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52d4238e2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52d4238e2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52d4238e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52d4238e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52d4238e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52d4238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2d4238e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2d4238e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52d4238e2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52d4238e2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52d4238e2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52d4238e2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52d4238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52d4238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52d4238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52d4238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52d4238e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52d4238e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52d4238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52d4238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52d4238e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52d4238e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2d4238e2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52d4238e2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2d4238e2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2d4238e2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2d4238e2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52d4238e2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5700"/>
            <a:ext cx="8322000" cy="146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1C232"/>
                </a:solidFill>
                <a:highlight>
                  <a:schemeClr val="lt1"/>
                </a:highlight>
              </a:rPr>
              <a:t>Project</a:t>
            </a:r>
            <a:endParaRPr b="1">
              <a:solidFill>
                <a:srgbClr val="F1C232"/>
              </a:solidFill>
              <a:highlight>
                <a:schemeClr val="lt1"/>
              </a:highlight>
            </a:endParaRPr>
          </a:p>
          <a:p>
            <a:pPr indent="0" lvl="0" marL="0" rtl="0" algn="ctr">
              <a:spcBef>
                <a:spcPts val="0"/>
              </a:spcBef>
              <a:spcAft>
                <a:spcPts val="0"/>
              </a:spcAft>
              <a:buNone/>
            </a:pPr>
            <a:r>
              <a:rPr b="1" i="1" lang="en" sz="2977">
                <a:solidFill>
                  <a:srgbClr val="FF0000"/>
                </a:solidFill>
                <a:highlight>
                  <a:schemeClr val="lt1"/>
                </a:highlight>
                <a:latin typeface="Merriweather"/>
                <a:ea typeface="Merriweather"/>
                <a:cs typeface="Merriweather"/>
                <a:sym typeface="Merriweather"/>
              </a:rPr>
              <a:t>House Price Prediction</a:t>
            </a:r>
            <a:endParaRPr b="1" i="1" sz="2977">
              <a:solidFill>
                <a:srgbClr val="FF0000"/>
              </a:solidFill>
              <a:highlight>
                <a:schemeClr val="lt1"/>
              </a:highlight>
              <a:latin typeface="Merriweather"/>
              <a:ea typeface="Merriweather"/>
              <a:cs typeface="Merriweather"/>
              <a:sym typeface="Merriweather"/>
            </a:endParaRPr>
          </a:p>
        </p:txBody>
      </p:sp>
      <p:sp>
        <p:nvSpPr>
          <p:cNvPr id="55" name="Google Shape;55;p13"/>
          <p:cNvSpPr txBox="1"/>
          <p:nvPr>
            <p:ph idx="1" type="subTitle"/>
          </p:nvPr>
        </p:nvSpPr>
        <p:spPr>
          <a:xfrm>
            <a:off x="4711350" y="4286250"/>
            <a:ext cx="4180800" cy="7749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            Suyash Maurya</a:t>
            </a:r>
            <a:endParaRPr/>
          </a:p>
          <a:p>
            <a:pPr indent="0" lvl="0" marL="0" rtl="0" algn="ctr">
              <a:spcBef>
                <a:spcPts val="0"/>
              </a:spcBef>
              <a:spcAft>
                <a:spcPts val="0"/>
              </a:spcAft>
              <a:buNone/>
            </a:pPr>
            <a:r>
              <a:rPr lang="en"/>
              <a:t>             A23046</a:t>
            </a:r>
            <a:endParaRPr/>
          </a:p>
        </p:txBody>
      </p:sp>
      <p:pic>
        <p:nvPicPr>
          <p:cNvPr id="56" name="Google Shape;56;p13"/>
          <p:cNvPicPr preferRelativeResize="0"/>
          <p:nvPr/>
        </p:nvPicPr>
        <p:blipFill>
          <a:blip r:embed="rId3">
            <a:alphaModFix/>
          </a:blip>
          <a:stretch>
            <a:fillRect/>
          </a:stretch>
        </p:blipFill>
        <p:spPr>
          <a:xfrm>
            <a:off x="1082750" y="1944500"/>
            <a:ext cx="7163324" cy="2205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400">
                <a:latin typeface="Merriweather"/>
                <a:ea typeface="Merriweather"/>
                <a:cs typeface="Merriweather"/>
                <a:sym typeface="Merriweather"/>
              </a:rPr>
              <a:t>OUTLIER  REMOVAL</a:t>
            </a:r>
            <a:r>
              <a:rPr lang="en" sz="4400"/>
              <a:t> </a:t>
            </a:r>
            <a:endParaRPr/>
          </a:p>
        </p:txBody>
      </p:sp>
      <p:sp>
        <p:nvSpPr>
          <p:cNvPr id="112" name="Google Shape;112;p22"/>
          <p:cNvSpPr txBox="1"/>
          <p:nvPr>
            <p:ph idx="1" type="body"/>
          </p:nvPr>
        </p:nvSpPr>
        <p:spPr>
          <a:xfrm>
            <a:off x="311700" y="1601775"/>
            <a:ext cx="8520600" cy="29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Merriweather"/>
                <a:ea typeface="Merriweather"/>
                <a:cs typeface="Merriweather"/>
                <a:sym typeface="Merriweather"/>
              </a:rPr>
              <a:t>Implement “replce_outlier_up2” to replace outliers on the upper side of a specified numerical column with a given value. </a:t>
            </a:r>
            <a:endParaRPr sz="1900">
              <a:latin typeface="Merriweather"/>
              <a:ea typeface="Merriweather"/>
              <a:cs typeface="Merriweather"/>
              <a:sym typeface="Merriweather"/>
            </a:endParaRPr>
          </a:p>
          <a:p>
            <a:pPr indent="0" lvl="0" marL="0" rtl="0" algn="l">
              <a:spcBef>
                <a:spcPts val="1200"/>
              </a:spcBef>
              <a:spcAft>
                <a:spcPts val="1200"/>
              </a:spcAft>
              <a:buNone/>
            </a:pPr>
            <a:r>
              <a:rPr lang="en" sz="1900">
                <a:latin typeface="Merriweather"/>
                <a:ea typeface="Merriweather"/>
                <a:cs typeface="Merriweather"/>
                <a:sym typeface="Merriweather"/>
              </a:rPr>
              <a:t>Implement “replce_outlier_low2” to replace outliers on the lower side of a specified numerical column with a given value.</a:t>
            </a:r>
            <a:endParaRPr sz="19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000">
                <a:latin typeface="Merriweather"/>
                <a:ea typeface="Merriweather"/>
                <a:cs typeface="Merriweather"/>
                <a:sym typeface="Merriweather"/>
              </a:rPr>
              <a:t>ALGORITHMS</a:t>
            </a:r>
            <a:endParaRPr b="1">
              <a:latin typeface="Merriweather"/>
              <a:ea typeface="Merriweather"/>
              <a:cs typeface="Merriweather"/>
              <a:sym typeface="Merriweather"/>
            </a:endParaRPr>
          </a:p>
        </p:txBody>
      </p:sp>
      <p:sp>
        <p:nvSpPr>
          <p:cNvPr id="118" name="Google Shape;118;p23"/>
          <p:cNvSpPr txBox="1"/>
          <p:nvPr>
            <p:ph idx="1" type="body"/>
          </p:nvPr>
        </p:nvSpPr>
        <p:spPr>
          <a:xfrm>
            <a:off x="530800" y="1390400"/>
            <a:ext cx="8079300" cy="34641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1900">
                <a:solidFill>
                  <a:schemeClr val="dk1"/>
                </a:solidFill>
                <a:latin typeface="Merriweather"/>
                <a:ea typeface="Merriweather"/>
                <a:cs typeface="Merriweather"/>
                <a:sym typeface="Merriweather"/>
              </a:rPr>
              <a:t>This project focuses on evaluating and comparing the performance of Decision Trees, Random Forest, and Gradient Boosting algorithms to determine the most effective approach for predictive modeling.</a:t>
            </a:r>
            <a:endParaRPr sz="19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900">
              <a:solidFill>
                <a:schemeClr val="dk1"/>
              </a:solidFill>
              <a:latin typeface="Merriweather"/>
              <a:ea typeface="Merriweather"/>
              <a:cs typeface="Merriweather"/>
              <a:sym typeface="Merriweather"/>
            </a:endParaRPr>
          </a:p>
          <a:p>
            <a:pPr indent="0" lvl="0" marL="0" rtl="0" algn="just">
              <a:spcBef>
                <a:spcPts val="0"/>
              </a:spcBef>
              <a:spcAft>
                <a:spcPts val="0"/>
              </a:spcAft>
              <a:buNone/>
            </a:pPr>
            <a:r>
              <a:t/>
            </a:r>
            <a:endParaRPr sz="19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b="1" lang="en" sz="1900">
                <a:solidFill>
                  <a:schemeClr val="dk1"/>
                </a:solidFill>
                <a:latin typeface="Merriweather"/>
                <a:ea typeface="Merriweather"/>
                <a:cs typeface="Merriweather"/>
                <a:sym typeface="Merriweather"/>
              </a:rPr>
              <a:t>Base Learner:</a:t>
            </a:r>
            <a:endParaRPr b="1" sz="19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lang="en" sz="1900">
                <a:solidFill>
                  <a:schemeClr val="dk1"/>
                </a:solidFill>
                <a:latin typeface="Merriweather"/>
                <a:ea typeface="Merriweather"/>
                <a:cs typeface="Merriweather"/>
                <a:sym typeface="Merriweather"/>
              </a:rPr>
              <a:t>  Decision Tree  Utilized Decision Tree as the foundational algorithm for establishing a baseline predictive model.</a:t>
            </a:r>
            <a:endParaRPr sz="1900">
              <a:solidFill>
                <a:schemeClr val="dk1"/>
              </a:solidFill>
              <a:latin typeface="Merriweather"/>
              <a:ea typeface="Merriweather"/>
              <a:cs typeface="Merriweather"/>
              <a:sym typeface="Merriweather"/>
            </a:endParaRPr>
          </a:p>
          <a:p>
            <a:pPr indent="0" lvl="0" marL="0" rtl="0" algn="just">
              <a:spcBef>
                <a:spcPts val="0"/>
              </a:spcBef>
              <a:spcAft>
                <a:spcPts val="0"/>
              </a:spcAft>
              <a:buNone/>
            </a:pPr>
            <a:r>
              <a:rPr b="1" lang="en" sz="1900">
                <a:solidFill>
                  <a:schemeClr val="dk1"/>
                </a:solidFill>
                <a:latin typeface="Merriweather"/>
                <a:ea typeface="Merriweather"/>
                <a:cs typeface="Merriweather"/>
                <a:sym typeface="Merriweather"/>
              </a:rPr>
              <a:t>Ensemble Techniques:</a:t>
            </a:r>
            <a:endParaRPr b="1" sz="1900">
              <a:solidFill>
                <a:schemeClr val="dk1"/>
              </a:solidFill>
              <a:latin typeface="Merriweather"/>
              <a:ea typeface="Merriweather"/>
              <a:cs typeface="Merriweather"/>
              <a:sym typeface="Merriweather"/>
            </a:endParaRPr>
          </a:p>
          <a:p>
            <a:pPr indent="0" lvl="0" marL="0" rtl="0" algn="just">
              <a:spcBef>
                <a:spcPts val="0"/>
              </a:spcBef>
              <a:spcAft>
                <a:spcPts val="0"/>
              </a:spcAft>
              <a:buClr>
                <a:schemeClr val="dk1"/>
              </a:buClr>
              <a:buSzPct val="57894"/>
              <a:buFont typeface="Arial"/>
              <a:buNone/>
            </a:pPr>
            <a:r>
              <a:rPr lang="en" sz="1900">
                <a:solidFill>
                  <a:schemeClr val="dk1"/>
                </a:solidFill>
                <a:latin typeface="Merriweather"/>
                <a:ea typeface="Merriweather"/>
                <a:cs typeface="Merriweather"/>
                <a:sym typeface="Merriweather"/>
              </a:rPr>
              <a:t>  Random Forest and Gradient Boosting  Implemented Random Forest and        Gradient Boosting as ensemble techniques to explore their potential for improving predictive accuracy.</a:t>
            </a:r>
            <a:endParaRPr sz="1900">
              <a:solidFill>
                <a:schemeClr val="dk1"/>
              </a:solidFill>
              <a:latin typeface="Merriweather"/>
              <a:ea typeface="Merriweather"/>
              <a:cs typeface="Merriweather"/>
              <a:sym typeface="Merriweather"/>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latin typeface="Merriweather"/>
                <a:ea typeface="Merriweather"/>
                <a:cs typeface="Merriweather"/>
                <a:sym typeface="Merriweather"/>
              </a:rPr>
              <a:t>PIPELINE</a:t>
            </a:r>
            <a:endParaRPr>
              <a:latin typeface="Merriweather"/>
              <a:ea typeface="Merriweather"/>
              <a:cs typeface="Merriweather"/>
              <a:sym typeface="Merriweathe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125" name="Google Shape;125;p24"/>
          <p:cNvGrpSpPr/>
          <p:nvPr/>
        </p:nvGrpSpPr>
        <p:grpSpPr>
          <a:xfrm>
            <a:off x="0" y="1189989"/>
            <a:ext cx="2214600" cy="3217636"/>
            <a:chOff x="0" y="1189989"/>
            <a:chExt cx="2214600" cy="3217636"/>
          </a:xfrm>
        </p:grpSpPr>
        <p:sp>
          <p:nvSpPr>
            <p:cNvPr id="126" name="Google Shape;126;p24"/>
            <p:cNvSpPr/>
            <p:nvPr/>
          </p:nvSpPr>
          <p:spPr>
            <a:xfrm>
              <a:off x="0" y="1189989"/>
              <a:ext cx="22146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Merriweather"/>
                  <a:ea typeface="Merriweather"/>
                  <a:cs typeface="Merriweather"/>
                  <a:sym typeface="Merriweather"/>
                </a:rPr>
                <a:t>INDEXING</a:t>
              </a:r>
              <a:endParaRPr sz="1900">
                <a:solidFill>
                  <a:srgbClr val="FFFFFF"/>
                </a:solidFill>
                <a:latin typeface="Merriweather"/>
                <a:ea typeface="Merriweather"/>
                <a:cs typeface="Merriweather"/>
                <a:sym typeface="Merriweather"/>
              </a:endParaRPr>
            </a:p>
          </p:txBody>
        </p:sp>
        <p:sp>
          <p:nvSpPr>
            <p:cNvPr id="127" name="Google Shape;127;p24"/>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28" name="Google Shape;128;p24"/>
          <p:cNvGrpSpPr/>
          <p:nvPr/>
        </p:nvGrpSpPr>
        <p:grpSpPr>
          <a:xfrm>
            <a:off x="1838325" y="1189775"/>
            <a:ext cx="2064000" cy="3217850"/>
            <a:chOff x="1838325" y="1189775"/>
            <a:chExt cx="2064000" cy="3217850"/>
          </a:xfrm>
        </p:grpSpPr>
        <p:sp>
          <p:nvSpPr>
            <p:cNvPr id="129" name="Google Shape;129;p24"/>
            <p:cNvSpPr/>
            <p:nvPr/>
          </p:nvSpPr>
          <p:spPr>
            <a:xfrm>
              <a:off x="1838325" y="1189775"/>
              <a:ext cx="2064000" cy="669000"/>
            </a:xfrm>
            <a:prstGeom prst="chevron">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Merriweather"/>
                  <a:ea typeface="Merriweather"/>
                  <a:cs typeface="Merriweather"/>
                  <a:sym typeface="Merriweather"/>
                </a:rPr>
                <a:t>ONE HOT CODING</a:t>
              </a:r>
              <a:endParaRPr sz="1700">
                <a:solidFill>
                  <a:srgbClr val="FFFFFF"/>
                </a:solidFill>
                <a:latin typeface="Merriweather"/>
                <a:ea typeface="Merriweather"/>
                <a:cs typeface="Merriweather"/>
                <a:sym typeface="Merriweather"/>
              </a:endParaRPr>
            </a:p>
          </p:txBody>
        </p:sp>
        <p:sp>
          <p:nvSpPr>
            <p:cNvPr id="130" name="Google Shape;130;p24"/>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31" name="Google Shape;131;p24"/>
          <p:cNvGrpSpPr/>
          <p:nvPr/>
        </p:nvGrpSpPr>
        <p:grpSpPr>
          <a:xfrm>
            <a:off x="3516750" y="1190000"/>
            <a:ext cx="2064000" cy="3217625"/>
            <a:chOff x="3516750" y="1190000"/>
            <a:chExt cx="2064000" cy="3217625"/>
          </a:xfrm>
        </p:grpSpPr>
        <p:sp>
          <p:nvSpPr>
            <p:cNvPr id="132" name="Google Shape;132;p24"/>
            <p:cNvSpPr/>
            <p:nvPr/>
          </p:nvSpPr>
          <p:spPr>
            <a:xfrm>
              <a:off x="3516750" y="1190000"/>
              <a:ext cx="2064000" cy="6687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Merriweather"/>
                  <a:ea typeface="Merriweather"/>
                  <a:cs typeface="Merriweather"/>
                  <a:sym typeface="Merriweather"/>
                </a:rPr>
                <a:t>ASSEMBLING</a:t>
              </a:r>
              <a:endParaRPr>
                <a:solidFill>
                  <a:schemeClr val="lt1"/>
                </a:solidFill>
                <a:latin typeface="Merriweather"/>
                <a:ea typeface="Merriweather"/>
                <a:cs typeface="Merriweather"/>
                <a:sym typeface="Merriweather"/>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33" name="Google Shape;133;p24"/>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34" name="Google Shape;134;p24"/>
          <p:cNvGrpSpPr/>
          <p:nvPr/>
        </p:nvGrpSpPr>
        <p:grpSpPr>
          <a:xfrm>
            <a:off x="6874025" y="1189775"/>
            <a:ext cx="2064000" cy="3217850"/>
            <a:chOff x="6874025" y="1189775"/>
            <a:chExt cx="2064000" cy="3217850"/>
          </a:xfrm>
        </p:grpSpPr>
        <p:sp>
          <p:nvSpPr>
            <p:cNvPr id="135" name="Google Shape;135;p24"/>
            <p:cNvSpPr/>
            <p:nvPr/>
          </p:nvSpPr>
          <p:spPr>
            <a:xfrm>
              <a:off x="6874025" y="1189775"/>
              <a:ext cx="20640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solidFill>
                    <a:schemeClr val="lt1"/>
                  </a:solidFill>
                  <a:latin typeface="Merriweather"/>
                  <a:ea typeface="Merriweather"/>
                  <a:cs typeface="Merriweather"/>
                  <a:sym typeface="Merriweather"/>
                </a:rPr>
                <a:t>RESULT</a:t>
              </a:r>
              <a:endParaRPr sz="1700">
                <a:solidFill>
                  <a:schemeClr val="lt1"/>
                </a:solidFill>
                <a:latin typeface="Merriweather"/>
                <a:ea typeface="Merriweather"/>
                <a:cs typeface="Merriweather"/>
                <a:sym typeface="Merriweather"/>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36" name="Google Shape;136;p24"/>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a:t>
              </a:r>
              <a:endParaRPr sz="1100">
                <a:latin typeface="Roboto"/>
                <a:ea typeface="Roboto"/>
                <a:cs typeface="Roboto"/>
                <a:sym typeface="Roboto"/>
              </a:endParaRPr>
            </a:p>
          </p:txBody>
        </p:sp>
      </p:grpSp>
      <p:grpSp>
        <p:nvGrpSpPr>
          <p:cNvPr id="137" name="Google Shape;137;p24"/>
          <p:cNvGrpSpPr/>
          <p:nvPr/>
        </p:nvGrpSpPr>
        <p:grpSpPr>
          <a:xfrm>
            <a:off x="5195350" y="1189775"/>
            <a:ext cx="2064000" cy="3217850"/>
            <a:chOff x="5195350" y="1189775"/>
            <a:chExt cx="2064000" cy="3217850"/>
          </a:xfrm>
        </p:grpSpPr>
        <p:sp>
          <p:nvSpPr>
            <p:cNvPr id="138" name="Google Shape;138;p24"/>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MODELLING</a:t>
              </a:r>
              <a:endParaRPr>
                <a:solidFill>
                  <a:srgbClr val="FFFFFF"/>
                </a:solidFill>
                <a:latin typeface="Merriweather"/>
                <a:ea typeface="Merriweather"/>
                <a:cs typeface="Merriweather"/>
                <a:sym typeface="Merriweather"/>
              </a:endParaRPr>
            </a:p>
          </p:txBody>
        </p:sp>
        <p:sp>
          <p:nvSpPr>
            <p:cNvPr id="139" name="Google Shape;139;p24"/>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pic>
        <p:nvPicPr>
          <p:cNvPr id="140" name="Google Shape;140;p24"/>
          <p:cNvPicPr preferRelativeResize="0"/>
          <p:nvPr/>
        </p:nvPicPr>
        <p:blipFill>
          <a:blip r:embed="rId3">
            <a:alphaModFix/>
          </a:blip>
          <a:stretch>
            <a:fillRect/>
          </a:stretch>
        </p:blipFill>
        <p:spPr>
          <a:xfrm>
            <a:off x="376800" y="2332700"/>
            <a:ext cx="8397674" cy="212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51300"/>
            <a:ext cx="85206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920">
                <a:latin typeface="Merriweather"/>
                <a:ea typeface="Merriweather"/>
                <a:cs typeface="Merriweather"/>
                <a:sym typeface="Merriweather"/>
              </a:rPr>
              <a:t>RESULT</a:t>
            </a:r>
            <a:endParaRPr b="1" sz="3920">
              <a:latin typeface="Merriweather"/>
              <a:ea typeface="Merriweather"/>
              <a:cs typeface="Merriweather"/>
              <a:sym typeface="Merriweather"/>
            </a:endParaRPr>
          </a:p>
        </p:txBody>
      </p:sp>
      <p:sp>
        <p:nvSpPr>
          <p:cNvPr id="146" name="Google Shape;146;p25"/>
          <p:cNvSpPr txBox="1"/>
          <p:nvPr>
            <p:ph idx="1" type="body"/>
          </p:nvPr>
        </p:nvSpPr>
        <p:spPr>
          <a:xfrm>
            <a:off x="311700" y="944275"/>
            <a:ext cx="5526900" cy="43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latin typeface="Merriweather"/>
                <a:ea typeface="Merriweather"/>
                <a:cs typeface="Merriweather"/>
                <a:sym typeface="Merriweather"/>
              </a:rPr>
              <a:t>DICISION TREE</a:t>
            </a:r>
            <a:endParaRPr>
              <a:latin typeface="Merriweather"/>
              <a:ea typeface="Merriweather"/>
              <a:cs typeface="Merriweather"/>
              <a:sym typeface="Merriweather"/>
            </a:endParaRPr>
          </a:p>
        </p:txBody>
      </p:sp>
      <p:pic>
        <p:nvPicPr>
          <p:cNvPr id="147" name="Google Shape;147;p25"/>
          <p:cNvPicPr preferRelativeResize="0"/>
          <p:nvPr/>
        </p:nvPicPr>
        <p:blipFill>
          <a:blip r:embed="rId3">
            <a:alphaModFix/>
          </a:blip>
          <a:stretch>
            <a:fillRect/>
          </a:stretch>
        </p:blipFill>
        <p:spPr>
          <a:xfrm>
            <a:off x="312900" y="1378675"/>
            <a:ext cx="4645050" cy="704766"/>
          </a:xfrm>
          <a:prstGeom prst="rect">
            <a:avLst/>
          </a:prstGeom>
          <a:noFill/>
          <a:ln>
            <a:noFill/>
          </a:ln>
        </p:spPr>
      </p:pic>
      <p:sp>
        <p:nvSpPr>
          <p:cNvPr id="148" name="Google Shape;148;p25"/>
          <p:cNvSpPr txBox="1"/>
          <p:nvPr/>
        </p:nvSpPr>
        <p:spPr>
          <a:xfrm>
            <a:off x="312900" y="2083450"/>
            <a:ext cx="40698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erriweather"/>
                <a:ea typeface="Merriweather"/>
                <a:cs typeface="Merriweather"/>
                <a:sym typeface="Merriweather"/>
              </a:rPr>
              <a:t>RANDOM FOREST</a:t>
            </a:r>
            <a:endParaRPr sz="1800">
              <a:solidFill>
                <a:schemeClr val="dk2"/>
              </a:solidFill>
              <a:latin typeface="Merriweather"/>
              <a:ea typeface="Merriweather"/>
              <a:cs typeface="Merriweather"/>
              <a:sym typeface="Merriweather"/>
            </a:endParaRPr>
          </a:p>
        </p:txBody>
      </p:sp>
      <p:pic>
        <p:nvPicPr>
          <p:cNvPr id="149" name="Google Shape;149;p25"/>
          <p:cNvPicPr preferRelativeResize="0"/>
          <p:nvPr/>
        </p:nvPicPr>
        <p:blipFill>
          <a:blip r:embed="rId4">
            <a:alphaModFix/>
          </a:blip>
          <a:stretch>
            <a:fillRect/>
          </a:stretch>
        </p:blipFill>
        <p:spPr>
          <a:xfrm>
            <a:off x="311700" y="2529500"/>
            <a:ext cx="4917525" cy="657600"/>
          </a:xfrm>
          <a:prstGeom prst="rect">
            <a:avLst/>
          </a:prstGeom>
          <a:noFill/>
          <a:ln>
            <a:noFill/>
          </a:ln>
        </p:spPr>
      </p:pic>
      <p:sp>
        <p:nvSpPr>
          <p:cNvPr id="150" name="Google Shape;150;p25"/>
          <p:cNvSpPr txBox="1"/>
          <p:nvPr/>
        </p:nvSpPr>
        <p:spPr>
          <a:xfrm>
            <a:off x="225475" y="3339750"/>
            <a:ext cx="44274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erriweather"/>
                <a:ea typeface="Merriweather"/>
                <a:cs typeface="Merriweather"/>
                <a:sym typeface="Merriweather"/>
              </a:rPr>
              <a:t>GRADIENT BOOSTING</a:t>
            </a:r>
            <a:endParaRPr sz="1800">
              <a:solidFill>
                <a:schemeClr val="dk2"/>
              </a:solidFill>
              <a:latin typeface="Merriweather"/>
              <a:ea typeface="Merriweather"/>
              <a:cs typeface="Merriweather"/>
              <a:sym typeface="Merriweather"/>
            </a:endParaRPr>
          </a:p>
        </p:txBody>
      </p:sp>
      <p:pic>
        <p:nvPicPr>
          <p:cNvPr id="151" name="Google Shape;151;p25"/>
          <p:cNvPicPr preferRelativeResize="0"/>
          <p:nvPr/>
        </p:nvPicPr>
        <p:blipFill>
          <a:blip r:embed="rId5">
            <a:alphaModFix/>
          </a:blip>
          <a:stretch>
            <a:fillRect/>
          </a:stretch>
        </p:blipFill>
        <p:spPr>
          <a:xfrm>
            <a:off x="311700" y="3860924"/>
            <a:ext cx="5422350" cy="70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98275"/>
            <a:ext cx="8520600" cy="6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Merriweather"/>
                <a:ea typeface="Merriweather"/>
                <a:cs typeface="Merriweather"/>
                <a:sym typeface="Merriweather"/>
              </a:rPr>
              <a:t>Result with Hyperparameter Tunning</a:t>
            </a:r>
            <a:endParaRPr sz="3400">
              <a:latin typeface="Merriweather"/>
              <a:ea typeface="Merriweather"/>
              <a:cs typeface="Merriweather"/>
              <a:sym typeface="Merriweather"/>
            </a:endParaRPr>
          </a:p>
        </p:txBody>
      </p:sp>
      <p:sp>
        <p:nvSpPr>
          <p:cNvPr id="157" name="Google Shape;157;p26"/>
          <p:cNvSpPr txBox="1"/>
          <p:nvPr>
            <p:ph idx="1" type="body"/>
          </p:nvPr>
        </p:nvSpPr>
        <p:spPr>
          <a:xfrm>
            <a:off x="237200" y="1049850"/>
            <a:ext cx="8595000" cy="375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n" sz="1760">
                <a:latin typeface="Merriweather"/>
                <a:ea typeface="Merriweather"/>
                <a:cs typeface="Merriweather"/>
                <a:sym typeface="Merriweather"/>
              </a:rPr>
              <a:t>DICISION TREE</a:t>
            </a:r>
            <a:endParaRPr sz="1760">
              <a:latin typeface="Merriweather"/>
              <a:ea typeface="Merriweather"/>
              <a:cs typeface="Merriweather"/>
              <a:sym typeface="Merriweather"/>
            </a:endParaRPr>
          </a:p>
        </p:txBody>
      </p:sp>
      <p:pic>
        <p:nvPicPr>
          <p:cNvPr id="158" name="Google Shape;158;p26"/>
          <p:cNvPicPr preferRelativeResize="0"/>
          <p:nvPr/>
        </p:nvPicPr>
        <p:blipFill>
          <a:blip r:embed="rId3">
            <a:alphaModFix/>
          </a:blip>
          <a:stretch>
            <a:fillRect/>
          </a:stretch>
        </p:blipFill>
        <p:spPr>
          <a:xfrm>
            <a:off x="311700" y="1443134"/>
            <a:ext cx="4641299" cy="506491"/>
          </a:xfrm>
          <a:prstGeom prst="rect">
            <a:avLst/>
          </a:prstGeom>
          <a:noFill/>
          <a:ln>
            <a:noFill/>
          </a:ln>
        </p:spPr>
      </p:pic>
      <p:sp>
        <p:nvSpPr>
          <p:cNvPr id="159" name="Google Shape;159;p26"/>
          <p:cNvSpPr txBox="1"/>
          <p:nvPr/>
        </p:nvSpPr>
        <p:spPr>
          <a:xfrm>
            <a:off x="237200" y="2024525"/>
            <a:ext cx="541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erriweather"/>
                <a:ea typeface="Merriweather"/>
                <a:cs typeface="Merriweather"/>
                <a:sym typeface="Merriweather"/>
              </a:rPr>
              <a:t>RANDOM FOREST</a:t>
            </a:r>
            <a:endParaRPr sz="1800">
              <a:solidFill>
                <a:schemeClr val="dk2"/>
              </a:solidFill>
              <a:latin typeface="Merriweather"/>
              <a:ea typeface="Merriweather"/>
              <a:cs typeface="Merriweather"/>
              <a:sym typeface="Merriweather"/>
            </a:endParaRPr>
          </a:p>
        </p:txBody>
      </p:sp>
      <p:pic>
        <p:nvPicPr>
          <p:cNvPr id="160" name="Google Shape;160;p26"/>
          <p:cNvPicPr preferRelativeResize="0"/>
          <p:nvPr/>
        </p:nvPicPr>
        <p:blipFill>
          <a:blip r:embed="rId4">
            <a:alphaModFix/>
          </a:blip>
          <a:stretch>
            <a:fillRect/>
          </a:stretch>
        </p:blipFill>
        <p:spPr>
          <a:xfrm>
            <a:off x="289200" y="2475325"/>
            <a:ext cx="4686300" cy="542925"/>
          </a:xfrm>
          <a:prstGeom prst="rect">
            <a:avLst/>
          </a:prstGeom>
          <a:noFill/>
          <a:ln>
            <a:noFill/>
          </a:ln>
        </p:spPr>
      </p:pic>
      <p:sp>
        <p:nvSpPr>
          <p:cNvPr id="161" name="Google Shape;161;p26"/>
          <p:cNvSpPr txBox="1"/>
          <p:nvPr/>
        </p:nvSpPr>
        <p:spPr>
          <a:xfrm>
            <a:off x="237200" y="3304525"/>
            <a:ext cx="60477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erriweather"/>
                <a:ea typeface="Merriweather"/>
                <a:cs typeface="Merriweather"/>
                <a:sym typeface="Merriweather"/>
              </a:rPr>
              <a:t>GRADIENT BOOSTING</a:t>
            </a:r>
            <a:endParaRPr sz="1800">
              <a:solidFill>
                <a:schemeClr val="dk2"/>
              </a:solidFill>
              <a:latin typeface="Merriweather"/>
              <a:ea typeface="Merriweather"/>
              <a:cs typeface="Merriweather"/>
              <a:sym typeface="Merriweather"/>
            </a:endParaRPr>
          </a:p>
        </p:txBody>
      </p:sp>
      <p:pic>
        <p:nvPicPr>
          <p:cNvPr id="162" name="Google Shape;162;p26"/>
          <p:cNvPicPr preferRelativeResize="0"/>
          <p:nvPr/>
        </p:nvPicPr>
        <p:blipFill>
          <a:blip r:embed="rId5">
            <a:alphaModFix/>
          </a:blip>
          <a:stretch>
            <a:fillRect/>
          </a:stretch>
        </p:blipFill>
        <p:spPr>
          <a:xfrm>
            <a:off x="311700" y="3840675"/>
            <a:ext cx="4612725" cy="506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20">
                <a:latin typeface="Merriweather"/>
                <a:ea typeface="Merriweather"/>
                <a:cs typeface="Merriweather"/>
                <a:sym typeface="Merriweather"/>
              </a:rPr>
              <a:t>CONCLUSION</a:t>
            </a:r>
            <a:endParaRPr sz="3820">
              <a:latin typeface="Merriweather"/>
              <a:ea typeface="Merriweather"/>
              <a:cs typeface="Merriweather"/>
              <a:sym typeface="Merriweather"/>
            </a:endParaRPr>
          </a:p>
        </p:txBody>
      </p:sp>
      <p:sp>
        <p:nvSpPr>
          <p:cNvPr id="168" name="Google Shape;16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Merriweather"/>
                <a:ea typeface="Merriweather"/>
                <a:cs typeface="Merriweather"/>
                <a:sym typeface="Merriweather"/>
              </a:rPr>
              <a:t>I </a:t>
            </a:r>
            <a:r>
              <a:rPr lang="en">
                <a:latin typeface="Merriweather"/>
                <a:ea typeface="Merriweather"/>
                <a:cs typeface="Merriweather"/>
                <a:sym typeface="Merriweather"/>
              </a:rPr>
              <a:t>Found that among the considered algorithms, if i conclude result on basis of R-Square </a:t>
            </a:r>
            <a:r>
              <a:rPr b="1" lang="en">
                <a:latin typeface="Merriweather"/>
                <a:ea typeface="Merriweather"/>
                <a:cs typeface="Merriweather"/>
                <a:sym typeface="Merriweather"/>
              </a:rPr>
              <a:t>Random Forest</a:t>
            </a:r>
            <a:r>
              <a:rPr lang="en">
                <a:latin typeface="Merriweather"/>
                <a:ea typeface="Merriweather"/>
                <a:cs typeface="Merriweather"/>
                <a:sym typeface="Merriweather"/>
              </a:rPr>
              <a:t> demonstrated the best performance in terms of predictive accuracy.</a:t>
            </a:r>
            <a:endParaRPr>
              <a:latin typeface="Merriweather"/>
              <a:ea typeface="Merriweather"/>
              <a:cs typeface="Merriweather"/>
              <a:sym typeface="Merriweather"/>
            </a:endParaRPr>
          </a:p>
          <a:p>
            <a:pPr indent="0" lvl="0" marL="0" rtl="0" algn="just">
              <a:spcBef>
                <a:spcPts val="1200"/>
              </a:spcBef>
              <a:spcAft>
                <a:spcPts val="1200"/>
              </a:spcAft>
              <a:buNone/>
            </a:pPr>
            <a:r>
              <a:rPr lang="en">
                <a:latin typeface="Merriweather"/>
                <a:ea typeface="Merriweather"/>
                <a:cs typeface="Merriweather"/>
                <a:sym typeface="Merriweather"/>
              </a:rPr>
              <a:t>This project contributes to the understanding of the strengths and weaknesses of different tree-based algorithms, emphasizing the superior performance of Random Forest in the specific predictive modeling context. The findings can guide future applications and research in data-driven decision-making.</a:t>
            </a:r>
            <a:endParaRPr>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Merriweather"/>
                <a:ea typeface="Merriweather"/>
                <a:cs typeface="Merriweather"/>
                <a:sym typeface="Merriweather"/>
              </a:rPr>
              <a:t>OUTLINE</a:t>
            </a:r>
            <a:endParaRPr b="1" sz="2920">
              <a:latin typeface="Merriweather"/>
              <a:ea typeface="Merriweather"/>
              <a:cs typeface="Merriweather"/>
              <a:sym typeface="Merriweather"/>
            </a:endParaRPr>
          </a:p>
        </p:txBody>
      </p:sp>
      <p:sp>
        <p:nvSpPr>
          <p:cNvPr id="62" name="Google Shape;62;p14"/>
          <p:cNvSpPr txBox="1"/>
          <p:nvPr>
            <p:ph idx="1" type="body"/>
          </p:nvPr>
        </p:nvSpPr>
        <p:spPr>
          <a:xfrm>
            <a:off x="311700" y="1247125"/>
            <a:ext cx="3800700" cy="3748200"/>
          </a:xfrm>
          <a:prstGeom prst="rect">
            <a:avLst/>
          </a:prstGeom>
        </p:spPr>
        <p:txBody>
          <a:bodyPr anchorCtr="0" anchor="t" bIns="91425" lIns="91425" spcFirstLastPara="1" rIns="91425" wrap="square" tIns="91425">
            <a:normAutofit fontScale="55000" lnSpcReduction="20000"/>
          </a:bodyPr>
          <a:lstStyle/>
          <a:p>
            <a:pPr indent="0" lvl="0" marL="0" rtl="0" algn="l">
              <a:lnSpc>
                <a:spcPct val="95000"/>
              </a:lnSpc>
              <a:spcBef>
                <a:spcPts val="1400"/>
              </a:spcBef>
              <a:spcAft>
                <a:spcPts val="0"/>
              </a:spcAft>
              <a:buNone/>
            </a:pPr>
            <a:r>
              <a:rPr b="1" lang="en" sz="3543">
                <a:solidFill>
                  <a:schemeClr val="dk1"/>
                </a:solidFill>
                <a:latin typeface="Merriweather"/>
                <a:ea typeface="Merriweather"/>
                <a:cs typeface="Merriweather"/>
                <a:sym typeface="Merriweather"/>
              </a:rPr>
              <a:t>Introduction          </a:t>
            </a:r>
            <a:endParaRPr b="1" sz="3543">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3543">
                <a:solidFill>
                  <a:schemeClr val="dk1"/>
                </a:solidFill>
                <a:latin typeface="Merriweather"/>
                <a:ea typeface="Merriweather"/>
                <a:cs typeface="Merriweather"/>
                <a:sym typeface="Merriweather"/>
              </a:rPr>
              <a:t>Problem Statement</a:t>
            </a:r>
            <a:endParaRPr b="1" sz="3543">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3543">
                <a:solidFill>
                  <a:schemeClr val="dk1"/>
                </a:solidFill>
                <a:latin typeface="Merriweather"/>
                <a:ea typeface="Merriweather"/>
                <a:cs typeface="Merriweather"/>
                <a:sym typeface="Merriweather"/>
              </a:rPr>
              <a:t>Project Specification</a:t>
            </a:r>
            <a:endParaRPr b="1" sz="3543">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3543">
                <a:solidFill>
                  <a:schemeClr val="dk1"/>
                </a:solidFill>
                <a:latin typeface="Merriweather"/>
                <a:ea typeface="Merriweather"/>
                <a:cs typeface="Merriweather"/>
                <a:sym typeface="Merriweather"/>
              </a:rPr>
              <a:t>Dataset</a:t>
            </a:r>
            <a:endParaRPr b="1" sz="3543">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3543">
                <a:solidFill>
                  <a:schemeClr val="dk1"/>
                </a:solidFill>
                <a:latin typeface="Merriweather"/>
                <a:ea typeface="Merriweather"/>
                <a:cs typeface="Merriweather"/>
                <a:sym typeface="Merriweather"/>
              </a:rPr>
              <a:t>Data Cleaning</a:t>
            </a:r>
            <a:endParaRPr b="1" sz="3543">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3504">
                <a:solidFill>
                  <a:schemeClr val="dk1"/>
                </a:solidFill>
                <a:latin typeface="Merriweather"/>
                <a:ea typeface="Merriweather"/>
                <a:cs typeface="Merriweather"/>
                <a:sym typeface="Merriweather"/>
              </a:rPr>
              <a:t>EDA</a:t>
            </a:r>
            <a:endParaRPr b="1" sz="3504">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t/>
            </a:r>
            <a:endParaRPr b="1" sz="2903">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Clr>
                <a:schemeClr val="dk1"/>
              </a:buClr>
              <a:buSzPts val="605"/>
              <a:buFont typeface="Arial"/>
              <a:buNone/>
            </a:pPr>
            <a:r>
              <a:t/>
            </a:r>
            <a:endParaRPr b="1" sz="5086">
              <a:solidFill>
                <a:schemeClr val="dk1"/>
              </a:solidFill>
              <a:latin typeface="Merriweather"/>
              <a:ea typeface="Merriweather"/>
              <a:cs typeface="Merriweather"/>
              <a:sym typeface="Merriweather"/>
            </a:endParaRPr>
          </a:p>
          <a:p>
            <a:pPr indent="0" lvl="0" marL="0" rtl="0" algn="l">
              <a:spcBef>
                <a:spcPts val="200"/>
              </a:spcBef>
              <a:spcAft>
                <a:spcPts val="1200"/>
              </a:spcAft>
              <a:buNone/>
            </a:pPr>
            <a:r>
              <a:t/>
            </a:r>
            <a:endParaRPr/>
          </a:p>
        </p:txBody>
      </p:sp>
      <p:sp>
        <p:nvSpPr>
          <p:cNvPr id="63" name="Google Shape;63;p14"/>
          <p:cNvSpPr txBox="1"/>
          <p:nvPr/>
        </p:nvSpPr>
        <p:spPr>
          <a:xfrm>
            <a:off x="4300350" y="1190750"/>
            <a:ext cx="4157100" cy="3264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400"/>
              </a:spcBef>
              <a:spcAft>
                <a:spcPts val="0"/>
              </a:spcAft>
              <a:buNone/>
            </a:pPr>
            <a:r>
              <a:rPr b="1" lang="en" sz="1900">
                <a:solidFill>
                  <a:schemeClr val="dk1"/>
                </a:solidFill>
                <a:latin typeface="Merriweather"/>
                <a:ea typeface="Merriweather"/>
                <a:cs typeface="Merriweather"/>
                <a:sym typeface="Merriweather"/>
              </a:rPr>
              <a:t>Outlier Detection</a:t>
            </a:r>
            <a:endParaRPr b="1" sz="1900">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1900">
                <a:solidFill>
                  <a:schemeClr val="dk1"/>
                </a:solidFill>
                <a:latin typeface="Merriweather"/>
                <a:ea typeface="Merriweather"/>
                <a:cs typeface="Merriweather"/>
                <a:sym typeface="Merriweather"/>
              </a:rPr>
              <a:t>Outlier Removal</a:t>
            </a:r>
            <a:endParaRPr b="1" sz="1900">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1900">
                <a:solidFill>
                  <a:schemeClr val="dk1"/>
                </a:solidFill>
                <a:latin typeface="Merriweather"/>
                <a:ea typeface="Merriweather"/>
                <a:cs typeface="Merriweather"/>
                <a:sym typeface="Merriweather"/>
              </a:rPr>
              <a:t>Algorithms</a:t>
            </a:r>
            <a:endParaRPr b="1" sz="1900">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1900">
                <a:solidFill>
                  <a:schemeClr val="dk1"/>
                </a:solidFill>
                <a:latin typeface="Merriweather"/>
                <a:ea typeface="Merriweather"/>
                <a:cs typeface="Merriweather"/>
                <a:sym typeface="Merriweather"/>
              </a:rPr>
              <a:t>Pipeline</a:t>
            </a:r>
            <a:endParaRPr b="1" sz="1900">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None/>
            </a:pPr>
            <a:r>
              <a:rPr b="1" lang="en" sz="1900">
                <a:solidFill>
                  <a:schemeClr val="dk1"/>
                </a:solidFill>
                <a:latin typeface="Merriweather"/>
                <a:ea typeface="Merriweather"/>
                <a:cs typeface="Merriweather"/>
                <a:sym typeface="Merriweather"/>
              </a:rPr>
              <a:t>Result</a:t>
            </a:r>
            <a:endParaRPr b="1" sz="1900">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Clr>
                <a:schemeClr val="dk1"/>
              </a:buClr>
              <a:buSzPts val="1100"/>
              <a:buFont typeface="Arial"/>
              <a:buNone/>
            </a:pPr>
            <a:r>
              <a:rPr b="1" lang="en" sz="1900">
                <a:solidFill>
                  <a:schemeClr val="dk1"/>
                </a:solidFill>
                <a:latin typeface="Merriweather"/>
                <a:ea typeface="Merriweather"/>
                <a:cs typeface="Merriweather"/>
                <a:sym typeface="Merriweather"/>
              </a:rPr>
              <a:t>Conclusion</a:t>
            </a:r>
            <a:endParaRPr b="1" sz="1900">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Clr>
                <a:schemeClr val="dk1"/>
              </a:buClr>
              <a:buSzPts val="1100"/>
              <a:buFont typeface="Arial"/>
              <a:buNone/>
            </a:pPr>
            <a:r>
              <a:t/>
            </a:r>
            <a:endParaRPr b="1" sz="2200">
              <a:solidFill>
                <a:schemeClr val="dk1"/>
              </a:solidFill>
              <a:latin typeface="Merriweather"/>
              <a:ea typeface="Merriweather"/>
              <a:cs typeface="Merriweather"/>
              <a:sym typeface="Merriweather"/>
            </a:endParaRPr>
          </a:p>
          <a:p>
            <a:pPr indent="0" lvl="0" marL="0" rtl="0" algn="l">
              <a:lnSpc>
                <a:spcPct val="95000"/>
              </a:lnSpc>
              <a:spcBef>
                <a:spcPts val="1400"/>
              </a:spcBef>
              <a:spcAft>
                <a:spcPts val="0"/>
              </a:spcAft>
              <a:buClr>
                <a:schemeClr val="dk1"/>
              </a:buClr>
              <a:buSzPts val="1100"/>
              <a:buFont typeface="Arial"/>
              <a:buNone/>
            </a:pPr>
            <a:r>
              <a:t/>
            </a:r>
            <a:endParaRPr b="1" sz="2200">
              <a:solidFill>
                <a:schemeClr val="dk1"/>
              </a:solidFill>
              <a:latin typeface="Merriweather"/>
              <a:ea typeface="Merriweather"/>
              <a:cs typeface="Merriweather"/>
              <a:sym typeface="Merriweather"/>
            </a:endParaRPr>
          </a:p>
          <a:p>
            <a:pPr indent="0" lvl="0" marL="0" rtl="0" algn="l">
              <a:spcBef>
                <a:spcPts val="20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latin typeface="Merriweather"/>
                <a:ea typeface="Merriweather"/>
                <a:cs typeface="Merriweather"/>
                <a:sym typeface="Merriweather"/>
              </a:rPr>
              <a:t>INDRODUCTION</a:t>
            </a:r>
            <a:endParaRPr b="1" sz="1320">
              <a:latin typeface="Merriweather"/>
              <a:ea typeface="Merriweather"/>
              <a:cs typeface="Merriweather"/>
              <a:sym typeface="Merriweather"/>
            </a:endParaRPr>
          </a:p>
        </p:txBody>
      </p:sp>
      <p:sp>
        <p:nvSpPr>
          <p:cNvPr id="69" name="Google Shape;69;p15"/>
          <p:cNvSpPr txBox="1"/>
          <p:nvPr>
            <p:ph idx="1" type="body"/>
          </p:nvPr>
        </p:nvSpPr>
        <p:spPr>
          <a:xfrm>
            <a:off x="311700" y="1152475"/>
            <a:ext cx="8638800" cy="3702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900">
                <a:latin typeface="Merriweather"/>
                <a:ea typeface="Merriweather"/>
                <a:cs typeface="Merriweather"/>
                <a:sym typeface="Merriweather"/>
              </a:rPr>
              <a:t>In the course of this project, we have developed a machine learning model designed to forecast the prices of houses within a given city. The implications of this endeavor extend significantly to the real estate sector, proving beneficial for both those looking to sell their homes and potential buyers. Leveraging the Multiple Regression algorithm, we have successfully crafted a model that achieves an impressive accuracy score.</a:t>
            </a:r>
            <a:endParaRPr sz="19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7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859">
                <a:latin typeface="Merriweather"/>
                <a:ea typeface="Merriweather"/>
                <a:cs typeface="Merriweather"/>
                <a:sym typeface="Merriweather"/>
              </a:rPr>
              <a:t>PROBLEM STATEMENT </a:t>
            </a:r>
            <a:endParaRPr b="1" sz="3659">
              <a:latin typeface="Merriweather"/>
              <a:ea typeface="Merriweather"/>
              <a:cs typeface="Merriweather"/>
              <a:sym typeface="Merriweather"/>
            </a:endParaRPr>
          </a:p>
        </p:txBody>
      </p:sp>
      <p:sp>
        <p:nvSpPr>
          <p:cNvPr id="75" name="Google Shape;75;p16"/>
          <p:cNvSpPr txBox="1"/>
          <p:nvPr>
            <p:ph idx="1" type="body"/>
          </p:nvPr>
        </p:nvSpPr>
        <p:spPr>
          <a:xfrm>
            <a:off x="311700" y="1543050"/>
            <a:ext cx="8462700" cy="3025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900">
                <a:latin typeface="Merriweather"/>
                <a:ea typeface="Merriweather"/>
                <a:cs typeface="Merriweather"/>
                <a:sym typeface="Merriweather"/>
              </a:rPr>
              <a:t>The intricate connection between real estate prices and our economy underscores the complexity of this relationship. Despite the wealth of available data, obtaining precise measures of house prices remains a challenge. Establishing fair and well-founded property valuations holds the potential to reintroduce transparency and trust into the real estate sector, a critical factor for consumers, particularly in the context of India.</a:t>
            </a:r>
            <a:endParaRPr sz="19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415900" cy="76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latin typeface="Merriweather"/>
                <a:ea typeface="Merriweather"/>
                <a:cs typeface="Merriweather"/>
                <a:sym typeface="Merriweather"/>
              </a:rPr>
              <a:t>PROJECT SPECIFICATION </a:t>
            </a:r>
            <a:endParaRPr>
              <a:latin typeface="Merriweather"/>
              <a:ea typeface="Merriweather"/>
              <a:cs typeface="Merriweather"/>
              <a:sym typeface="Merriweather"/>
            </a:endParaRPr>
          </a:p>
        </p:txBody>
      </p:sp>
      <p:sp>
        <p:nvSpPr>
          <p:cNvPr id="81" name="Google Shape;81;p17"/>
          <p:cNvSpPr txBox="1"/>
          <p:nvPr>
            <p:ph idx="1" type="body"/>
          </p:nvPr>
        </p:nvSpPr>
        <p:spPr>
          <a:xfrm>
            <a:off x="311700" y="1519575"/>
            <a:ext cx="8520600" cy="3049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900">
                <a:latin typeface="Merriweather"/>
                <a:ea typeface="Merriweather"/>
                <a:cs typeface="Merriweather"/>
                <a:sym typeface="Merriweather"/>
              </a:rPr>
              <a:t>This project aims to forecast the prices of houses within a city by considering various features like location, size/area, number of bedrooms, and number of bathrooms. </a:t>
            </a:r>
            <a:endParaRPr sz="1900">
              <a:latin typeface="Merriweather"/>
              <a:ea typeface="Merriweather"/>
              <a:cs typeface="Merriweather"/>
              <a:sym typeface="Merriweather"/>
            </a:endParaRPr>
          </a:p>
          <a:p>
            <a:pPr indent="0" lvl="0" marL="0" rtl="0" algn="just">
              <a:spcBef>
                <a:spcPts val="1200"/>
              </a:spcBef>
              <a:spcAft>
                <a:spcPts val="0"/>
              </a:spcAft>
              <a:buNone/>
            </a:pPr>
            <a:r>
              <a:rPr lang="en" sz="1900">
                <a:latin typeface="Merriweather"/>
                <a:ea typeface="Merriweather"/>
                <a:cs typeface="Merriweather"/>
                <a:sym typeface="Merriweather"/>
              </a:rPr>
              <a:t>The model is constructed using a dataset specific to city house prices, and the predictive capabilities are harnessed through the application of a Machine Learning Algorithm. </a:t>
            </a:r>
            <a:endParaRPr sz="1900">
              <a:latin typeface="Merriweather"/>
              <a:ea typeface="Merriweather"/>
              <a:cs typeface="Merriweather"/>
              <a:sym typeface="Merriweather"/>
            </a:endParaRPr>
          </a:p>
          <a:p>
            <a:pPr indent="0" lvl="0" marL="0" rtl="0" algn="just">
              <a:spcBef>
                <a:spcPts val="1200"/>
              </a:spcBef>
              <a:spcAft>
                <a:spcPts val="1200"/>
              </a:spcAft>
              <a:buNone/>
            </a:pPr>
            <a:r>
              <a:rPr lang="en" sz="1900">
                <a:latin typeface="Merriweather"/>
                <a:ea typeface="Merriweather"/>
                <a:cs typeface="Merriweather"/>
                <a:sym typeface="Merriweather"/>
              </a:rPr>
              <a:t>The implementation involves the utilization of the Multiple  Regression algorithm for training and testing the model.</a:t>
            </a:r>
            <a:endParaRPr sz="19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6075"/>
            <a:ext cx="8520600" cy="63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400">
                <a:latin typeface="Merriweather"/>
                <a:ea typeface="Merriweather"/>
                <a:cs typeface="Merriweather"/>
                <a:sym typeface="Merriweather"/>
              </a:rPr>
              <a:t>DATA SET</a:t>
            </a:r>
            <a:endParaRPr b="1">
              <a:latin typeface="Merriweather"/>
              <a:ea typeface="Merriweather"/>
              <a:cs typeface="Merriweather"/>
              <a:sym typeface="Merriweathe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latin typeface="Merriweather"/>
                <a:ea typeface="Merriweather"/>
                <a:cs typeface="Merriweather"/>
                <a:sym typeface="Merriweather"/>
              </a:rPr>
              <a:t>Our dataset, sourced from secondary data, comprises 1460 observations. </a:t>
            </a:r>
            <a:endParaRPr sz="1900">
              <a:latin typeface="Merriweather"/>
              <a:ea typeface="Merriweather"/>
              <a:cs typeface="Merriweather"/>
              <a:sym typeface="Merriweather"/>
            </a:endParaRPr>
          </a:p>
          <a:p>
            <a:pPr indent="0" lvl="0" marL="0" rtl="0" algn="just">
              <a:spcBef>
                <a:spcPts val="1200"/>
              </a:spcBef>
              <a:spcAft>
                <a:spcPts val="1200"/>
              </a:spcAft>
              <a:buNone/>
            </a:pPr>
            <a:r>
              <a:rPr lang="en" sz="1900">
                <a:latin typeface="Merriweather"/>
                <a:ea typeface="Merriweather"/>
                <a:cs typeface="Merriweather"/>
                <a:sym typeface="Merriweather"/>
              </a:rPr>
              <a:t>It encompasses a total of 81 columns or attributes, providing detailed information on elements such as street, lot area, house style, electrical systems, central air presence, sale type, sale condition, and various other parameters.</a:t>
            </a:r>
            <a:endParaRPr sz="19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400">
                <a:latin typeface="Merriweather"/>
                <a:ea typeface="Merriweather"/>
                <a:cs typeface="Merriweather"/>
                <a:sym typeface="Merriweather"/>
              </a:rPr>
              <a:t>DATA CLEANING </a:t>
            </a:r>
            <a:endParaRPr b="1">
              <a:latin typeface="Merriweather"/>
              <a:ea typeface="Merriweather"/>
              <a:cs typeface="Merriweather"/>
              <a:sym typeface="Merriweathe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Merriweather"/>
                <a:ea typeface="Merriweather"/>
                <a:cs typeface="Merriweather"/>
                <a:sym typeface="Merriweather"/>
              </a:rPr>
              <a:t>The primary objective of Data Cleaning is to detect and eliminate errors and duplicate entries, thereby ensuring the establishment of a dependable dataset. During the data cleaning process.</a:t>
            </a:r>
            <a:endParaRPr>
              <a:latin typeface="Merriweather"/>
              <a:ea typeface="Merriweather"/>
              <a:cs typeface="Merriweather"/>
              <a:sym typeface="Merriweather"/>
            </a:endParaRPr>
          </a:p>
          <a:p>
            <a:pPr indent="0" lvl="0" marL="0" rtl="0" algn="just">
              <a:spcBef>
                <a:spcPts val="1200"/>
              </a:spcBef>
              <a:spcAft>
                <a:spcPts val="0"/>
              </a:spcAft>
              <a:buNone/>
            </a:pPr>
            <a:r>
              <a:rPr lang="en">
                <a:latin typeface="Merriweather"/>
                <a:ea typeface="Merriweather"/>
                <a:cs typeface="Merriweather"/>
                <a:sym typeface="Merriweather"/>
              </a:rPr>
              <a:t>I conducted an assessment for missing values in the dataset. Subsequently, I identified three numerical columns containing missing values. </a:t>
            </a:r>
            <a:endParaRPr>
              <a:latin typeface="Merriweather"/>
              <a:ea typeface="Merriweather"/>
              <a:cs typeface="Merriweather"/>
              <a:sym typeface="Merriweather"/>
            </a:endParaRPr>
          </a:p>
          <a:p>
            <a:pPr indent="0" lvl="0" marL="0" rtl="0" algn="just">
              <a:spcBef>
                <a:spcPts val="1200"/>
              </a:spcBef>
              <a:spcAft>
                <a:spcPts val="1200"/>
              </a:spcAft>
              <a:buNone/>
            </a:pPr>
            <a:r>
              <a:rPr lang="en">
                <a:latin typeface="Merriweather"/>
                <a:ea typeface="Merriweather"/>
                <a:cs typeface="Merriweather"/>
                <a:sym typeface="Merriweather"/>
              </a:rPr>
              <a:t>To address this, I calculated the means for these columns and replaced the missing values accordingly. It is noteworthy that no missing values were observed in the categorical columns.</a:t>
            </a:r>
            <a:endParaRPr>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92600"/>
            <a:ext cx="8520600" cy="65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940">
                <a:latin typeface="Merriweather"/>
                <a:ea typeface="Merriweather"/>
                <a:cs typeface="Merriweather"/>
                <a:sym typeface="Merriweather"/>
              </a:rPr>
              <a:t>EDA</a:t>
            </a:r>
            <a:endParaRPr b="1" sz="3940">
              <a:latin typeface="Merriweather"/>
              <a:ea typeface="Merriweather"/>
              <a:cs typeface="Merriweather"/>
              <a:sym typeface="Merriweather"/>
            </a:endParaRPr>
          </a:p>
        </p:txBody>
      </p:sp>
      <p:pic>
        <p:nvPicPr>
          <p:cNvPr id="99" name="Google Shape;99;p20"/>
          <p:cNvPicPr preferRelativeResize="0"/>
          <p:nvPr/>
        </p:nvPicPr>
        <p:blipFill>
          <a:blip r:embed="rId3">
            <a:alphaModFix/>
          </a:blip>
          <a:stretch>
            <a:fillRect/>
          </a:stretch>
        </p:blipFill>
        <p:spPr>
          <a:xfrm>
            <a:off x="211375" y="1286925"/>
            <a:ext cx="3619250" cy="3242151"/>
          </a:xfrm>
          <a:prstGeom prst="rect">
            <a:avLst/>
          </a:prstGeom>
          <a:noFill/>
          <a:ln>
            <a:noFill/>
          </a:ln>
        </p:spPr>
      </p:pic>
      <p:pic>
        <p:nvPicPr>
          <p:cNvPr id="100" name="Google Shape;100;p20"/>
          <p:cNvPicPr preferRelativeResize="0"/>
          <p:nvPr/>
        </p:nvPicPr>
        <p:blipFill>
          <a:blip r:embed="rId4">
            <a:alphaModFix/>
          </a:blip>
          <a:stretch>
            <a:fillRect/>
          </a:stretch>
        </p:blipFill>
        <p:spPr>
          <a:xfrm>
            <a:off x="4229875" y="1286925"/>
            <a:ext cx="3980925" cy="3107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latin typeface="Merriweather"/>
                <a:ea typeface="Merriweather"/>
                <a:cs typeface="Merriweather"/>
                <a:sym typeface="Merriweather"/>
              </a:rPr>
              <a:t>OUTLIER  DETECTION</a:t>
            </a:r>
            <a:endParaRPr>
              <a:latin typeface="Merriweather"/>
              <a:ea typeface="Merriweather"/>
              <a:cs typeface="Merriweather"/>
              <a:sym typeface="Merriweather"/>
            </a:endParaRPr>
          </a:p>
        </p:txBody>
      </p:sp>
      <p:sp>
        <p:nvSpPr>
          <p:cNvPr id="106" name="Google Shape;106;p21"/>
          <p:cNvSpPr txBox="1"/>
          <p:nvPr>
            <p:ph idx="1" type="body"/>
          </p:nvPr>
        </p:nvSpPr>
        <p:spPr>
          <a:xfrm>
            <a:off x="311700" y="1460850"/>
            <a:ext cx="8520600" cy="3108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900">
                <a:latin typeface="Merriweather"/>
                <a:ea typeface="Merriweather"/>
                <a:cs typeface="Merriweather"/>
                <a:sym typeface="Merriweather"/>
              </a:rPr>
              <a:t>In simpler terms, an outlier is an observation that deviates from the typical pattern within a sample. Various techniques, such as Z-Score, Extreme Value Analysis, Probabilistic and Statistical Modeling, Information Theory Models, and Standard Deviation, are employed for outlier detection. </a:t>
            </a:r>
            <a:endParaRPr sz="1900">
              <a:latin typeface="Merriweather"/>
              <a:ea typeface="Merriweather"/>
              <a:cs typeface="Merriweather"/>
              <a:sym typeface="Merriweather"/>
            </a:endParaRPr>
          </a:p>
          <a:p>
            <a:pPr indent="0" lvl="0" marL="0" rtl="0" algn="just">
              <a:spcBef>
                <a:spcPts val="1200"/>
              </a:spcBef>
              <a:spcAft>
                <a:spcPts val="1200"/>
              </a:spcAft>
              <a:buNone/>
            </a:pPr>
            <a:r>
              <a:rPr lang="en" sz="1900">
                <a:latin typeface="Merriweather"/>
                <a:ea typeface="Merriweather"/>
                <a:cs typeface="Merriweather"/>
                <a:sym typeface="Merriweather"/>
              </a:rPr>
              <a:t>In the context of my project, the Interquartile Range (IQR) method has been applied. The identification of outliers in our dataset is facilitated by incorporating basic domain knowledge related to the real estate market.</a:t>
            </a:r>
            <a:endParaRPr sz="19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