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Aileron Bold" charset="1" panose="00000800000000000000"/>
      <p:regular r:id="rId19"/>
    </p:embeddedFont>
    <p:embeddedFont>
      <p:font typeface="Tahoma Bold" charset="1" panose="020B0804030504040204"/>
      <p:regular r:id="rId20"/>
    </p:embeddedFont>
    <p:embeddedFont>
      <p:font typeface="Tahoma" charset="1" panose="020B0604030504040204"/>
      <p:regular r:id="rId21"/>
    </p:embeddedFont>
    <p:embeddedFont>
      <p:font typeface="Canva Sans Bold" charset="1" panose="020B0803030501040103"/>
      <p:regular r:id="rId22"/>
    </p:embeddedFont>
    <p:embeddedFont>
      <p:font typeface="Aileron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850775"/>
            <a:ext cx="18288000" cy="663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3B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Enhancing Efficiency and Reducing Waste in Blister Packaging at Laurus Labs</a:t>
            </a:r>
          </a:p>
          <a:p>
            <a:pPr algn="ctr">
              <a:lnSpc>
                <a:spcPts val="128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9139238" y="4659314"/>
            <a:ext cx="9525" cy="863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1010186" y="7492749"/>
            <a:ext cx="6060757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3B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-A DMAIC Approach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404213" y="7825666"/>
            <a:ext cx="6865827" cy="4922668"/>
          </a:xfrm>
          <a:custGeom>
            <a:avLst/>
            <a:gdLst/>
            <a:ahLst/>
            <a:cxnLst/>
            <a:rect r="r" b="b" t="t" l="l"/>
            <a:pathLst>
              <a:path h="4922668" w="6865827">
                <a:moveTo>
                  <a:pt x="0" y="0"/>
                </a:moveTo>
                <a:lnTo>
                  <a:pt x="6865826" y="0"/>
                </a:lnTo>
                <a:lnTo>
                  <a:pt x="6865826" y="4922668"/>
                </a:lnTo>
                <a:lnTo>
                  <a:pt x="0" y="4922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58879" y="1563415"/>
            <a:ext cx="10429121" cy="7160170"/>
          </a:xfrm>
          <a:custGeom>
            <a:avLst/>
            <a:gdLst/>
            <a:ahLst/>
            <a:cxnLst/>
            <a:rect r="r" b="b" t="t" l="l"/>
            <a:pathLst>
              <a:path h="7160170" w="10429121">
                <a:moveTo>
                  <a:pt x="0" y="0"/>
                </a:moveTo>
                <a:lnTo>
                  <a:pt x="10429121" y="0"/>
                </a:lnTo>
                <a:lnTo>
                  <a:pt x="10429121" y="7160170"/>
                </a:lnTo>
                <a:lnTo>
                  <a:pt x="0" y="7160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622" t="0" r="-43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39238" y="4659314"/>
            <a:ext cx="9525" cy="863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43714" y="231866"/>
            <a:ext cx="5259110" cy="100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b="true" sz="5999" u="sng">
                <a:solidFill>
                  <a:srgbClr val="003B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Control Phase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3714" y="1423988"/>
            <a:ext cx="6933642" cy="840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Monitoring Plan:</a:t>
            </a:r>
          </a:p>
          <a:p>
            <a:pPr algn="l" marL="604562" indent="-30228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Regular collection and analysis of waste data.</a:t>
            </a:r>
          </a:p>
          <a:p>
            <a:pPr algn="l" marL="604562" indent="-30228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Use control charts to monitor waste reduction progress.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Control Charts &amp; KPIs:</a:t>
            </a:r>
          </a:p>
          <a:p>
            <a:pPr algn="l" marL="604562" indent="-30228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Key Performance Indicators (KPIs) to track progress.</a:t>
            </a:r>
          </a:p>
          <a:p>
            <a:pPr algn="l" marL="604562" indent="-30228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Establishment of control limits for acceptable waste levels.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SOPs:</a:t>
            </a:r>
          </a:p>
          <a:p>
            <a:pPr algn="l" marL="604562" indent="-302281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 </a:t>
            </a:r>
            <a:r>
              <a:rPr lang="en-US" sz="28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Develop and implement standard operating procedures for consistent operations.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Training Programs:</a:t>
            </a:r>
            <a:r>
              <a:rPr lang="en-US" sz="28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</a:p>
          <a:p>
            <a:pPr algn="l" marL="604562" indent="-30228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Continuous training and retraining of operators.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44502" y="1396958"/>
            <a:ext cx="7543498" cy="7861342"/>
          </a:xfrm>
          <a:custGeom>
            <a:avLst/>
            <a:gdLst/>
            <a:ahLst/>
            <a:cxnLst/>
            <a:rect r="r" b="b" t="t" l="l"/>
            <a:pathLst>
              <a:path h="7861342" w="7543498">
                <a:moveTo>
                  <a:pt x="0" y="0"/>
                </a:moveTo>
                <a:lnTo>
                  <a:pt x="7543498" y="0"/>
                </a:lnTo>
                <a:lnTo>
                  <a:pt x="7543498" y="7861342"/>
                </a:lnTo>
                <a:lnTo>
                  <a:pt x="0" y="7861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4837" y="19049"/>
            <a:ext cx="5178743" cy="100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b="true" sz="5999" u="sng">
                <a:solidFill>
                  <a:srgbClr val="003B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395413"/>
            <a:ext cx="10535862" cy="742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2799" indent="-411400" lvl="1">
              <a:lnSpc>
                <a:spcPts val="533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811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Summary </a:t>
            </a:r>
            <a:r>
              <a:rPr lang="en-US" b="true" sz="3811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of Findings:</a:t>
            </a:r>
          </a:p>
          <a:p>
            <a:pPr algn="just" marL="822799" indent="-411400" lvl="1">
              <a:lnSpc>
                <a:spcPts val="5335"/>
              </a:lnSpc>
              <a:spcBef>
                <a:spcPct val="0"/>
              </a:spcBef>
              <a:buFont typeface="Arial"/>
              <a:buChar char="•"/>
            </a:pPr>
            <a:r>
              <a:rPr lang="en-US" sz="3811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Identified major waste contributors: feeding mechanism, PRC alignment, power failures, roll changeovers, restart waste, incorrect settings.</a:t>
            </a:r>
          </a:p>
          <a:p>
            <a:pPr algn="just" marL="822799" indent="-411400" lvl="1">
              <a:lnSpc>
                <a:spcPts val="533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811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Impact on Operations:</a:t>
            </a:r>
          </a:p>
          <a:p>
            <a:pPr algn="just" marL="822799" indent="-411400" lvl="1">
              <a:lnSpc>
                <a:spcPts val="5335"/>
              </a:lnSpc>
              <a:spcBef>
                <a:spcPct val="0"/>
              </a:spcBef>
              <a:buFont typeface="Arial"/>
              <a:buChar char="•"/>
            </a:pPr>
            <a:r>
              <a:rPr lang="en-US" sz="3811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Expected waste and cost reduction and efficiency improvements.</a:t>
            </a:r>
          </a:p>
          <a:p>
            <a:pPr algn="just" marL="822799" indent="-411400" lvl="1">
              <a:lnSpc>
                <a:spcPts val="5335"/>
              </a:lnSpc>
              <a:spcBef>
                <a:spcPct val="0"/>
              </a:spcBef>
              <a:buFont typeface="Arial"/>
              <a:buChar char="•"/>
            </a:pPr>
            <a:r>
              <a:rPr lang="en-US" sz="3811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Enhanced operator skills and better machine performance.</a:t>
            </a:r>
          </a:p>
          <a:p>
            <a:pPr algn="just">
              <a:lnSpc>
                <a:spcPts val="533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02205" y="0"/>
            <a:ext cx="11683589" cy="8099287"/>
            <a:chOff x="0" y="0"/>
            <a:chExt cx="3497846" cy="24247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97846" cy="2424774"/>
            </a:xfrm>
            <a:custGeom>
              <a:avLst/>
              <a:gdLst/>
              <a:ahLst/>
              <a:cxnLst/>
              <a:rect r="r" b="b" t="t" l="l"/>
              <a:pathLst>
                <a:path h="2424774" w="3497846">
                  <a:moveTo>
                    <a:pt x="0" y="0"/>
                  </a:moveTo>
                  <a:lnTo>
                    <a:pt x="0" y="2424774"/>
                  </a:lnTo>
                  <a:lnTo>
                    <a:pt x="3497846" y="2424774"/>
                  </a:lnTo>
                  <a:lnTo>
                    <a:pt x="3497846" y="0"/>
                  </a:lnTo>
                  <a:lnTo>
                    <a:pt x="0" y="0"/>
                  </a:lnTo>
                  <a:close/>
                  <a:moveTo>
                    <a:pt x="3436886" y="2363814"/>
                  </a:moveTo>
                  <a:lnTo>
                    <a:pt x="59690" y="2363814"/>
                  </a:lnTo>
                  <a:lnTo>
                    <a:pt x="59690" y="59690"/>
                  </a:lnTo>
                  <a:lnTo>
                    <a:pt x="3436886" y="59690"/>
                  </a:lnTo>
                  <a:lnTo>
                    <a:pt x="3436886" y="236381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7845975">
            <a:off x="-601684" y="-808820"/>
            <a:ext cx="2764334" cy="4275801"/>
          </a:xfrm>
          <a:custGeom>
            <a:avLst/>
            <a:gdLst/>
            <a:ahLst/>
            <a:cxnLst/>
            <a:rect r="r" b="b" t="t" l="l"/>
            <a:pathLst>
              <a:path h="4275801" w="2764334">
                <a:moveTo>
                  <a:pt x="0" y="0"/>
                </a:moveTo>
                <a:lnTo>
                  <a:pt x="2764334" y="0"/>
                </a:lnTo>
                <a:lnTo>
                  <a:pt x="2764334" y="4275800"/>
                </a:lnTo>
                <a:lnTo>
                  <a:pt x="0" y="4275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493224" y="3532874"/>
            <a:ext cx="5649090" cy="5964452"/>
          </a:xfrm>
          <a:custGeom>
            <a:avLst/>
            <a:gdLst/>
            <a:ahLst/>
            <a:cxnLst/>
            <a:rect r="r" b="b" t="t" l="l"/>
            <a:pathLst>
              <a:path h="5964452" w="5649090">
                <a:moveTo>
                  <a:pt x="0" y="0"/>
                </a:moveTo>
                <a:lnTo>
                  <a:pt x="5649089" y="0"/>
                </a:lnTo>
                <a:lnTo>
                  <a:pt x="5649089" y="5964452"/>
                </a:lnTo>
                <a:lnTo>
                  <a:pt x="0" y="59644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07836" y="226763"/>
            <a:ext cx="10243282" cy="5768944"/>
          </a:xfrm>
          <a:custGeom>
            <a:avLst/>
            <a:gdLst/>
            <a:ahLst/>
            <a:cxnLst/>
            <a:rect r="r" b="b" t="t" l="l"/>
            <a:pathLst>
              <a:path h="5768944" w="10243282">
                <a:moveTo>
                  <a:pt x="0" y="0"/>
                </a:moveTo>
                <a:lnTo>
                  <a:pt x="10243282" y="0"/>
                </a:lnTo>
                <a:lnTo>
                  <a:pt x="10243282" y="5768944"/>
                </a:lnTo>
                <a:lnTo>
                  <a:pt x="0" y="57689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07836" y="5748057"/>
            <a:ext cx="9850398" cy="2198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966"/>
              </a:lnSpc>
              <a:spcBef>
                <a:spcPct val="0"/>
              </a:spcBef>
            </a:pPr>
            <a:r>
              <a:rPr lang="en-US" b="true" sz="12833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THANK YOU!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109734" y="8537578"/>
            <a:ext cx="5178266" cy="1749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SUYASH SINHA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2022A5PS1447P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7530" y="9528"/>
            <a:ext cx="13261435" cy="896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80"/>
              </a:lnSpc>
              <a:spcBef>
                <a:spcPct val="0"/>
              </a:spcBef>
            </a:pPr>
            <a:r>
              <a:rPr lang="en-US" b="true" sz="5200" u="sng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Role of Operations and Excellence Team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371995"/>
            <a:ext cx="11576180" cy="7984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40" indent="-32387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003B31"/>
                </a:solidFill>
                <a:latin typeface="Tahoma Bold"/>
                <a:ea typeface="Tahoma Bold"/>
                <a:cs typeface="Tahoma Bold"/>
                <a:sym typeface="Tahoma Bold"/>
              </a:rPr>
              <a:t>Order Division and Execution:</a:t>
            </a:r>
          </a:p>
          <a:p>
            <a:pPr algn="l" marL="604562" indent="-30228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3B31"/>
                </a:solidFill>
                <a:latin typeface="Tahoma"/>
                <a:ea typeface="Tahoma"/>
                <a:cs typeface="Tahoma"/>
                <a:sym typeface="Tahoma"/>
              </a:rPr>
              <a:t>The Operations and Excellence team is responsible for dividing large orders into manageable batches.</a:t>
            </a:r>
          </a:p>
          <a:p>
            <a:pPr algn="l" marL="604562" indent="-30228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3B31"/>
                </a:solidFill>
                <a:latin typeface="Tahoma"/>
                <a:ea typeface="Tahoma"/>
                <a:cs typeface="Tahoma"/>
                <a:sym typeface="Tahoma"/>
              </a:rPr>
              <a:t>These batches are executed over multiple days to optimize resource utilization and ensure consistent production flow.</a:t>
            </a:r>
          </a:p>
          <a:p>
            <a:pPr algn="l" marL="604562" indent="-30228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3B31"/>
                </a:solidFill>
                <a:latin typeface="Tahoma"/>
                <a:ea typeface="Tahoma"/>
                <a:cs typeface="Tahoma"/>
                <a:sym typeface="Tahoma"/>
              </a:rPr>
              <a:t>Coordinating with different departments to ensure seamless integration of activities.</a:t>
            </a:r>
          </a:p>
          <a:p>
            <a:pPr algn="l" marL="604562" indent="-302281" lvl="1">
              <a:lnSpc>
                <a:spcPts val="3920"/>
              </a:lnSpc>
              <a:buFont typeface="Arial"/>
              <a:buChar char="•"/>
            </a:pPr>
          </a:p>
          <a:p>
            <a:pPr algn="l" marL="647740" indent="-32387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003B31"/>
                </a:solidFill>
                <a:latin typeface="Tahoma Bold"/>
                <a:ea typeface="Tahoma Bold"/>
                <a:cs typeface="Tahoma Bold"/>
                <a:sym typeface="Tahoma Bold"/>
              </a:rPr>
              <a:t>Elimination of Non-Value Added Activities:</a:t>
            </a:r>
          </a:p>
          <a:p>
            <a:pPr algn="l" marL="604562" indent="-30228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3B31"/>
                </a:solidFill>
                <a:latin typeface="Tahoma"/>
                <a:ea typeface="Tahoma"/>
                <a:cs typeface="Tahoma"/>
                <a:sym typeface="Tahoma"/>
              </a:rPr>
              <a:t>Identifying and removing non-value-added activities to streamline the manufacturing process.</a:t>
            </a:r>
          </a:p>
          <a:p>
            <a:pPr algn="l" marL="604562" indent="-30228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3B31"/>
                </a:solidFill>
                <a:latin typeface="Tahoma"/>
                <a:ea typeface="Tahoma"/>
                <a:cs typeface="Tahoma"/>
                <a:sym typeface="Tahoma"/>
              </a:rPr>
              <a:t>Implementing LEAN principles to reduce waste and enhance efficiency.</a:t>
            </a:r>
          </a:p>
          <a:p>
            <a:pPr algn="l" marL="604562" indent="-30228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3B31"/>
                </a:solidFill>
                <a:latin typeface="Tahoma"/>
                <a:ea typeface="Tahoma"/>
                <a:cs typeface="Tahoma"/>
                <a:sym typeface="Tahoma"/>
              </a:rPr>
              <a:t>Continuously monitoring and improving processes to maintain high standards of operational excellence.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817339" y="0"/>
            <a:ext cx="4470661" cy="10287000"/>
          </a:xfrm>
          <a:custGeom>
            <a:avLst/>
            <a:gdLst/>
            <a:ahLst/>
            <a:cxnLst/>
            <a:rect r="r" b="b" t="t" l="l"/>
            <a:pathLst>
              <a:path h="10287000" w="4470661">
                <a:moveTo>
                  <a:pt x="0" y="0"/>
                </a:moveTo>
                <a:lnTo>
                  <a:pt x="4470661" y="0"/>
                </a:lnTo>
                <a:lnTo>
                  <a:pt x="44706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409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20553" y="1930689"/>
            <a:ext cx="8804711" cy="6425621"/>
          </a:xfrm>
          <a:custGeom>
            <a:avLst/>
            <a:gdLst/>
            <a:ahLst/>
            <a:cxnLst/>
            <a:rect r="r" b="b" t="t" l="l"/>
            <a:pathLst>
              <a:path h="6425621" w="8804711">
                <a:moveTo>
                  <a:pt x="0" y="0"/>
                </a:moveTo>
                <a:lnTo>
                  <a:pt x="8804710" y="0"/>
                </a:lnTo>
                <a:lnTo>
                  <a:pt x="8804710" y="6425622"/>
                </a:lnTo>
                <a:lnTo>
                  <a:pt x="0" y="64256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43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46053"/>
            <a:ext cx="6810985" cy="1038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b="true" sz="6000" u="sng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388" y="971550"/>
            <a:ext cx="7963165" cy="6536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3B31"/>
                </a:solidFill>
                <a:latin typeface="Tahoma Bold"/>
                <a:ea typeface="Tahoma Bold"/>
                <a:cs typeface="Tahoma Bold"/>
                <a:sym typeface="Tahoma Bold"/>
              </a:rPr>
              <a:t>Purpose of the Study: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3B31"/>
                </a:solidFill>
                <a:latin typeface="Tahoma"/>
                <a:ea typeface="Tahoma"/>
                <a:cs typeface="Tahoma"/>
                <a:sym typeface="Tahoma"/>
              </a:rPr>
              <a:t>To increase efficiency and reduce waste during blister packaging processes at Laurus Labs.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ctr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3B31"/>
                </a:solidFill>
                <a:latin typeface="Tahoma Bold"/>
                <a:ea typeface="Tahoma Bold"/>
                <a:cs typeface="Tahoma Bold"/>
                <a:sym typeface="Tahoma Bold"/>
              </a:rPr>
              <a:t>Objectives</a:t>
            </a:r>
            <a:r>
              <a:rPr lang="en-US" sz="2999">
                <a:solidFill>
                  <a:srgbClr val="003B3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3B31"/>
                </a:solidFill>
                <a:latin typeface="Tahoma"/>
                <a:ea typeface="Tahoma"/>
                <a:cs typeface="Tahoma"/>
                <a:sym typeface="Tahoma"/>
              </a:rPr>
              <a:t>Identify key waste issues.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3B31"/>
                </a:solidFill>
                <a:latin typeface="Tahoma"/>
                <a:ea typeface="Tahoma"/>
                <a:cs typeface="Tahoma"/>
                <a:sym typeface="Tahoma"/>
              </a:rPr>
              <a:t>Propose effective solutions.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3B31"/>
                </a:solidFill>
                <a:latin typeface="Tahoma"/>
                <a:ea typeface="Tahoma"/>
                <a:cs typeface="Tahoma"/>
                <a:sym typeface="Tahoma"/>
              </a:rPr>
              <a:t>Ensure sustainable improvements through continuous monitoring.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39238" y="4659314"/>
            <a:ext cx="9525" cy="863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34206" y="1971814"/>
            <a:ext cx="10230157" cy="7787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3B31"/>
                </a:solidFill>
                <a:latin typeface="Tahoma Bold"/>
                <a:ea typeface="Tahoma Bold"/>
                <a:cs typeface="Tahoma Bold"/>
                <a:sym typeface="Tahoma Bold"/>
              </a:rPr>
              <a:t>Data Collection Methods: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3B31"/>
                </a:solidFill>
                <a:latin typeface="Tahoma"/>
                <a:ea typeface="Tahoma"/>
                <a:cs typeface="Tahoma"/>
                <a:sym typeface="Tahoma"/>
              </a:rPr>
              <a:t>Machine logs: Recording downtimes and errors.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3B31"/>
                </a:solidFill>
                <a:latin typeface="Tahoma"/>
                <a:ea typeface="Tahoma"/>
                <a:cs typeface="Tahoma"/>
                <a:sym typeface="Tahoma"/>
              </a:rPr>
              <a:t>Batch rec</a:t>
            </a:r>
            <a:r>
              <a:rPr lang="en-US" sz="2799">
                <a:solidFill>
                  <a:srgbClr val="003B31"/>
                </a:solidFill>
                <a:latin typeface="Tahoma"/>
                <a:ea typeface="Tahoma"/>
                <a:cs typeface="Tahoma"/>
                <a:sym typeface="Tahoma"/>
              </a:rPr>
              <a:t>ords: Tracking material usage and wastage.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3B31"/>
                </a:solidFill>
                <a:latin typeface="Tahoma"/>
                <a:ea typeface="Tahoma"/>
                <a:cs typeface="Tahoma"/>
                <a:sym typeface="Tahoma"/>
              </a:rPr>
              <a:t>Operator insights: Gaining insights into operational challenges.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3B31"/>
                </a:solidFill>
                <a:latin typeface="Tahoma"/>
                <a:ea typeface="Tahoma"/>
                <a:cs typeface="Tahoma"/>
                <a:sym typeface="Tahoma"/>
              </a:rPr>
              <a:t>Observations: Identifying inefficiencies in real-time.</a:t>
            </a:r>
          </a:p>
          <a:p>
            <a:pPr algn="l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3B31"/>
                </a:solidFill>
                <a:latin typeface="Tahoma Bold"/>
                <a:ea typeface="Tahoma Bold"/>
                <a:cs typeface="Tahoma Bold"/>
                <a:sym typeface="Tahoma Bold"/>
              </a:rPr>
              <a:t>Key Metrics: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3B31"/>
                </a:solidFill>
                <a:latin typeface="Tahoma"/>
                <a:ea typeface="Tahoma"/>
                <a:cs typeface="Tahoma"/>
                <a:sym typeface="Tahoma"/>
              </a:rPr>
              <a:t>Waste percentage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3B31"/>
                </a:solidFill>
                <a:latin typeface="Tahoma"/>
                <a:ea typeface="Tahoma"/>
                <a:cs typeface="Tahoma"/>
                <a:sym typeface="Tahoma"/>
              </a:rPr>
              <a:t>Frequency of power failures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3B31"/>
                </a:solidFill>
                <a:latin typeface="Tahoma"/>
                <a:ea typeface="Tahoma"/>
                <a:cs typeface="Tahoma"/>
                <a:sym typeface="Tahoma"/>
              </a:rPr>
              <a:t>Size of</a:t>
            </a:r>
            <a:r>
              <a:rPr lang="en-US" sz="2799">
                <a:solidFill>
                  <a:srgbClr val="003B31"/>
                </a:solidFill>
                <a:latin typeface="Tahoma"/>
                <a:ea typeface="Tahoma"/>
                <a:cs typeface="Tahoma"/>
                <a:sym typeface="Tahoma"/>
              </a:rPr>
              <a:t> roll changeovers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3B31"/>
                </a:solidFill>
                <a:latin typeface="Tahoma"/>
                <a:ea typeface="Tahoma"/>
                <a:cs typeface="Tahoma"/>
                <a:sym typeface="Tahoma"/>
              </a:rPr>
              <a:t>Training duration for operators</a:t>
            </a:r>
          </a:p>
          <a:p>
            <a:pPr algn="l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3B31"/>
                </a:solidFill>
                <a:latin typeface="Tahoma Bold"/>
                <a:ea typeface="Tahoma Bold"/>
                <a:cs typeface="Tahoma Bold"/>
                <a:sym typeface="Tahoma Bold"/>
              </a:rPr>
              <a:t>Baseline Performance: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3B31"/>
                </a:solidFill>
                <a:latin typeface="Tahoma"/>
                <a:ea typeface="Tahoma"/>
                <a:cs typeface="Tahoma"/>
                <a:sym typeface="Tahoma"/>
              </a:rPr>
              <a:t>Waste rates: 16.32% (IMA C350), 11.71% (BMAX)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3B31"/>
                </a:solidFill>
                <a:latin typeface="Tahoma"/>
                <a:ea typeface="Tahoma"/>
                <a:cs typeface="Tahoma"/>
                <a:sym typeface="Tahoma"/>
              </a:rPr>
              <a:t>Power failures: Average of 2 incidents per day.</a:t>
            </a:r>
          </a:p>
          <a:p>
            <a:pPr algn="l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821117" y="1240962"/>
            <a:ext cx="8246776" cy="8017338"/>
          </a:xfrm>
          <a:custGeom>
            <a:avLst/>
            <a:gdLst/>
            <a:ahLst/>
            <a:cxnLst/>
            <a:rect r="r" b="b" t="t" l="l"/>
            <a:pathLst>
              <a:path h="8017338" w="8246776">
                <a:moveTo>
                  <a:pt x="0" y="0"/>
                </a:moveTo>
                <a:lnTo>
                  <a:pt x="8246775" y="0"/>
                </a:lnTo>
                <a:lnTo>
                  <a:pt x="8246775" y="8017338"/>
                </a:lnTo>
                <a:lnTo>
                  <a:pt x="0" y="801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41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5087" y="471487"/>
            <a:ext cx="5796082" cy="100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b="true" sz="5999" u="sng">
                <a:solidFill>
                  <a:srgbClr val="003B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Measure Phase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76200"/>
            <a:ext cx="5347097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 u="sng">
                <a:solidFill>
                  <a:srgbClr val="003B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Analyze Phase</a:t>
            </a:r>
          </a:p>
          <a:p>
            <a:pPr algn="ctr">
              <a:lnSpc>
                <a:spcPts val="84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345290"/>
            <a:ext cx="9545499" cy="493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Waste Quantificati</a:t>
            </a:r>
            <a:r>
              <a:rPr lang="en-US" b="true" sz="2799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on: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Batch Size: 1,800,000 tablets.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Total Packing Material Required: 305.1 kg.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Wastage in IMA C350: 16.32%, translating to 49.79 kg per batch.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Wastage in BMAX: 11.71%, translating to 35.73 kg per batch.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Fixed Waste (Trimming and Splice Joints):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Constant Waste Across Both Machines: 26.8 kg.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6594399"/>
            <a:ext cx="18288000" cy="3692601"/>
          </a:xfrm>
          <a:custGeom>
            <a:avLst/>
            <a:gdLst/>
            <a:ahLst/>
            <a:cxnLst/>
            <a:rect r="r" b="b" t="t" l="l"/>
            <a:pathLst>
              <a:path h="3692601" w="18288000">
                <a:moveTo>
                  <a:pt x="0" y="0"/>
                </a:moveTo>
                <a:lnTo>
                  <a:pt x="18288000" y="0"/>
                </a:lnTo>
                <a:lnTo>
                  <a:pt x="18288000" y="3692601"/>
                </a:lnTo>
                <a:lnTo>
                  <a:pt x="0" y="36926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144000" y="1345290"/>
            <a:ext cx="8820528" cy="5796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62" indent="-302281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Remaining Waste Calculation:</a:t>
            </a:r>
          </a:p>
          <a:p>
            <a:pPr algn="l" marL="604562" indent="-30228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IMA C350: T</a:t>
            </a: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otal Waste - Fixed Waste = 49.79 kg - 26.8 kg = 22.99 kg.</a:t>
            </a:r>
          </a:p>
          <a:p>
            <a:pPr algn="l" marL="604562" indent="-30228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BMAX: Total Waste - Fixed Waste = 35.73 kg - 26.8 kg = 8.93 kg.</a:t>
            </a:r>
          </a:p>
          <a:p>
            <a:pPr algn="l" marL="604562" indent="-30228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00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Difference Due to Machine Issues:</a:t>
            </a:r>
          </a:p>
          <a:p>
            <a:pPr algn="l" marL="604562" indent="-30228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Difference Between IMA C350 and BMAX: 22.99 kg - 8.93 kg = 14.06 kg.</a:t>
            </a:r>
          </a:p>
          <a:p>
            <a:pPr algn="l" marL="604562" indent="-30228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Attributable to Feeding Mechanism and PRC Alignment Issues in IMA C350: 14.06 kg.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67021" y="1846628"/>
            <a:ext cx="12220979" cy="3296872"/>
          </a:xfrm>
          <a:custGeom>
            <a:avLst/>
            <a:gdLst/>
            <a:ahLst/>
            <a:cxnLst/>
            <a:rect r="r" b="b" t="t" l="l"/>
            <a:pathLst>
              <a:path h="3296872" w="12220979">
                <a:moveTo>
                  <a:pt x="0" y="0"/>
                </a:moveTo>
                <a:lnTo>
                  <a:pt x="12220979" y="0"/>
                </a:lnTo>
                <a:lnTo>
                  <a:pt x="12220979" y="3296872"/>
                </a:lnTo>
                <a:lnTo>
                  <a:pt x="0" y="32968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76357" y="6355370"/>
            <a:ext cx="12211643" cy="3122907"/>
          </a:xfrm>
          <a:custGeom>
            <a:avLst/>
            <a:gdLst/>
            <a:ahLst/>
            <a:cxnLst/>
            <a:rect r="r" b="b" t="t" l="l"/>
            <a:pathLst>
              <a:path h="3122907" w="12211643">
                <a:moveTo>
                  <a:pt x="0" y="0"/>
                </a:moveTo>
                <a:lnTo>
                  <a:pt x="12211643" y="0"/>
                </a:lnTo>
                <a:lnTo>
                  <a:pt x="12211643" y="3122907"/>
                </a:lnTo>
                <a:lnTo>
                  <a:pt x="0" y="31229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2607" y="447676"/>
            <a:ext cx="5222081" cy="1038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b="true" sz="6000" u="sng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Analyze Phase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2607" y="2067196"/>
            <a:ext cx="6055505" cy="7411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Ro</a:t>
            </a:r>
            <a:r>
              <a:rPr lang="en-US" b="true" sz="3200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ot Cause Analysis: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  <a:p>
            <a:pPr algn="l">
              <a:lnSpc>
                <a:spcPts val="3920"/>
              </a:lnSpc>
            </a:pPr>
            <a:r>
              <a:rPr lang="en-US" b="true" sz="2800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Feeding Mechanism &amp; PRC Alignment: </a:t>
            </a: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Significant waste in IMA C350.</a:t>
            </a:r>
          </a:p>
          <a:p>
            <a:pPr algn="l">
              <a:lnSpc>
                <a:spcPts val="3920"/>
              </a:lnSpc>
            </a:pPr>
            <a:r>
              <a:rPr lang="en-US" b="true" sz="2800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Power Failures:</a:t>
            </a: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 2 kg of waste per batch.</a:t>
            </a:r>
          </a:p>
          <a:p>
            <a:pPr algn="l">
              <a:lnSpc>
                <a:spcPts val="3920"/>
              </a:lnSpc>
            </a:pPr>
            <a:r>
              <a:rPr lang="en-US" b="true" sz="2800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Roll Changeover:</a:t>
            </a: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 0.5 kg of waste per batch.</a:t>
            </a:r>
          </a:p>
          <a:p>
            <a:pPr algn="l">
              <a:lnSpc>
                <a:spcPts val="3920"/>
              </a:lnSpc>
            </a:pPr>
            <a:r>
              <a:rPr lang="en-US" b="true" sz="2800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Restart Waste</a:t>
            </a: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: 0.5 kg of waste per batch.</a:t>
            </a:r>
          </a:p>
          <a:p>
            <a:pPr algn="l">
              <a:lnSpc>
                <a:spcPts val="3920"/>
              </a:lnSpc>
            </a:pPr>
            <a:r>
              <a:rPr lang="en-US" b="true" sz="2800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Incorrect Settings: </a:t>
            </a: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5.93 kg of waste per batch.</a:t>
            </a:r>
          </a:p>
          <a:p>
            <a:pPr algn="l">
              <a:lnSpc>
                <a:spcPts val="7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A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7306" y="471487"/>
            <a:ext cx="5551170" cy="100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b="true" sz="5999" u="sng">
                <a:solidFill>
                  <a:srgbClr val="003B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Improve Phase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3035" y="1621810"/>
            <a:ext cx="14814317" cy="10149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Machine Enhancements:</a:t>
            </a:r>
          </a:p>
          <a:p>
            <a:pPr algn="l" marL="604562" indent="-302281" lvl="1">
              <a:lnSpc>
                <a:spcPts val="3920"/>
              </a:lnSpc>
              <a:buAutoNum type="arabicPeriod" startAt="1"/>
            </a:pPr>
            <a:r>
              <a:rPr lang="en-US" b="true" sz="2800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Channel Feeding Mechanism and Pressure Sealing Roller Improvement:</a:t>
            </a:r>
          </a:p>
          <a:p>
            <a:pPr algn="l" marL="1209123" indent="-403041" lvl="2">
              <a:lnSpc>
                <a:spcPts val="3920"/>
              </a:lnSpc>
              <a:spcBef>
                <a:spcPct val="0"/>
              </a:spcBef>
              <a:buFont typeface="Arial"/>
              <a:buChar char="⚬"/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C</a:t>
            </a: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urrent Extra Waste: 14.06 kg</a:t>
            </a:r>
          </a:p>
          <a:p>
            <a:pPr algn="l" marL="1209123" indent="-403041" lvl="2">
              <a:lnSpc>
                <a:spcPts val="392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800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Implementation:</a:t>
            </a:r>
          </a:p>
          <a:p>
            <a:pPr algn="l" marL="1813685" indent="-453421" lvl="3">
              <a:lnSpc>
                <a:spcPts val="3920"/>
              </a:lnSpc>
              <a:spcBef>
                <a:spcPct val="0"/>
              </a:spcBef>
              <a:buFont typeface="Arial"/>
              <a:buChar char="￭"/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Replace drum feeding mechanism with channel feeding mechanism in IMA C350.</a:t>
            </a:r>
          </a:p>
          <a:p>
            <a:pPr algn="l" marL="1813685" indent="-453421" lvl="3">
              <a:lnSpc>
                <a:spcPts val="3920"/>
              </a:lnSpc>
              <a:spcBef>
                <a:spcPct val="0"/>
              </a:spcBef>
              <a:buFont typeface="Arial"/>
              <a:buChar char="￭"/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Aim: Reduce feeding mechanism and PRC alignment issues.</a:t>
            </a:r>
          </a:p>
          <a:p>
            <a:pPr algn="l" marL="604562" indent="-302281" lvl="1">
              <a:lnSpc>
                <a:spcPts val="3920"/>
              </a:lnSpc>
              <a:spcBef>
                <a:spcPct val="0"/>
              </a:spcBef>
              <a:buAutoNum type="arabicPeriod" startAt="1"/>
            </a:pPr>
            <a:r>
              <a:rPr lang="en-US" b="true" sz="2800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Pressure Sealing Roller Improvement:</a:t>
            </a:r>
          </a:p>
          <a:p>
            <a:pPr algn="l" marL="1209123" indent="-403041" lvl="2">
              <a:lnSpc>
                <a:spcPts val="392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800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Implementation:</a:t>
            </a:r>
          </a:p>
          <a:p>
            <a:pPr algn="l" marL="1813685" indent="-453421" lvl="3">
              <a:lnSpc>
                <a:spcPts val="3920"/>
              </a:lnSpc>
              <a:spcBef>
                <a:spcPct val="0"/>
              </a:spcBef>
              <a:buFont typeface="Arial"/>
              <a:buChar char="￭"/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Increase the lifetime and efficiency of pressure sealing rollers.</a:t>
            </a:r>
          </a:p>
          <a:p>
            <a:pPr algn="l" marL="1813685" indent="-453421" lvl="3">
              <a:lnSpc>
                <a:spcPts val="3920"/>
              </a:lnSpc>
              <a:spcBef>
                <a:spcPct val="0"/>
              </a:spcBef>
              <a:buFont typeface="Arial"/>
              <a:buChar char="￭"/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Aim: Reduce waste due to PRC alignment issues</a:t>
            </a:r>
            <a:r>
              <a:rPr lang="en-US" b="true" sz="2800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Training:</a:t>
            </a:r>
          </a:p>
          <a:p>
            <a:pPr algn="l" marL="604562" indent="-302281" lvl="1">
              <a:lnSpc>
                <a:spcPts val="3920"/>
              </a:lnSpc>
              <a:spcBef>
                <a:spcPct val="0"/>
              </a:spcBef>
              <a:buAutoNum type="arabicPeriod" startAt="1"/>
            </a:pPr>
            <a:r>
              <a:rPr lang="en-US" b="true" sz="2800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Extended Training Period:</a:t>
            </a:r>
          </a:p>
          <a:p>
            <a:pPr algn="l" marL="1209123" indent="-403041" lvl="2">
              <a:lnSpc>
                <a:spcPts val="3920"/>
              </a:lnSpc>
              <a:spcBef>
                <a:spcPct val="0"/>
              </a:spcBef>
              <a:buFont typeface="Arial"/>
              <a:buChar char="⚬"/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Current Waste: 5.93 kg</a:t>
            </a:r>
          </a:p>
          <a:p>
            <a:pPr algn="l" marL="1209123" indent="-403041" lvl="2">
              <a:lnSpc>
                <a:spcPts val="3920"/>
              </a:lnSpc>
              <a:spcBef>
                <a:spcPct val="0"/>
              </a:spcBef>
              <a:buFont typeface="Arial"/>
              <a:buChar char="⚬"/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Improved Waste: 3 kg</a:t>
            </a:r>
          </a:p>
          <a:p>
            <a:pPr algn="l" marL="1209123" indent="-403041" lvl="2">
              <a:lnSpc>
                <a:spcPts val="392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800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Implementation:</a:t>
            </a:r>
          </a:p>
          <a:p>
            <a:pPr algn="l" marL="1813685" indent="-453421" lvl="3">
              <a:lnSpc>
                <a:spcPts val="3920"/>
              </a:lnSpc>
              <a:spcBef>
                <a:spcPct val="0"/>
              </a:spcBef>
              <a:buFont typeface="Arial"/>
              <a:buChar char="￭"/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Extend operator training from 1-2 months to 6 months.</a:t>
            </a:r>
          </a:p>
          <a:p>
            <a:pPr algn="l" marL="1813685" indent="-453421" lvl="3">
              <a:lnSpc>
                <a:spcPts val="3920"/>
              </a:lnSpc>
              <a:spcBef>
                <a:spcPct val="0"/>
              </a:spcBef>
              <a:buFont typeface="Arial"/>
              <a:buChar char="￭"/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Aim: Enhance operator skills to minimize errors and improve efficiency.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58182" y="4851316"/>
            <a:ext cx="8790863" cy="5435684"/>
          </a:xfrm>
          <a:custGeom>
            <a:avLst/>
            <a:gdLst/>
            <a:ahLst/>
            <a:cxnLst/>
            <a:rect r="r" b="b" t="t" l="l"/>
            <a:pathLst>
              <a:path h="5435684" w="8790863">
                <a:moveTo>
                  <a:pt x="0" y="0"/>
                </a:moveTo>
                <a:lnTo>
                  <a:pt x="8790863" y="0"/>
                </a:lnTo>
                <a:lnTo>
                  <a:pt x="8790863" y="5435684"/>
                </a:lnTo>
                <a:lnTo>
                  <a:pt x="0" y="5435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8110" y="19049"/>
            <a:ext cx="5551170" cy="100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b="true" sz="5999" u="sng">
                <a:solidFill>
                  <a:srgbClr val="003B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Improve Phase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5818" y="1393190"/>
            <a:ext cx="8858182" cy="846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Operational Improvements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UPS System: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Power Failure Mitigation: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Current Waste: 2 kg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Improved Waste: 0 kg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Implementation: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Install an Uninterruptible Power Supply (UPS) system.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Aim: Ensure continuous operation during power outages.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Roll Changeover: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Longer Roll Lengths: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Current Waste: 0.5 kg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Improved Waste: 0.33 kg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Implementation: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Increase roll length from 12 kg to 18 kg.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Aim: Reduce waste from roll changeovers.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858182" y="1344615"/>
            <a:ext cx="9097804" cy="4311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Shift Coordination: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Improved Shift Management: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Current Waste: 0.5 kg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Improved Waste: 0 kg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Implementation: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Improve shift coordination to ensure seamless transitions.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Aim: Reduce waste during restarts.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765201"/>
          </a:xfrm>
          <a:custGeom>
            <a:avLst/>
            <a:gdLst/>
            <a:ahLst/>
            <a:cxnLst/>
            <a:rect r="r" b="b" t="t" l="l"/>
            <a:pathLst>
              <a:path h="1765201" w="18288000">
                <a:moveTo>
                  <a:pt x="0" y="0"/>
                </a:moveTo>
                <a:lnTo>
                  <a:pt x="18288000" y="0"/>
                </a:lnTo>
                <a:lnTo>
                  <a:pt x="18288000" y="1765201"/>
                </a:lnTo>
                <a:lnTo>
                  <a:pt x="0" y="1765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765201"/>
            <a:ext cx="18288000" cy="3627162"/>
          </a:xfrm>
          <a:custGeom>
            <a:avLst/>
            <a:gdLst/>
            <a:ahLst/>
            <a:cxnLst/>
            <a:rect r="r" b="b" t="t" l="l"/>
            <a:pathLst>
              <a:path h="3627162" w="18288000">
                <a:moveTo>
                  <a:pt x="0" y="0"/>
                </a:moveTo>
                <a:lnTo>
                  <a:pt x="18288000" y="0"/>
                </a:lnTo>
                <a:lnTo>
                  <a:pt x="18288000" y="3627162"/>
                </a:lnTo>
                <a:lnTo>
                  <a:pt x="0" y="36271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5519166"/>
            <a:ext cx="11069940" cy="53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POSSIBLE COST REDUCTION(Assuming Rs650/kg)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6300475"/>
            <a:ext cx="7154439" cy="4010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IMA C350:</a:t>
            </a:r>
          </a:p>
          <a:p>
            <a:pPr algn="ctr" marL="604562" indent="-30228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Current Cost: ₹32,344per batch (49.79*650).</a:t>
            </a:r>
          </a:p>
          <a:p>
            <a:pPr algn="ctr" marL="604562" indent="-30228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New Waste Reduction: 19.66kg (from 49.79 kg to 30.13 kg).</a:t>
            </a:r>
          </a:p>
          <a:p>
            <a:pPr algn="ctr" marL="604562" indent="-30228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New Cost: ₹19,584.50 per batch.</a:t>
            </a:r>
          </a:p>
          <a:p>
            <a:pPr algn="ctr" marL="604562" indent="-30228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Savings per Batch: ₹12,759.5</a:t>
            </a:r>
          </a:p>
          <a:p>
            <a:pPr algn="ctr">
              <a:lnSpc>
                <a:spcPts val="392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201320" y="6300475"/>
            <a:ext cx="6233019" cy="351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3B31"/>
                </a:solidFill>
                <a:latin typeface="Aileron Bold"/>
                <a:ea typeface="Aileron Bold"/>
                <a:cs typeface="Aileron Bold"/>
                <a:sym typeface="Aileron Bold"/>
              </a:rPr>
              <a:t>BMAX:</a:t>
            </a:r>
          </a:p>
          <a:p>
            <a:pPr algn="ctr" marL="604562" indent="-30228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Current Cost: ₹23,224.50 per batch.</a:t>
            </a:r>
          </a:p>
          <a:p>
            <a:pPr algn="ctr" marL="604562" indent="-30228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New Waste Reduction: 5.6 kg (from 35.73 kg to 30.13 kg).</a:t>
            </a:r>
          </a:p>
          <a:p>
            <a:pPr algn="ctr" marL="604562" indent="-30228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New Cost: ₹19,584.50 per batch.</a:t>
            </a:r>
          </a:p>
          <a:p>
            <a:pPr algn="ctr" marL="604562" indent="-30228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3B31"/>
                </a:solidFill>
                <a:latin typeface="Aileron"/>
                <a:ea typeface="Aileron"/>
                <a:cs typeface="Aileron"/>
                <a:sym typeface="Aileron"/>
              </a:rPr>
              <a:t>Savings per Batch: ₹3,640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DAGIxnmhO8g</dc:identifier>
  <dcterms:modified xsi:type="dcterms:W3CDTF">2011-08-01T06:04:30Z</dcterms:modified>
  <cp:revision>1</cp:revision>
  <dc:title>Introduction</dc:title>
</cp:coreProperties>
</file>