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52.xml" ContentType="application/vnd.openxmlformats-officedocument.presentationml.notesSlide+xml"/>
  <Override PartName="/ppt/notesSlides/notesSlide48.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_rels/notesSlide50.xml.rels" ContentType="application/vnd.openxmlformats-package.relationships+xml"/>
  <Override PartName="/ppt/notesSlides/_rels/notesSlide47.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51.xml.rels" ContentType="application/vnd.openxmlformats-package.relationships+xml"/>
  <Override PartName="/ppt/notesSlides/_rels/notesSlide10.xml.rels" ContentType="application/vnd.openxmlformats-package.relationships+xml"/>
  <Override PartName="/ppt/notesSlides/_rels/notesSlide52.xml.rels" ContentType="application/vnd.openxmlformats-package.relationships+xml"/>
  <Override PartName="/ppt/notesSlides/_rels/notesSlide48.xml.rels" ContentType="application/vnd.openxmlformats-package.relationships+xml"/>
  <Override PartName="/ppt/notesSlides/_rels/notesSlide4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7.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2.png" ContentType="image/png"/>
  <Override PartName="/ppt/media/image30.png" ContentType="image/png"/>
  <Override PartName="/ppt/media/image27.png" ContentType="image/png"/>
  <Override PartName="/ppt/media/image26.png" ContentType="image/png"/>
  <Override PartName="/ppt/media/image28.png" ContentType="image/png"/>
  <Override PartName="/ppt/media/image25.png" ContentType="image/png"/>
  <Override PartName="/ppt/media/image31.png" ContentType="image/png"/>
  <Override PartName="/ppt/media/image22.png" ContentType="image/png"/>
  <Override PartName="/ppt/media/image20.png" ContentType="image/png"/>
  <Override PartName="/ppt/media/image19.png" ContentType="image/png"/>
  <Override PartName="/ppt/media/image18.jpeg" ContentType="image/jpeg"/>
  <Override PartName="/ppt/media/image23.png" ContentType="image/png"/>
  <Override PartName="/ppt/media/image12.png" ContentType="image/png"/>
  <Override PartName="/ppt/media/image15.jpeg" ContentType="image/jpeg"/>
  <Override PartName="/ppt/media/image13.png" ContentType="image/png"/>
  <Override PartName="/ppt/media/image11.png" ContentType="image/png"/>
  <Override PartName="/ppt/media/image9.png" ContentType="image/png"/>
  <Override PartName="/ppt/media/image29.png" ContentType="image/png"/>
  <Override PartName="/ppt/media/image8.png" ContentType="image/png"/>
  <Override PartName="/ppt/media/image24.png" ContentType="image/png"/>
  <Override PartName="/ppt/media/image21.png" ContentType="image/png"/>
  <Override PartName="/ppt/media/image7.jpeg" ContentType="image/jpeg"/>
  <Override PartName="/ppt/media/image6.png" ContentType="image/png"/>
  <Override PartName="/ppt/media/image5.png" ContentType="image/png"/>
  <Override PartName="/ppt/media/image17.png" ContentType="image/png"/>
  <Override PartName="/ppt/media/image4.jpeg" ContentType="image/jpeg"/>
  <Override PartName="/ppt/media/image14.png" ContentType="image/png"/>
  <Override PartName="/ppt/media/image16.png" ContentType="image/png"/>
  <Override PartName="/ppt/media/image3.png" ContentType="image/png"/>
  <Override PartName="/ppt/media/image2.png" ContentType="image/png"/>
  <Override PartName="/ppt/media/image10.png" ContentType="image/png"/>
  <Override PartName="/ppt/media/image1.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239"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240"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241"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242" name="PlaceHolder 5"/>
          <p:cNvSpPr>
            <a:spLocks noGrp="1"/>
          </p:cNvSpPr>
          <p:nvPr>
            <p:ph type="sldNum"/>
          </p:nvPr>
        </p:nvSpPr>
        <p:spPr>
          <a:xfrm>
            <a:off x="4278960" y="10157400"/>
            <a:ext cx="3280680" cy="534240"/>
          </a:xfrm>
          <a:prstGeom prst="rect">
            <a:avLst/>
          </a:prstGeom>
        </p:spPr>
        <p:txBody>
          <a:bodyPr lIns="0" rIns="0" tIns="0" bIns="0" anchor="b"/>
          <a:p>
            <a:pPr algn="r"/>
            <a:fld id="{9F6E092A-FC55-441C-B52A-AAB339CED5DD}"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3" name="CustomShape 1"/>
          <p:cNvSpPr/>
          <p:nvPr/>
        </p:nvSpPr>
        <p:spPr>
          <a:xfrm>
            <a:off x="3884760" y="8685360"/>
            <a:ext cx="2963880" cy="449280"/>
          </a:xfrm>
          <a:prstGeom prst="rect">
            <a:avLst/>
          </a:prstGeom>
          <a:noFill/>
          <a:ln>
            <a:noFill/>
          </a:ln>
        </p:spPr>
      </p:sp>
      <p:sp>
        <p:nvSpPr>
          <p:cNvPr id="694" name="PlaceHolder 2"/>
          <p:cNvSpPr>
            <a:spLocks noGrp="1"/>
          </p:cNvSpPr>
          <p:nvPr>
            <p:ph type="body"/>
          </p:nvPr>
        </p:nvSpPr>
        <p:spPr>
          <a:xfrm>
            <a:off x="685800" y="4343400"/>
            <a:ext cx="5478480" cy="4106880"/>
          </a:xfrm>
          <a:prstGeom prst="rect">
            <a:avLst/>
          </a:prstGeom>
        </p:spPr>
        <p:txBody>
          <a:bodyPr lIns="0" rIns="0" tIns="0" bIns="0"/>
          <a:p>
            <a:pPr>
              <a:lnSpc>
                <a:spcPct val="100000"/>
              </a:lnSpc>
              <a:buFont typeface="StarSymbol"/>
              <a:buChar char="l"/>
            </a:pPr>
            <a:r>
              <a:rPr lang="en-IN" sz="2000">
                <a:solidFill>
                  <a:srgbClr val="000000"/>
                </a:solidFill>
                <a:latin typeface="Arial"/>
              </a:rPr>
              <a:t>Abhängigkeiten, da Ausgaberegister in MIPS-Assembler als erstes steht.</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5" name="CustomShape 1"/>
          <p:cNvSpPr/>
          <p:nvPr/>
        </p:nvSpPr>
        <p:spPr>
          <a:xfrm>
            <a:off x="3884760" y="8685360"/>
            <a:ext cx="2963880" cy="449280"/>
          </a:xfrm>
          <a:prstGeom prst="rect">
            <a:avLst/>
          </a:prstGeom>
          <a:noFill/>
          <a:ln>
            <a:noFill/>
          </a:ln>
        </p:spPr>
      </p:sp>
      <p:sp>
        <p:nvSpPr>
          <p:cNvPr id="696"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7" name="CustomShape 1"/>
          <p:cNvSpPr/>
          <p:nvPr/>
        </p:nvSpPr>
        <p:spPr>
          <a:xfrm>
            <a:off x="3884760" y="8685360"/>
            <a:ext cx="2963880" cy="449280"/>
          </a:xfrm>
          <a:prstGeom prst="rect">
            <a:avLst/>
          </a:prstGeom>
          <a:noFill/>
          <a:ln>
            <a:noFill/>
          </a:ln>
        </p:spPr>
      </p:sp>
      <p:sp>
        <p:nvSpPr>
          <p:cNvPr id="698"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9" name="CustomShape 1"/>
          <p:cNvSpPr/>
          <p:nvPr/>
        </p:nvSpPr>
        <p:spPr>
          <a:xfrm>
            <a:off x="3884760" y="8685360"/>
            <a:ext cx="2963880" cy="449280"/>
          </a:xfrm>
          <a:prstGeom prst="rect">
            <a:avLst/>
          </a:prstGeom>
          <a:noFill/>
          <a:ln>
            <a:noFill/>
          </a:ln>
        </p:spPr>
      </p:sp>
      <p:sp>
        <p:nvSpPr>
          <p:cNvPr id="700"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1" name="CustomShape 1"/>
          <p:cNvSpPr/>
          <p:nvPr/>
        </p:nvSpPr>
        <p:spPr>
          <a:xfrm>
            <a:off x="3884760" y="8685360"/>
            <a:ext cx="2963880" cy="449280"/>
          </a:xfrm>
          <a:prstGeom prst="rect">
            <a:avLst/>
          </a:prstGeom>
          <a:noFill/>
          <a:ln>
            <a:noFill/>
          </a:ln>
        </p:spPr>
      </p:sp>
      <p:sp>
        <p:nvSpPr>
          <p:cNvPr id="702"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3" name="CustomShape 1"/>
          <p:cNvSpPr/>
          <p:nvPr/>
        </p:nvSpPr>
        <p:spPr>
          <a:xfrm>
            <a:off x="3884760" y="8685360"/>
            <a:ext cx="2963880" cy="449280"/>
          </a:xfrm>
          <a:prstGeom prst="rect">
            <a:avLst/>
          </a:prstGeom>
          <a:noFill/>
          <a:ln>
            <a:noFill/>
          </a:ln>
        </p:spPr>
      </p:sp>
      <p:sp>
        <p:nvSpPr>
          <p:cNvPr id="704" name="PlaceHolder 2"/>
          <p:cNvSpPr>
            <a:spLocks noGrp="1"/>
          </p:cNvSpPr>
          <p:nvPr>
            <p:ph type="body"/>
          </p:nvPr>
        </p:nvSpPr>
        <p:spPr>
          <a:xfrm>
            <a:off x="685800" y="4343400"/>
            <a:ext cx="5478480" cy="4106880"/>
          </a:xfrm>
          <a:prstGeom prst="rect">
            <a:avLst/>
          </a:prstGeom>
        </p:spPr>
        <p:txBody>
          <a:bodyPr lIns="0" rIns="0" tIns="0" bIns="0"/>
          <a:p>
            <a:pPr>
              <a:lnSpc>
                <a:spcPct val="100000"/>
              </a:lnSpc>
              <a:buFont typeface="StarSymbol"/>
              <a:buChar char="l"/>
            </a:pPr>
            <a:r>
              <a:rPr lang="en-IN" sz="2000">
                <a:solidFill>
                  <a:srgbClr val="000000"/>
                </a:solidFill>
                <a:latin typeface="Arial"/>
              </a:rPr>
              <a:t>Anti- und Output sind in dieser einfachen Pipeline kein Problem. Sie werden erst bei out-of-order execution ein Problem.</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5" name="CustomShape 1"/>
          <p:cNvSpPr/>
          <p:nvPr/>
        </p:nvSpPr>
        <p:spPr>
          <a:xfrm>
            <a:off x="3884760" y="8685360"/>
            <a:ext cx="2963880" cy="449280"/>
          </a:xfrm>
          <a:prstGeom prst="rect">
            <a:avLst/>
          </a:prstGeom>
          <a:noFill/>
          <a:ln>
            <a:noFill/>
          </a:ln>
        </p:spPr>
      </p:sp>
      <p:sp>
        <p:nvSpPr>
          <p:cNvPr id="706"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7" name="CustomShape 1"/>
          <p:cNvSpPr/>
          <p:nvPr/>
        </p:nvSpPr>
        <p:spPr>
          <a:xfrm>
            <a:off x="3884760" y="8685360"/>
            <a:ext cx="2963880" cy="449280"/>
          </a:xfrm>
          <a:prstGeom prst="rect">
            <a:avLst/>
          </a:prstGeom>
          <a:noFill/>
          <a:ln>
            <a:noFill/>
          </a:ln>
        </p:spPr>
      </p:sp>
      <p:sp>
        <p:nvSpPr>
          <p:cNvPr id="708"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9" name="PlaceHolder 1"/>
          <p:cNvSpPr>
            <a:spLocks noGrp="1"/>
          </p:cNvSpPr>
          <p:nvPr>
            <p:ph type="body"/>
          </p:nvPr>
        </p:nvSpPr>
        <p:spPr>
          <a:xfrm>
            <a:off x="685800" y="4343400"/>
            <a:ext cx="5478480" cy="4106880"/>
          </a:xfrm>
          <a:prstGeom prst="rect">
            <a:avLst/>
          </a:prstGeom>
        </p:spPr>
        <p:txBody>
          <a:bodyPr lIns="0" rIns="0" tIns="0" bIns="0"/>
          <a:p>
            <a:endParaRPr/>
          </a:p>
        </p:txBody>
      </p:sp>
      <p:sp>
        <p:nvSpPr>
          <p:cNvPr id="710" name="CustomShape 2"/>
          <p:cNvSpPr/>
          <p:nvPr/>
        </p:nvSpPr>
        <p:spPr>
          <a:xfrm>
            <a:off x="3884760" y="8685360"/>
            <a:ext cx="2963880" cy="449280"/>
          </a:xfrm>
          <a:prstGeom prst="rect">
            <a:avLst/>
          </a:prstGeom>
          <a:noFill/>
          <a:ln>
            <a:noFill/>
          </a:ln>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1" name="CustomShape 1"/>
          <p:cNvSpPr/>
          <p:nvPr/>
        </p:nvSpPr>
        <p:spPr>
          <a:xfrm>
            <a:off x="3884760" y="8685360"/>
            <a:ext cx="2963880" cy="449280"/>
          </a:xfrm>
          <a:prstGeom prst="rect">
            <a:avLst/>
          </a:prstGeom>
          <a:noFill/>
          <a:ln>
            <a:noFill/>
          </a:ln>
        </p:spPr>
      </p:sp>
      <p:sp>
        <p:nvSpPr>
          <p:cNvPr id="712"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3" name="CustomShape 1"/>
          <p:cNvSpPr/>
          <p:nvPr/>
        </p:nvSpPr>
        <p:spPr>
          <a:xfrm>
            <a:off x="3884760" y="8685360"/>
            <a:ext cx="2963880" cy="449280"/>
          </a:xfrm>
          <a:prstGeom prst="rect">
            <a:avLst/>
          </a:prstGeom>
          <a:noFill/>
          <a:ln>
            <a:noFill/>
          </a:ln>
        </p:spPr>
      </p:sp>
      <p:sp>
        <p:nvSpPr>
          <p:cNvPr id="714" name="PlaceHolder 2"/>
          <p:cNvSpPr>
            <a:spLocks noGrp="1"/>
          </p:cNvSpPr>
          <p:nvPr>
            <p:ph type="body"/>
          </p:nvPr>
        </p:nvSpPr>
        <p:spPr>
          <a:xfrm>
            <a:off x="685800" y="4343400"/>
            <a:ext cx="5478480" cy="4106880"/>
          </a:xfrm>
          <a:prstGeom prst="rect">
            <a:avLst/>
          </a:prstGeom>
        </p:spPr>
        <p:txBody>
          <a:bodyPr lIns="0" rIns="0" tIns="0" bIns="0"/>
          <a:p>
            <a:pPr>
              <a:lnSpc>
                <a:spcPct val="100000"/>
              </a:lnSpc>
            </a:pPr>
            <a:r>
              <a:rPr lang="en-IN" sz="2000">
                <a:solidFill>
                  <a:srgbClr val="000000"/>
                </a:solidFill>
                <a:latin typeface="Arial"/>
              </a:rPr>
              <a:t>Static prediction: always predict taken. Good for loops. </a:t>
            </a:r>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5" name="CustomShape 1"/>
          <p:cNvSpPr/>
          <p:nvPr/>
        </p:nvSpPr>
        <p:spPr>
          <a:xfrm>
            <a:off x="3884760" y="8685360"/>
            <a:ext cx="2963880" cy="449280"/>
          </a:xfrm>
          <a:prstGeom prst="rect">
            <a:avLst/>
          </a:prstGeom>
          <a:noFill/>
          <a:ln>
            <a:noFill/>
          </a:ln>
        </p:spPr>
      </p:sp>
      <p:sp>
        <p:nvSpPr>
          <p:cNvPr id="716"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7" name="CustomShape 1"/>
          <p:cNvSpPr/>
          <p:nvPr/>
        </p:nvSpPr>
        <p:spPr>
          <a:xfrm>
            <a:off x="3884760" y="8685360"/>
            <a:ext cx="2963880" cy="449280"/>
          </a:xfrm>
          <a:prstGeom prst="rect">
            <a:avLst/>
          </a:prstGeom>
          <a:noFill/>
          <a:ln>
            <a:noFill/>
          </a:ln>
        </p:spPr>
      </p:sp>
      <p:sp>
        <p:nvSpPr>
          <p:cNvPr id="718" name="PlaceHolder 2"/>
          <p:cNvSpPr>
            <a:spLocks noGrp="1"/>
          </p:cNvSpPr>
          <p:nvPr>
            <p:ph type="body"/>
          </p:nvPr>
        </p:nvSpPr>
        <p:spPr>
          <a:xfrm>
            <a:off x="685800" y="4343400"/>
            <a:ext cx="5478480" cy="4106880"/>
          </a:xfrm>
          <a:prstGeom prst="rect">
            <a:avLst/>
          </a:prstGeom>
        </p:spPr>
        <p:txBody>
          <a:bodyPr lIns="0" rIns="0" tIns="0" bIns="0"/>
          <a:p>
            <a:pPr>
              <a:lnSpc>
                <a:spcPct val="100000"/>
              </a:lnSpc>
              <a:buFont typeface="StarSymbol"/>
              <a:buChar char="l"/>
            </a:pPr>
            <a:r>
              <a:rPr lang="en-IN" sz="2000">
                <a:solidFill>
                  <a:srgbClr val="000000"/>
                </a:solidFill>
                <a:latin typeface="Arial"/>
              </a:rPr>
              <a:t>Zieladresse kann schnell berechnet werden: Ist unabhängig von Register und Addierer für PC-relative Adressierung steht im Dekodierer zur Verfügung.</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2" name="PlaceHolder 1"/>
          <p:cNvSpPr>
            <a:spLocks noGrp="1"/>
          </p:cNvSpPr>
          <p:nvPr>
            <p:ph type="body"/>
          </p:nvPr>
        </p:nvSpPr>
        <p:spPr>
          <a:xfrm>
            <a:off x="514800" y="4343760"/>
            <a:ext cx="5904360" cy="4105800"/>
          </a:xfrm>
          <a:prstGeom prst="rect">
            <a:avLst/>
          </a:prstGeom>
        </p:spPr>
        <p:txBody>
          <a:bodyPr lIns="96480" rIns="96480" tIns="47160" bIns="47160"/>
          <a:p>
            <a:r>
              <a:rPr lang="en-IN" sz="2000">
                <a:solidFill>
                  <a:srgbClr val="000000"/>
                </a:solidFill>
                <a:latin typeface="Arial"/>
              </a:rPr>
              <a:t>Here are the timing diagrams showing the differences between the single cycle, multiple cycle, and pipeline implementations.</a:t>
            </a:r>
            <a:endParaRPr/>
          </a:p>
          <a:p>
            <a:r>
              <a:rPr lang="en-IN" sz="2000">
                <a:solidFill>
                  <a:srgbClr val="000000"/>
                </a:solidFill>
                <a:latin typeface="Arial"/>
              </a:rPr>
              <a:t>For example, in the pipeline implementation, we can finish executing the Load, Store, and R-type instruction sequence in seven cycles.</a:t>
            </a:r>
            <a:endParaRPr/>
          </a:p>
          <a:p>
            <a:r>
              <a:rPr lang="en-IN" sz="2000">
                <a:solidFill>
                  <a:srgbClr val="000000"/>
                </a:solidFill>
                <a:latin typeface="Arial"/>
              </a:rPr>
              <a:t>In the multiple clock cycle implementation, however, we cannot start executing the store until Cycle 6 because we must wait for the load instruction to  complete.</a:t>
            </a:r>
            <a:endParaRPr/>
          </a:p>
          <a:p>
            <a:r>
              <a:rPr lang="en-IN" sz="2000">
                <a:solidFill>
                  <a:srgbClr val="000000"/>
                </a:solidFill>
                <a:latin typeface="Arial"/>
              </a:rPr>
              <a:t>Similarly, we cannot start the execution of the R-type instruction until the store instruction has completed its execution in Cycle 9.</a:t>
            </a:r>
            <a:endParaRPr/>
          </a:p>
          <a:p>
            <a:r>
              <a:rPr lang="en-IN" sz="2000">
                <a:solidFill>
                  <a:srgbClr val="000000"/>
                </a:solidFill>
                <a:latin typeface="Arial"/>
              </a:rPr>
              <a:t>In the Single Cycle implementation, the cycle time is set to accommodate the longest instruction, the Load instruction.</a:t>
            </a:r>
            <a:endParaRPr/>
          </a:p>
          <a:p>
            <a:r>
              <a:rPr lang="en-IN" sz="2000">
                <a:solidFill>
                  <a:srgbClr val="000000"/>
                </a:solidFill>
                <a:latin typeface="Arial"/>
              </a:rPr>
              <a:t>Consequently, the cycle time for the Single Cycle implementation can be five times longer than the multiple cycle implementation.</a:t>
            </a:r>
            <a:endParaRPr/>
          </a:p>
          <a:p>
            <a:r>
              <a:rPr lang="en-IN" sz="2000">
                <a:solidFill>
                  <a:srgbClr val="000000"/>
                </a:solidFill>
                <a:latin typeface="Arial"/>
              </a:rPr>
              <a:t>But may be more importantly, since the cycle time has to be long enough for the load instruction, it is too long for the store instruction so the last part of the cycle here is wasted.</a:t>
            </a:r>
            <a:endParaRPr/>
          </a:p>
          <a:p>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9" name="CustomShape 1"/>
          <p:cNvSpPr/>
          <p:nvPr/>
        </p:nvSpPr>
        <p:spPr>
          <a:xfrm>
            <a:off x="3886200" y="8686800"/>
            <a:ext cx="2970360" cy="455760"/>
          </a:xfrm>
          <a:prstGeom prst="rect">
            <a:avLst/>
          </a:prstGeom>
          <a:noFill/>
          <a:ln>
            <a:noFill/>
          </a:ln>
        </p:spPr>
      </p:sp>
      <p:sp>
        <p:nvSpPr>
          <p:cNvPr id="720" name="PlaceHolder 2"/>
          <p:cNvSpPr>
            <a:spLocks noGrp="1"/>
          </p:cNvSpPr>
          <p:nvPr>
            <p:ph type="body"/>
          </p:nvPr>
        </p:nvSpPr>
        <p:spPr>
          <a:xfrm>
            <a:off x="914400" y="4343400"/>
            <a:ext cx="5027760" cy="4113360"/>
          </a:xfrm>
          <a:prstGeom prst="rect">
            <a:avLst/>
          </a:prstGeom>
        </p:spPr>
        <p:txBody>
          <a:bodyPr lIns="90000" rIns="90000" tIns="46800" bIns="46800" anchor="ctr"/>
          <a:p>
            <a:r>
              <a:rPr lang="en-IN" sz="1200">
                <a:solidFill>
                  <a:srgbClr val="000000"/>
                </a:solidFill>
                <a:latin typeface="Times New Roman"/>
                <a:ea typeface="+mn-ea"/>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a:p>
          <a:p>
            <a:endParaRPr/>
          </a:p>
          <a:p>
            <a:r>
              <a:rPr lang="en-IN" sz="1200">
                <a:solidFill>
                  <a:srgbClr val="000000"/>
                </a:solidFill>
                <a:latin typeface="Times New Roman"/>
                <a:ea typeface="+mn-ea"/>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a:p>
          <a:p>
            <a:endParaRPr/>
          </a:p>
          <a:p>
            <a:r>
              <a:rPr lang="en-IN" sz="1200">
                <a:solidFill>
                  <a:srgbClr val="000000"/>
                </a:solidFill>
                <a:latin typeface="Times New Roman"/>
                <a:ea typeface="+mn-ea"/>
              </a:rPr>
              <a:t>The next part of the diagram shows a </a:t>
            </a:r>
            <a:r>
              <a:rPr b="1" lang="en-IN" sz="1200">
                <a:solidFill>
                  <a:srgbClr val="000000"/>
                </a:solidFill>
                <a:latin typeface="Times New Roman"/>
                <a:ea typeface="+mn-ea"/>
              </a:rPr>
              <a:t>superpipelined </a:t>
            </a:r>
            <a:r>
              <a:rPr lang="en-IN" sz="1200">
                <a:solidFill>
                  <a:srgbClr val="000000"/>
                </a:solidFill>
                <a:latin typeface="Times New Roman"/>
                <a:ea typeface="+mn-ea"/>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a:p>
          <a:p>
            <a:endParaRPr/>
          </a:p>
          <a:p>
            <a:r>
              <a:rPr lang="en-IN" sz="1200">
                <a:solidFill>
                  <a:srgbClr val="000000"/>
                </a:solidFill>
                <a:latin typeface="Times New Roman"/>
                <a:ea typeface="+mn-ea"/>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a:p>
          <a:p>
            <a:r>
              <a:rPr lang="en-IN" sz="1200">
                <a:solidFill>
                  <a:srgbClr val="000000"/>
                </a:solidFill>
                <a:latin typeface="Times New Roman"/>
                <a:ea typeface="+mn-ea"/>
              </a:rPr>
              <a:t> </a:t>
            </a:r>
            <a:endParaRPr/>
          </a:p>
          <a:p>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1" name="CustomShape 1"/>
          <p:cNvSpPr/>
          <p:nvPr/>
        </p:nvSpPr>
        <p:spPr>
          <a:xfrm>
            <a:off x="3886200" y="8686800"/>
            <a:ext cx="2970360" cy="455760"/>
          </a:xfrm>
          <a:prstGeom prst="rect">
            <a:avLst/>
          </a:prstGeom>
          <a:noFill/>
          <a:ln>
            <a:noFill/>
          </a:ln>
        </p:spPr>
      </p:sp>
      <p:sp>
        <p:nvSpPr>
          <p:cNvPr id="722" name="PlaceHolder 2"/>
          <p:cNvSpPr>
            <a:spLocks noGrp="1"/>
          </p:cNvSpPr>
          <p:nvPr>
            <p:ph type="body"/>
          </p:nvPr>
        </p:nvSpPr>
        <p:spPr>
          <a:xfrm>
            <a:off x="914400" y="4343400"/>
            <a:ext cx="5027760" cy="4113360"/>
          </a:xfrm>
          <a:prstGeom prst="rect">
            <a:avLst/>
          </a:prstGeom>
        </p:spPr>
        <p:txBody>
          <a:bodyPr lIns="90000" rIns="90000" tIns="46800" bIns="46800" anchor="ctr"/>
          <a:p>
            <a:r>
              <a:rPr lang="en-IN" sz="1200">
                <a:solidFill>
                  <a:srgbClr val="000000"/>
                </a:solidFill>
                <a:latin typeface="Times New Roman"/>
                <a:ea typeface="+mn-ea"/>
              </a:rPr>
              <a:t>The superscalar approach depends on the ability to execute multiple instructions in parallel. The term </a:t>
            </a:r>
            <a:r>
              <a:rPr b="1" lang="en-IN" sz="1200">
                <a:solidFill>
                  <a:srgbClr val="000000"/>
                </a:solidFill>
                <a:latin typeface="Times New Roman"/>
                <a:ea typeface="+mn-ea"/>
              </a:rPr>
              <a:t>instruction-level parallelism </a:t>
            </a:r>
            <a:r>
              <a:rPr lang="en-IN" sz="1200">
                <a:solidFill>
                  <a:srgbClr val="000000"/>
                </a:solidFill>
                <a:latin typeface="Times New Roman"/>
                <a:ea typeface="+mn-ea"/>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True data dependency </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Procedural dependency </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Resource conflicts</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Output dependency</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Antidependency </a:t>
            </a:r>
            <a:endParaRPr/>
          </a:p>
          <a:p>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3" name="CustomShape 1"/>
          <p:cNvSpPr/>
          <p:nvPr/>
        </p:nvSpPr>
        <p:spPr>
          <a:xfrm>
            <a:off x="3886200" y="8686800"/>
            <a:ext cx="2970360" cy="455760"/>
          </a:xfrm>
          <a:prstGeom prst="rect">
            <a:avLst/>
          </a:prstGeom>
          <a:noFill/>
          <a:ln>
            <a:noFill/>
          </a:ln>
        </p:spPr>
      </p:sp>
      <p:sp>
        <p:nvSpPr>
          <p:cNvPr id="724" name="PlaceHolder 2"/>
          <p:cNvSpPr>
            <a:spLocks noGrp="1"/>
          </p:cNvSpPr>
          <p:nvPr>
            <p:ph type="body"/>
          </p:nvPr>
        </p:nvSpPr>
        <p:spPr>
          <a:xfrm>
            <a:off x="914400" y="4343400"/>
            <a:ext cx="5027760" cy="4113360"/>
          </a:xfrm>
          <a:prstGeom prst="rect">
            <a:avLst/>
          </a:prstGeom>
        </p:spPr>
        <p:txBody>
          <a:bodyPr lIns="90000" rIns="90000" tIns="46800" bIns="46800" anchor="ctr"/>
          <a:p>
            <a:r>
              <a:rPr lang="en-IN" sz="1200">
                <a:solidFill>
                  <a:srgbClr val="000000"/>
                </a:solidFill>
                <a:latin typeface="Times New Roman"/>
                <a:ea typeface="+mn-ea"/>
              </a:rPr>
              <a:t>As was discussed in Chapter 14, the presence of branches in an instruction sequence complicates the pipeline operation. The instructions following a branch (taken or not taken) have a </a:t>
            </a:r>
            <a:r>
              <a:rPr b="1" lang="en-IN" sz="1200">
                <a:solidFill>
                  <a:srgbClr val="000000"/>
                </a:solidFill>
                <a:latin typeface="Times New Roman"/>
                <a:ea typeface="+mn-ea"/>
              </a:rPr>
              <a:t>procedural dependency </a:t>
            </a:r>
            <a:r>
              <a:rPr lang="en-IN" sz="1200">
                <a:solidFill>
                  <a:srgbClr val="000000"/>
                </a:solidFill>
                <a:latin typeface="Times New Roman"/>
                <a:ea typeface="+mn-ea"/>
              </a:rPr>
              <a:t>on the branch and cannot be executed until the branch is executed. Figure 16.3 illustrates the effect of a branch on a superscalar pipeline of degree 2. </a:t>
            </a:r>
            <a:endParaRPr/>
          </a:p>
          <a:p>
            <a:endParaRPr/>
          </a:p>
          <a:p>
            <a:r>
              <a:rPr lang="en-IN" sz="1200">
                <a:solidFill>
                  <a:srgbClr val="000000"/>
                </a:solidFill>
                <a:latin typeface="Times New Roman"/>
                <a:ea typeface="+mn-ea"/>
              </a:rPr>
              <a:t>As we have seen, this type of procedural dependency also affects a scalar pipe- line. The consequence for a superscalar pipeline is more severe, because a greater magnitude of opportunity is lost with each delay. </a:t>
            </a:r>
            <a:endParaRPr/>
          </a:p>
          <a:p>
            <a:endParaRPr/>
          </a:p>
          <a:p>
            <a:r>
              <a:rPr lang="en-IN" sz="1200">
                <a:solidFill>
                  <a:srgbClr val="000000"/>
                </a:solidFill>
                <a:latin typeface="Times New Roman"/>
                <a:ea typeface="+mn-ea"/>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a:p>
          <a:p>
            <a:endParaRPr/>
          </a:p>
          <a:p>
            <a:r>
              <a:rPr lang="en-IN" sz="1200">
                <a:solidFill>
                  <a:srgbClr val="000000"/>
                </a:solidFill>
                <a:latin typeface="Times New Roman"/>
                <a:ea typeface="+mn-ea"/>
              </a:rPr>
              <a:t>A </a:t>
            </a:r>
            <a:r>
              <a:rPr b="1" lang="en-IN" sz="1200">
                <a:solidFill>
                  <a:srgbClr val="000000"/>
                </a:solidFill>
                <a:latin typeface="Times New Roman"/>
                <a:ea typeface="+mn-ea"/>
              </a:rPr>
              <a:t>resource conflict </a:t>
            </a:r>
            <a:r>
              <a:rPr lang="en-IN" sz="1200">
                <a:solidFill>
                  <a:srgbClr val="000000"/>
                </a:solidFill>
                <a:latin typeface="Times New Roman"/>
                <a:ea typeface="+mn-ea"/>
              </a:rPr>
              <a:t>is a competition of two or more instructions for the same resource at the same time. Examples of resources include memories, caches, buses, register-file ports, and functional units (e.g., ALU adder). </a:t>
            </a:r>
            <a:endParaRPr/>
          </a:p>
          <a:p>
            <a:endParaRPr/>
          </a:p>
          <a:p>
            <a:r>
              <a:rPr lang="en-IN" sz="1200">
                <a:solidFill>
                  <a:srgbClr val="000000"/>
                </a:solidFill>
                <a:latin typeface="Times New Roman"/>
                <a:ea typeface="+mn-ea"/>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a:p>
          <a:p>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3" name="PlaceHolder 1"/>
          <p:cNvSpPr>
            <a:spLocks noGrp="1"/>
          </p:cNvSpPr>
          <p:nvPr>
            <p:ph type="body"/>
          </p:nvPr>
        </p:nvSpPr>
        <p:spPr>
          <a:xfrm>
            <a:off x="685800" y="4343400"/>
            <a:ext cx="5478480" cy="4106880"/>
          </a:xfrm>
          <a:prstGeom prst="rect">
            <a:avLst/>
          </a:prstGeom>
        </p:spPr>
        <p:txBody>
          <a:bodyPr lIns="0" rIns="0" tIns="0" bIns="0"/>
          <a:p>
            <a:endParaRPr/>
          </a:p>
        </p:txBody>
      </p:sp>
      <p:sp>
        <p:nvSpPr>
          <p:cNvPr id="684" name="CustomShape 2"/>
          <p:cNvSpPr/>
          <p:nvPr/>
        </p:nvSpPr>
        <p:spPr>
          <a:xfrm>
            <a:off x="3884760" y="8685360"/>
            <a:ext cx="2963880" cy="449280"/>
          </a:xfrm>
          <a:prstGeom prst="rect">
            <a:avLst/>
          </a:prstGeom>
          <a:noFill/>
          <a:ln>
            <a:noFill/>
          </a:ln>
        </p:spPr>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5" name="CustomShape 1"/>
          <p:cNvSpPr/>
          <p:nvPr/>
        </p:nvSpPr>
        <p:spPr>
          <a:xfrm>
            <a:off x="3886200" y="8686800"/>
            <a:ext cx="2970360" cy="455760"/>
          </a:xfrm>
          <a:prstGeom prst="rect">
            <a:avLst/>
          </a:prstGeom>
          <a:noFill/>
          <a:ln>
            <a:noFill/>
          </a:ln>
        </p:spPr>
      </p:sp>
      <p:sp>
        <p:nvSpPr>
          <p:cNvPr id="726" name="PlaceHolder 2"/>
          <p:cNvSpPr>
            <a:spLocks noGrp="1"/>
          </p:cNvSpPr>
          <p:nvPr>
            <p:ph type="body"/>
          </p:nvPr>
        </p:nvSpPr>
        <p:spPr>
          <a:xfrm>
            <a:off x="914400" y="4343400"/>
            <a:ext cx="5027760" cy="4113360"/>
          </a:xfrm>
          <a:prstGeom prst="rect">
            <a:avLst/>
          </a:prstGeom>
        </p:spPr>
        <p:txBody>
          <a:bodyPr lIns="90000" rIns="90000" tIns="46800" bIns="46800" anchor="ctr"/>
          <a:p>
            <a:pPr>
              <a:lnSpc>
                <a:spcPct val="100000"/>
              </a:lnSpc>
            </a:pPr>
            <a:r>
              <a:rPr lang="en-IN" sz="1200">
                <a:solidFill>
                  <a:srgbClr val="000000"/>
                </a:solidFill>
                <a:latin typeface="Times New Roman"/>
                <a:ea typeface="+mn-ea"/>
              </a:rPr>
              <a:t>[JOUP89a] makes an important distinction between the two related concepts of instruction-level parallelism and machine parallelism. </a:t>
            </a:r>
            <a:r>
              <a:rPr b="1" lang="en-IN" sz="1200">
                <a:solidFill>
                  <a:srgbClr val="000000"/>
                </a:solidFill>
                <a:latin typeface="Times New Roman"/>
                <a:ea typeface="+mn-ea"/>
              </a:rPr>
              <a:t>Instruction-level parallelism </a:t>
            </a:r>
            <a:r>
              <a:rPr lang="en-IN" sz="1200">
                <a:solidFill>
                  <a:srgbClr val="000000"/>
                </a:solidFill>
                <a:latin typeface="Times New Roman"/>
                <a:ea typeface="+mn-ea"/>
              </a:rPr>
              <a:t>exists when instructions in a sequence are independent and thus can be executed in parallel by overlapping. </a:t>
            </a:r>
            <a:endParaRPr/>
          </a:p>
          <a:p>
            <a:pPr>
              <a:lnSpc>
                <a:spcPct val="100000"/>
              </a:lnSpc>
            </a:pPr>
            <a:endParaRPr/>
          </a:p>
          <a:p>
            <a:pPr>
              <a:lnSpc>
                <a:spcPct val="100000"/>
              </a:lnSpc>
            </a:pPr>
            <a:r>
              <a:rPr lang="en-IN" sz="1200">
                <a:solidFill>
                  <a:srgbClr val="000000"/>
                </a:solidFill>
                <a:latin typeface="Times New Roman"/>
                <a:ea typeface="+mn-ea"/>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a:p>
          <a:p>
            <a:pPr>
              <a:lnSpc>
                <a:spcPct val="100000"/>
              </a:lnSpc>
            </a:pPr>
            <a:endParaRPr/>
          </a:p>
          <a:p>
            <a:pPr>
              <a:lnSpc>
                <a:spcPct val="100000"/>
              </a:lnSpc>
            </a:pPr>
            <a:r>
              <a:rPr b="1" lang="en-IN" sz="1200">
                <a:solidFill>
                  <a:srgbClr val="000000"/>
                </a:solidFill>
                <a:latin typeface="Times New Roman"/>
                <a:ea typeface="+mn-ea"/>
              </a:rPr>
              <a:t>Machine parallelism </a:t>
            </a:r>
            <a:r>
              <a:rPr lang="en-IN" sz="1200">
                <a:solidFill>
                  <a:srgbClr val="000000"/>
                </a:solidFill>
                <a:latin typeface="Times New Roman"/>
                <a:ea typeface="+mn-ea"/>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a:p>
          <a:p>
            <a:pPr>
              <a:lnSpc>
                <a:spcPct val="100000"/>
              </a:lnSpc>
            </a:pPr>
            <a:endParaRPr/>
          </a:p>
          <a:p>
            <a:pPr>
              <a:lnSpc>
                <a:spcPct val="100000"/>
              </a:lnSpc>
            </a:pPr>
            <a:r>
              <a:rPr lang="en-IN" sz="1200">
                <a:solidFill>
                  <a:srgbClr val="000000"/>
                </a:solidFill>
                <a:latin typeface="Times New Roman"/>
                <a:ea typeface="+mn-ea"/>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a:p>
          <a:p>
            <a:pPr>
              <a:lnSpc>
                <a:spcPct val="100000"/>
              </a:lnSpc>
            </a:pPr>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7" name="CustomShape 1"/>
          <p:cNvSpPr/>
          <p:nvPr/>
        </p:nvSpPr>
        <p:spPr>
          <a:xfrm>
            <a:off x="3886200" y="8686800"/>
            <a:ext cx="2970360" cy="455760"/>
          </a:xfrm>
          <a:prstGeom prst="rect">
            <a:avLst/>
          </a:prstGeom>
          <a:noFill/>
          <a:ln>
            <a:noFill/>
          </a:ln>
        </p:spPr>
      </p:sp>
      <p:sp>
        <p:nvSpPr>
          <p:cNvPr id="728" name="PlaceHolder 2"/>
          <p:cNvSpPr>
            <a:spLocks noGrp="1"/>
          </p:cNvSpPr>
          <p:nvPr>
            <p:ph type="body"/>
          </p:nvPr>
        </p:nvSpPr>
        <p:spPr>
          <a:xfrm>
            <a:off x="914400" y="4343400"/>
            <a:ext cx="5027760" cy="4113360"/>
          </a:xfrm>
          <a:prstGeom prst="rect">
            <a:avLst/>
          </a:prstGeom>
        </p:spPr>
        <p:txBody>
          <a:bodyPr lIns="90000" rIns="90000" tIns="46800" bIns="46800" anchor="ctr"/>
          <a:p>
            <a:r>
              <a:rPr lang="en-IN" sz="1200">
                <a:solidFill>
                  <a:srgbClr val="000000"/>
                </a:solidFill>
                <a:latin typeface="Times New Roman"/>
                <a:ea typeface="+mn-ea"/>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b="1" lang="en-IN" sz="1200">
                <a:solidFill>
                  <a:srgbClr val="000000"/>
                </a:solidFill>
                <a:latin typeface="Times New Roman"/>
                <a:ea typeface="+mn-ea"/>
              </a:rPr>
              <a:t>instruction issue </a:t>
            </a:r>
            <a:r>
              <a:rPr lang="en-IN" sz="1200">
                <a:solidFill>
                  <a:srgbClr val="000000"/>
                </a:solidFill>
                <a:latin typeface="Times New Roman"/>
                <a:ea typeface="+mn-ea"/>
              </a:rPr>
              <a:t>to refer to the process of initiating instruction execution in the processor’s functional units and the term </a:t>
            </a:r>
            <a:r>
              <a:rPr b="1" lang="en-IN" sz="1200">
                <a:solidFill>
                  <a:srgbClr val="000000"/>
                </a:solidFill>
                <a:latin typeface="Times New Roman"/>
                <a:ea typeface="+mn-ea"/>
              </a:rPr>
              <a:t>instruction issue policy </a:t>
            </a:r>
            <a:r>
              <a:rPr lang="en-IN" sz="1200">
                <a:solidFill>
                  <a:srgbClr val="000000"/>
                </a:solidFill>
                <a:latin typeface="Times New Roman"/>
                <a:ea typeface="+mn-ea"/>
              </a:rPr>
              <a:t>to refer to the protocol used to issue instructions. In general, we can say that instruction issue occurs when instruction moves from the decode stage of the pipeline to the first execute stage of the pipeline. </a:t>
            </a:r>
            <a:endParaRPr/>
          </a:p>
          <a:p>
            <a:endParaRPr/>
          </a:p>
          <a:p>
            <a:r>
              <a:rPr lang="en-IN" sz="1200">
                <a:solidFill>
                  <a:srgbClr val="000000"/>
                </a:solidFill>
                <a:latin typeface="Times New Roman"/>
                <a:ea typeface="+mn-ea"/>
              </a:rPr>
              <a:t>In general terms, we can group superscalar instruction issue policies into the </a:t>
            </a:r>
            <a:endParaRPr/>
          </a:p>
          <a:p>
            <a:r>
              <a:rPr lang="en-IN" sz="1200">
                <a:solidFill>
                  <a:srgbClr val="000000"/>
                </a:solidFill>
                <a:latin typeface="Times New Roman"/>
                <a:ea typeface="+mn-ea"/>
              </a:rPr>
              <a:t>following categories: </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In-order issue with in-order completion</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In-order issue with </a:t>
            </a:r>
            <a:r>
              <a:rPr b="1" lang="en-IN" sz="1200">
                <a:solidFill>
                  <a:srgbClr val="000000"/>
                </a:solidFill>
                <a:latin typeface="Times New Roman"/>
                <a:ea typeface="+mn-ea"/>
              </a:rPr>
              <a:t>out-of-order </a:t>
            </a:r>
            <a:r>
              <a:rPr lang="en-IN" sz="1200">
                <a:solidFill>
                  <a:srgbClr val="000000"/>
                </a:solidFill>
                <a:latin typeface="Times New Roman"/>
                <a:ea typeface="+mn-ea"/>
              </a:rPr>
              <a:t>completion</a:t>
            </a:r>
            <a:endParaRPr/>
          </a:p>
          <a:p>
            <a:endParaRPr/>
          </a:p>
          <a:p>
            <a:r>
              <a:rPr lang="en-IN" sz="1200">
                <a:solidFill>
                  <a:srgbClr val="000000"/>
                </a:solidFill>
                <a:latin typeface="Times New Roman"/>
                <a:ea typeface="+mn-ea"/>
              </a:rPr>
              <a:t>• </a:t>
            </a:r>
            <a:r>
              <a:rPr lang="en-IN" sz="1200">
                <a:solidFill>
                  <a:srgbClr val="000000"/>
                </a:solidFill>
                <a:latin typeface="Times New Roman"/>
                <a:ea typeface="+mn-ea"/>
              </a:rPr>
              <a:t>Out-of-order issue with out-of-order completion </a:t>
            </a:r>
            <a:endParaRPr/>
          </a:p>
          <a:p>
            <a:endParaRPr/>
          </a:p>
          <a:p>
            <a:r>
              <a:rPr lang="en-IN" sz="1200">
                <a:solidFill>
                  <a:srgbClr val="000000"/>
                </a:solidFill>
                <a:latin typeface="Times New Roman"/>
                <a:ea typeface="+mn-ea"/>
              </a:rPr>
              <a:t>In essence, the processor is trying to look ahead of the current point of execution to locate instructions that can be brought into the pipeline and executed. Three types of orderings are important in this regard: </a:t>
            </a:r>
            <a:endParaRPr/>
          </a:p>
          <a:p>
            <a:endParaRPr/>
          </a:p>
          <a:p>
            <a:r>
              <a:rPr lang="en-IN" sz="1200">
                <a:solidFill>
                  <a:srgbClr val="000000"/>
                </a:solidFill>
                <a:latin typeface="Times New Roman"/>
                <a:ea typeface="+mn-ea"/>
              </a:rPr>
              <a:t>The order in which instructions are fetched </a:t>
            </a:r>
            <a:endParaRPr/>
          </a:p>
          <a:p>
            <a:endParaRPr/>
          </a:p>
          <a:p>
            <a:r>
              <a:rPr lang="en-IN" sz="1200">
                <a:solidFill>
                  <a:srgbClr val="000000"/>
                </a:solidFill>
                <a:latin typeface="Times New Roman"/>
                <a:ea typeface="+mn-ea"/>
              </a:rPr>
              <a:t>The order in which instructions are executed </a:t>
            </a:r>
            <a:endParaRPr/>
          </a:p>
          <a:p>
            <a:endParaRPr/>
          </a:p>
          <a:p>
            <a:r>
              <a:rPr lang="en-IN" sz="1200">
                <a:solidFill>
                  <a:srgbClr val="000000"/>
                </a:solidFill>
                <a:latin typeface="Times New Roman"/>
                <a:ea typeface="+mn-ea"/>
              </a:rPr>
              <a:t>The order in which instructions update the contents of register and memory locations </a:t>
            </a:r>
            <a:endParaRPr/>
          </a:p>
          <a:p>
            <a:endParaRPr/>
          </a:p>
          <a:p>
            <a:r>
              <a:rPr lang="en-IN" sz="1200">
                <a:solidFill>
                  <a:srgbClr val="000000"/>
                </a:solidFill>
                <a:latin typeface="Times New Roman"/>
                <a:ea typeface="+mn-ea"/>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endParaRPr/>
          </a:p>
          <a:p>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9" name="CustomShape 1"/>
          <p:cNvSpPr/>
          <p:nvPr/>
        </p:nvSpPr>
        <p:spPr>
          <a:xfrm>
            <a:off x="3886200" y="8686800"/>
            <a:ext cx="2970360" cy="455760"/>
          </a:xfrm>
          <a:prstGeom prst="rect">
            <a:avLst/>
          </a:prstGeom>
          <a:noFill/>
          <a:ln>
            <a:noFill/>
          </a:ln>
        </p:spPr>
      </p:sp>
      <p:sp>
        <p:nvSpPr>
          <p:cNvPr id="730" name="PlaceHolder 2"/>
          <p:cNvSpPr>
            <a:spLocks noGrp="1"/>
          </p:cNvSpPr>
          <p:nvPr>
            <p:ph type="body"/>
          </p:nvPr>
        </p:nvSpPr>
        <p:spPr>
          <a:xfrm>
            <a:off x="914400" y="4343400"/>
            <a:ext cx="5027760" cy="4113360"/>
          </a:xfrm>
          <a:prstGeom prst="rect">
            <a:avLst/>
          </a:prstGeom>
        </p:spPr>
        <p:txBody>
          <a:bodyPr lIns="90000" rIns="90000" tIns="46800" bIns="46800" anchor="ctr"/>
          <a:p>
            <a:r>
              <a:rPr lang="en-IN" sz="1200">
                <a:solidFill>
                  <a:srgbClr val="000000"/>
                </a:solidFill>
                <a:latin typeface="Times New Roman"/>
                <a:ea typeface="+mn-ea"/>
              </a:rPr>
              <a:t>The simplest instruction issue policy is to issue instructions in the exact order that would be achieved by sequential execution (in-order </a:t>
            </a:r>
            <a:r>
              <a:rPr b="1" lang="en-IN" sz="1200">
                <a:solidFill>
                  <a:srgbClr val="000000"/>
                </a:solidFill>
                <a:latin typeface="Times New Roman"/>
                <a:ea typeface="+mn-ea"/>
              </a:rPr>
              <a:t>issue) </a:t>
            </a:r>
            <a:r>
              <a:rPr lang="en-IN" sz="1200">
                <a:solidFill>
                  <a:srgbClr val="000000"/>
                </a:solidFill>
                <a:latin typeface="Times New Roman"/>
                <a:ea typeface="+mn-ea"/>
              </a:rPr>
              <a:t>and to write results in that same order (in-order </a:t>
            </a:r>
            <a:r>
              <a:rPr b="1" lang="en-IN" sz="1200">
                <a:solidFill>
                  <a:srgbClr val="000000"/>
                </a:solidFill>
                <a:latin typeface="Times New Roman"/>
                <a:ea typeface="+mn-ea"/>
              </a:rPr>
              <a:t>completion). </a:t>
            </a:r>
            <a:r>
              <a:rPr lang="en-IN" sz="1200">
                <a:solidFill>
                  <a:srgbClr val="000000"/>
                </a:solidFill>
                <a:latin typeface="Times New Roman"/>
                <a:ea typeface="+mn-ea"/>
              </a:rPr>
              <a:t>Not even scalar pipelines follow such a simple-minded policy. However, it is useful to consider this policy as a baseline for comparing more sophisticated approaches. </a:t>
            </a:r>
            <a:endParaRPr/>
          </a:p>
          <a:p>
            <a:endParaRPr/>
          </a:p>
          <a:p>
            <a:r>
              <a:rPr lang="en-IN" sz="1200">
                <a:solidFill>
                  <a:srgbClr val="000000"/>
                </a:solidFill>
                <a:latin typeface="Times New Roman"/>
                <a:ea typeface="+mn-ea"/>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a:p>
          <a:p>
            <a:endParaRPr/>
          </a:p>
          <a:p>
            <a:r>
              <a:rPr lang="en-IN" sz="1200">
                <a:solidFill>
                  <a:srgbClr val="000000"/>
                </a:solidFill>
                <a:latin typeface="Times New Roman"/>
                <a:ea typeface="+mn-ea"/>
              </a:rPr>
              <a:t>I1 requires two cycles to execute. </a:t>
            </a:r>
            <a:endParaRPr/>
          </a:p>
          <a:p>
            <a:endParaRPr/>
          </a:p>
          <a:p>
            <a:r>
              <a:rPr lang="en-IN" sz="1200">
                <a:solidFill>
                  <a:srgbClr val="000000"/>
                </a:solidFill>
                <a:latin typeface="Times New Roman"/>
                <a:ea typeface="+mn-ea"/>
              </a:rPr>
              <a:t>I3 and I4 conflict for the same functional unit. </a:t>
            </a:r>
            <a:endParaRPr/>
          </a:p>
          <a:p>
            <a:endParaRPr/>
          </a:p>
          <a:p>
            <a:r>
              <a:rPr lang="en-IN" sz="1200">
                <a:solidFill>
                  <a:srgbClr val="000000"/>
                </a:solidFill>
                <a:latin typeface="Times New Roman"/>
                <a:ea typeface="+mn-ea"/>
              </a:rPr>
              <a:t>I5 depends on the value produced by I4. </a:t>
            </a:r>
            <a:endParaRPr/>
          </a:p>
          <a:p>
            <a:endParaRPr/>
          </a:p>
          <a:p>
            <a:r>
              <a:rPr lang="en-IN" sz="1200">
                <a:solidFill>
                  <a:srgbClr val="000000"/>
                </a:solidFill>
                <a:latin typeface="Times New Roman"/>
                <a:ea typeface="+mn-ea"/>
              </a:rPr>
              <a:t>I5 and I6 conflict for a functional unit. </a:t>
            </a:r>
            <a:endParaRPr/>
          </a:p>
          <a:p>
            <a:endParaRPr/>
          </a:p>
          <a:p>
            <a:r>
              <a:rPr lang="en-IN" sz="1200">
                <a:solidFill>
                  <a:srgbClr val="000000"/>
                </a:solidFill>
                <a:latin typeface="Times New Roman"/>
                <a:ea typeface="+mn-ea"/>
              </a:rPr>
              <a:t>Instructions are fetched two at a time and passed to the decode unit. Because instructions are fetched in pairs, the next two instructions must wait until the pair of decode pipeline stages has cleared. To guarantee in-order </a:t>
            </a:r>
            <a:r>
              <a:rPr b="1" lang="en-IN" sz="1200">
                <a:solidFill>
                  <a:srgbClr val="000000"/>
                </a:solidFill>
                <a:latin typeface="Times New Roman"/>
                <a:ea typeface="+mn-ea"/>
              </a:rPr>
              <a:t>completion, </a:t>
            </a:r>
            <a:r>
              <a:rPr lang="en-IN" sz="1200">
                <a:solidFill>
                  <a:srgbClr val="000000"/>
                </a:solidFill>
                <a:latin typeface="Times New Roman"/>
                <a:ea typeface="+mn-ea"/>
              </a:rPr>
              <a:t>when there is a conflict for a functional unit or when a functional unit requires more than one cycle to generate a result, the issuing of instructions temporarily stalls. </a:t>
            </a:r>
            <a:endParaRPr/>
          </a:p>
          <a:p>
            <a:endParaRPr/>
          </a:p>
          <a:p>
            <a:r>
              <a:rPr lang="en-IN" sz="1200">
                <a:solidFill>
                  <a:srgbClr val="000000"/>
                </a:solidFill>
                <a:latin typeface="Times New Roman"/>
                <a:ea typeface="+mn-ea"/>
              </a:rPr>
              <a:t>In this example, the elapsed time from decoding the first instruction to writing the last results is eight cycles. </a:t>
            </a:r>
            <a:endParaRPr/>
          </a:p>
          <a:p>
            <a:endParaRPr/>
          </a:p>
          <a:p>
            <a:r>
              <a:rPr lang="en-IN" sz="1200">
                <a:solidFill>
                  <a:srgbClr val="000000"/>
                </a:solidFill>
                <a:latin typeface="Times New Roman"/>
                <a:ea typeface="+mn-ea"/>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a:p>
          <a:p>
            <a:endParaRPr/>
          </a:p>
          <a:p>
            <a:r>
              <a:rPr lang="en-IN" sz="1200">
                <a:solidFill>
                  <a:srgbClr val="000000"/>
                </a:solidFill>
                <a:latin typeface="Times New Roman"/>
                <a:ea typeface="+mn-ea"/>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a:p>
          <a:p>
            <a:endParaRPr/>
          </a:p>
          <a:p>
            <a:pPr>
              <a:lnSpc>
                <a:spcPct val="100000"/>
              </a:lnSpc>
            </a:pPr>
            <a:r>
              <a:rPr lang="en-IN" sz="1200">
                <a:solidFill>
                  <a:srgbClr val="000000"/>
                </a:solidFill>
                <a:latin typeface="Times New Roman"/>
                <a:ea typeface="+mn-ea"/>
              </a:rPr>
              <a:t>In addition to the aforementioned limitations, a new dependency, which we referred to earlier as an </a:t>
            </a:r>
            <a:r>
              <a:rPr b="1" lang="en-IN" sz="1200">
                <a:solidFill>
                  <a:srgbClr val="000000"/>
                </a:solidFill>
                <a:latin typeface="Times New Roman"/>
                <a:ea typeface="+mn-ea"/>
              </a:rPr>
              <a:t>output dependency </a:t>
            </a:r>
            <a:r>
              <a:rPr lang="en-IN" sz="1200">
                <a:solidFill>
                  <a:srgbClr val="000000"/>
                </a:solidFill>
                <a:latin typeface="Times New Roman"/>
                <a:ea typeface="+mn-ea"/>
              </a:rPr>
              <a:t>(also called </a:t>
            </a:r>
            <a:r>
              <a:rPr b="1" lang="en-IN" sz="1200">
                <a:solidFill>
                  <a:srgbClr val="000000"/>
                </a:solidFill>
                <a:latin typeface="Times New Roman"/>
                <a:ea typeface="+mn-ea"/>
              </a:rPr>
              <a:t>write after write [WAW] dependency), </a:t>
            </a:r>
            <a:r>
              <a:rPr lang="en-IN" sz="1200">
                <a:solidFill>
                  <a:srgbClr val="000000"/>
                </a:solidFill>
                <a:latin typeface="Times New Roman"/>
                <a:ea typeface="+mn-ea"/>
              </a:rPr>
              <a:t>arises. </a:t>
            </a:r>
            <a:endParaRPr/>
          </a:p>
          <a:p>
            <a:pPr>
              <a:lnSpc>
                <a:spcPct val="100000"/>
              </a:lnSpc>
            </a:pPr>
            <a:endParaRPr/>
          </a:p>
          <a:p>
            <a:pPr>
              <a:lnSpc>
                <a:spcPct val="100000"/>
              </a:lnSpc>
            </a:pPr>
            <a:r>
              <a:rPr lang="en-IN" sz="1200">
                <a:solidFill>
                  <a:srgbClr val="000000"/>
                </a:solidFill>
                <a:latin typeface="Times New Roman"/>
                <a:ea typeface="+mn-ea"/>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a:p>
          <a:p>
            <a:pPr>
              <a:lnSpc>
                <a:spcPct val="100000"/>
              </a:lnSpc>
            </a:pPr>
            <a:endParaRPr/>
          </a:p>
          <a:p>
            <a:pPr>
              <a:lnSpc>
                <a:spcPct val="100000"/>
              </a:lnSpc>
            </a:pPr>
            <a:r>
              <a:rPr lang="en-IN" sz="1200">
                <a:solidFill>
                  <a:srgbClr val="000000"/>
                </a:solidFill>
                <a:latin typeface="Times New Roman"/>
                <a:ea typeface="+mn-ea"/>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a:p>
          <a:p>
            <a:pPr>
              <a:lnSpc>
                <a:spcPct val="100000"/>
              </a:lnSpc>
            </a:pP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5" name="CustomShape 1"/>
          <p:cNvSpPr/>
          <p:nvPr/>
        </p:nvSpPr>
        <p:spPr>
          <a:xfrm>
            <a:off x="3884760" y="8685360"/>
            <a:ext cx="2963880" cy="449280"/>
          </a:xfrm>
          <a:prstGeom prst="rect">
            <a:avLst/>
          </a:prstGeom>
          <a:noFill/>
          <a:ln>
            <a:noFill/>
          </a:ln>
        </p:spPr>
      </p:sp>
      <p:sp>
        <p:nvSpPr>
          <p:cNvPr id="686"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7" name="CustomShape 1"/>
          <p:cNvSpPr/>
          <p:nvPr/>
        </p:nvSpPr>
        <p:spPr>
          <a:xfrm>
            <a:off x="3884760" y="8685360"/>
            <a:ext cx="2963880" cy="449280"/>
          </a:xfrm>
          <a:prstGeom prst="rect">
            <a:avLst/>
          </a:prstGeom>
          <a:noFill/>
          <a:ln>
            <a:noFill/>
          </a:ln>
        </p:spPr>
      </p:sp>
      <p:sp>
        <p:nvSpPr>
          <p:cNvPr id="688" name="PlaceHolder 2"/>
          <p:cNvSpPr>
            <a:spLocks noGrp="1"/>
          </p:cNvSpPr>
          <p:nvPr>
            <p:ph type="body"/>
          </p:nvPr>
        </p:nvSpPr>
        <p:spPr>
          <a:xfrm>
            <a:off x="685800" y="4343400"/>
            <a:ext cx="5478480" cy="4106880"/>
          </a:xfrm>
          <a:prstGeom prst="rect">
            <a:avLst/>
          </a:prstGeom>
        </p:spPr>
        <p:txBody>
          <a:bodyPr lIns="0" rIns="0" tIns="0" bIns="0"/>
          <a:p>
            <a:pPr>
              <a:lnSpc>
                <a:spcPct val="100000"/>
              </a:lnSpc>
            </a:pPr>
            <a:r>
              <a:rPr lang="en-IN" sz="2000">
                <a:solidFill>
                  <a:srgbClr val="000000"/>
                </a:solidFill>
                <a:latin typeface="Arial"/>
              </a:rPr>
              <a:t>Division: a sequence of two divide operations. If the division is not implemented as a pipeline, the next cannot be started and thus stall cycles are introduced until the second can progress to the execution stage.</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9" name="CustomShape 1"/>
          <p:cNvSpPr/>
          <p:nvPr/>
        </p:nvSpPr>
        <p:spPr>
          <a:xfrm>
            <a:off x="3884760" y="8685360"/>
            <a:ext cx="2963880" cy="449280"/>
          </a:xfrm>
          <a:prstGeom prst="rect">
            <a:avLst/>
          </a:prstGeom>
          <a:noFill/>
          <a:ln>
            <a:noFill/>
          </a:ln>
        </p:spPr>
      </p:sp>
      <p:sp>
        <p:nvSpPr>
          <p:cNvPr id="690"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1" name="CustomShape 1"/>
          <p:cNvSpPr/>
          <p:nvPr/>
        </p:nvSpPr>
        <p:spPr>
          <a:xfrm>
            <a:off x="3884760" y="8685360"/>
            <a:ext cx="2963880" cy="449280"/>
          </a:xfrm>
          <a:prstGeom prst="rect">
            <a:avLst/>
          </a:prstGeom>
          <a:noFill/>
          <a:ln>
            <a:noFill/>
          </a:ln>
        </p:spPr>
      </p:sp>
      <p:sp>
        <p:nvSpPr>
          <p:cNvPr id="692" name="PlaceHolder 2"/>
          <p:cNvSpPr>
            <a:spLocks noGrp="1"/>
          </p:cNvSpPr>
          <p:nvPr>
            <p:ph type="body"/>
          </p:nvPr>
        </p:nvSpPr>
        <p:spPr>
          <a:xfrm>
            <a:off x="685800" y="4343400"/>
            <a:ext cx="5478480" cy="410688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 Id="rId3" Type="http://schemas.openxmlformats.org/officeDocument/2006/relationships/image" Target="../media/image17.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1" name="" descr=""/>
          <p:cNvPicPr/>
          <p:nvPr/>
        </p:nvPicPr>
        <p:blipFill>
          <a:blip r:embed="rId2"/>
          <a:stretch>
            <a:fillRect/>
          </a:stretch>
        </p:blipFill>
        <p:spPr>
          <a:xfrm>
            <a:off x="2079000" y="1604520"/>
            <a:ext cx="4984920" cy="3977280"/>
          </a:xfrm>
          <a:prstGeom prst="rect">
            <a:avLst/>
          </a:prstGeom>
          <a:ln>
            <a:noFill/>
          </a:ln>
        </p:spPr>
      </p:pic>
      <p:pic>
        <p:nvPicPr>
          <p:cNvPr id="42"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2" name="" descr=""/>
          <p:cNvPicPr/>
          <p:nvPr/>
        </p:nvPicPr>
        <p:blipFill>
          <a:blip r:embed="rId2"/>
          <a:stretch>
            <a:fillRect/>
          </a:stretch>
        </p:blipFill>
        <p:spPr>
          <a:xfrm>
            <a:off x="2079000" y="1604520"/>
            <a:ext cx="4984920" cy="3977280"/>
          </a:xfrm>
          <a:prstGeom prst="rect">
            <a:avLst/>
          </a:prstGeom>
          <a:ln>
            <a:noFill/>
          </a:ln>
        </p:spPr>
      </p:pic>
      <p:pic>
        <p:nvPicPr>
          <p:cNvPr id="8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0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1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2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2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24" name="" descr=""/>
          <p:cNvPicPr/>
          <p:nvPr/>
        </p:nvPicPr>
        <p:blipFill>
          <a:blip r:embed="rId2"/>
          <a:stretch>
            <a:fillRect/>
          </a:stretch>
        </p:blipFill>
        <p:spPr>
          <a:xfrm>
            <a:off x="2079000" y="1604520"/>
            <a:ext cx="4984920" cy="3977280"/>
          </a:xfrm>
          <a:prstGeom prst="rect">
            <a:avLst/>
          </a:prstGeom>
          <a:ln>
            <a:noFill/>
          </a:ln>
        </p:spPr>
      </p:pic>
      <p:pic>
        <p:nvPicPr>
          <p:cNvPr id="12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3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5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5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5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60" name="" descr=""/>
          <p:cNvPicPr/>
          <p:nvPr/>
        </p:nvPicPr>
        <p:blipFill>
          <a:blip r:embed="rId2"/>
          <a:stretch>
            <a:fillRect/>
          </a:stretch>
        </p:blipFill>
        <p:spPr>
          <a:xfrm>
            <a:off x="2079000" y="1604520"/>
            <a:ext cx="4984920" cy="3977280"/>
          </a:xfrm>
          <a:prstGeom prst="rect">
            <a:avLst/>
          </a:prstGeom>
          <a:ln>
            <a:noFill/>
          </a:ln>
        </p:spPr>
      </p:pic>
      <p:pic>
        <p:nvPicPr>
          <p:cNvPr id="16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8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9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9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98" name="" descr=""/>
          <p:cNvPicPr/>
          <p:nvPr/>
        </p:nvPicPr>
        <p:blipFill>
          <a:blip r:embed="rId2"/>
          <a:stretch>
            <a:fillRect/>
          </a:stretch>
        </p:blipFill>
        <p:spPr>
          <a:xfrm>
            <a:off x="2079000" y="1604520"/>
            <a:ext cx="4984920" cy="3977280"/>
          </a:xfrm>
          <a:prstGeom prst="rect">
            <a:avLst/>
          </a:prstGeom>
          <a:ln>
            <a:noFill/>
          </a:ln>
        </p:spPr>
      </p:pic>
      <p:pic>
        <p:nvPicPr>
          <p:cNvPr id="19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36" name="" descr=""/>
          <p:cNvPicPr/>
          <p:nvPr/>
        </p:nvPicPr>
        <p:blipFill>
          <a:blip r:embed="rId2"/>
          <a:stretch>
            <a:fillRect/>
          </a:stretch>
        </p:blipFill>
        <p:spPr>
          <a:xfrm>
            <a:off x="2079000" y="1604520"/>
            <a:ext cx="4984920" cy="3977280"/>
          </a:xfrm>
          <a:prstGeom prst="rect">
            <a:avLst/>
          </a:prstGeom>
          <a:ln>
            <a:noFill/>
          </a:ln>
        </p:spPr>
      </p:pic>
      <p:pic>
        <p:nvPicPr>
          <p:cNvPr id="23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8.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0800" cy="1630800"/>
          </a:xfrm>
          <a:prstGeom prst="pie">
            <a:avLst>
              <a:gd name="adj1" fmla="val 0"/>
              <a:gd name="adj2" fmla="val 5402120"/>
            </a:avLst>
          </a:prstGeom>
          <a:solidFill>
            <a:srgbClr val="fcfaf4"/>
          </a:solidFill>
          <a:ln w="3240">
            <a:solidFill>
              <a:srgbClr val="d1c3a0"/>
            </a:solidFill>
            <a:round/>
          </a:ln>
        </p:spPr>
      </p:sp>
      <p:sp>
        <p:nvSpPr>
          <p:cNvPr id="1" name="CustomShape 2"/>
          <p:cNvSpPr/>
          <p:nvPr/>
        </p:nvSpPr>
        <p:spPr>
          <a:xfrm>
            <a:off x="168840" y="21240"/>
            <a:ext cx="1694160" cy="1694160"/>
          </a:xfrm>
          <a:prstGeom prst="ellipse">
            <a:avLst/>
          </a:prstGeom>
          <a:noFill/>
          <a:ln w="27360">
            <a:solidFill>
              <a:srgbClr val="fff4dd"/>
            </a:solidFill>
            <a:round/>
          </a:ln>
        </p:spPr>
      </p:sp>
      <p:sp>
        <p:nvSpPr>
          <p:cNvPr id="2" name="CustomShape 3"/>
          <p:cNvSpPr/>
          <p:nvPr/>
        </p:nvSpPr>
        <p:spPr>
          <a:xfrm rot="2315400">
            <a:off x="182160" y="1048680"/>
            <a:ext cx="1117800" cy="1094760"/>
          </a:xfrm>
          <a:prstGeom prst="donut">
            <a:avLst>
              <a:gd name="adj" fmla="val 11833"/>
            </a:avLst>
          </a:prstGeom>
          <a:gradFill>
            <a:gsLst>
              <a:gs pos="0">
                <a:srgbClr val="fefaf6"/>
              </a:gs>
              <a:gs pos="100000">
                <a:srgbClr val="eed18e"/>
              </a:gs>
            </a:gsLst>
            <a:lin ang="0"/>
          </a:gradFill>
          <a:ln w="7200">
            <a:solidFill>
              <a:srgbClr val="c6b792"/>
            </a:solidFill>
            <a:round/>
          </a:ln>
        </p:spPr>
      </p:sp>
      <p:sp>
        <p:nvSpPr>
          <p:cNvPr id="3" name="CustomShape 4"/>
          <p:cNvSpPr/>
          <p:nvPr/>
        </p:nvSpPr>
        <p:spPr>
          <a:xfrm>
            <a:off x="1013040" y="0"/>
            <a:ext cx="8123040" cy="6850080"/>
          </a:xfrm>
          <a:prstGeom prst="rect">
            <a:avLst/>
          </a:prstGeom>
          <a:solidFill>
            <a:srgbClr val="ffffff"/>
          </a:solidFill>
          <a:ln>
            <a:noFill/>
          </a:ln>
        </p:spPr>
      </p:sp>
      <p:sp>
        <p:nvSpPr>
          <p:cNvPr id="4" name="CustomShape 5"/>
          <p:cNvSpPr/>
          <p:nvPr/>
        </p:nvSpPr>
        <p:spPr>
          <a:xfrm>
            <a:off x="1014840" y="0"/>
            <a:ext cx="65160" cy="6850080"/>
          </a:xfrm>
          <a:prstGeom prst="rect">
            <a:avLst/>
          </a:prstGeom>
          <a:solidFill>
            <a:srgbClr val="ffffff"/>
          </a:solidFill>
          <a:ln>
            <a:noFill/>
          </a:ln>
        </p:spPr>
      </p:sp>
      <p:sp>
        <p:nvSpPr>
          <p:cNvPr id="5" name="CustomShape 6"/>
          <p:cNvSpPr/>
          <p:nvPr/>
        </p:nvSpPr>
        <p:spPr>
          <a:xfrm>
            <a:off x="921600" y="1413720"/>
            <a:ext cx="202320" cy="202320"/>
          </a:xfrm>
          <a:prstGeom prst="ellipse">
            <a:avLst/>
          </a:prstGeom>
          <a:gradFill>
            <a:gsLst>
              <a:gs pos="0">
                <a:srgbClr val="daf5fe"/>
              </a:gs>
              <a:gs pos="100000">
                <a:srgbClr val="00aad4"/>
              </a:gs>
            </a:gsLst>
            <a:lin ang="0"/>
          </a:gradFill>
          <a:ln w="2160">
            <a:solidFill>
              <a:srgbClr val="308da4"/>
            </a:solidFill>
            <a:round/>
          </a:ln>
        </p:spPr>
      </p:sp>
      <p:sp>
        <p:nvSpPr>
          <p:cNvPr id="6" name="CustomShape 7"/>
          <p:cNvSpPr/>
          <p:nvPr/>
        </p:nvSpPr>
        <p:spPr>
          <a:xfrm>
            <a:off x="1157040" y="1344960"/>
            <a:ext cx="56160" cy="56160"/>
          </a:xfrm>
          <a:prstGeom prst="ellipse">
            <a:avLst/>
          </a:prstGeom>
          <a:noFill/>
          <a:ln w="12600">
            <a:solidFill>
              <a:srgbClr val="317f93"/>
            </a:solidFill>
            <a:round/>
          </a:ln>
        </p:spPr>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3" name="CustomShape 1"/>
          <p:cNvSpPr/>
          <p:nvPr/>
        </p:nvSpPr>
        <p:spPr>
          <a:xfrm>
            <a:off x="-815760" y="-815760"/>
            <a:ext cx="1630800" cy="1630800"/>
          </a:xfrm>
          <a:prstGeom prst="pie">
            <a:avLst>
              <a:gd name="adj1" fmla="val 0"/>
              <a:gd name="adj2" fmla="val 5402120"/>
            </a:avLst>
          </a:prstGeom>
          <a:solidFill>
            <a:srgbClr val="fcfaf4"/>
          </a:solidFill>
          <a:ln w="3240">
            <a:solidFill>
              <a:srgbClr val="d1c3a0"/>
            </a:solidFill>
            <a:round/>
          </a:ln>
        </p:spPr>
      </p:sp>
      <p:sp>
        <p:nvSpPr>
          <p:cNvPr id="44" name="CustomShape 2"/>
          <p:cNvSpPr/>
          <p:nvPr/>
        </p:nvSpPr>
        <p:spPr>
          <a:xfrm>
            <a:off x="168840" y="21240"/>
            <a:ext cx="1694160" cy="1694160"/>
          </a:xfrm>
          <a:prstGeom prst="ellipse">
            <a:avLst/>
          </a:prstGeom>
          <a:noFill/>
          <a:ln w="27360">
            <a:solidFill>
              <a:srgbClr val="fff4dd"/>
            </a:solidFill>
            <a:round/>
          </a:ln>
        </p:spPr>
      </p:sp>
      <p:sp>
        <p:nvSpPr>
          <p:cNvPr id="45" name="CustomShape 3"/>
          <p:cNvSpPr/>
          <p:nvPr/>
        </p:nvSpPr>
        <p:spPr>
          <a:xfrm rot="2315400">
            <a:off x="182160" y="1048680"/>
            <a:ext cx="1117800" cy="1094760"/>
          </a:xfrm>
          <a:prstGeom prst="donut">
            <a:avLst>
              <a:gd name="adj" fmla="val 11833"/>
            </a:avLst>
          </a:prstGeom>
          <a:gradFill>
            <a:gsLst>
              <a:gs pos="0">
                <a:srgbClr val="fefaf6"/>
              </a:gs>
              <a:gs pos="100000">
                <a:srgbClr val="eed18e"/>
              </a:gs>
            </a:gsLst>
            <a:lin ang="0"/>
          </a:gradFill>
          <a:ln w="7200">
            <a:solidFill>
              <a:srgbClr val="c6b792"/>
            </a:solidFill>
            <a:round/>
          </a:ln>
        </p:spPr>
      </p:sp>
      <p:sp>
        <p:nvSpPr>
          <p:cNvPr id="46" name="CustomShape 4"/>
          <p:cNvSpPr/>
          <p:nvPr/>
        </p:nvSpPr>
        <p:spPr>
          <a:xfrm>
            <a:off x="1013040" y="0"/>
            <a:ext cx="8123040" cy="6850080"/>
          </a:xfrm>
          <a:prstGeom prst="rect">
            <a:avLst/>
          </a:prstGeom>
          <a:solidFill>
            <a:srgbClr val="ffffff"/>
          </a:solidFill>
          <a:ln>
            <a:noFill/>
          </a:ln>
        </p:spPr>
      </p:sp>
      <p:sp>
        <p:nvSpPr>
          <p:cNvPr id="47" name="CustomShape 5"/>
          <p:cNvSpPr/>
          <p:nvPr/>
        </p:nvSpPr>
        <p:spPr>
          <a:xfrm>
            <a:off x="1014840" y="0"/>
            <a:ext cx="65160" cy="6850080"/>
          </a:xfrm>
          <a:prstGeom prst="rect">
            <a:avLst/>
          </a:prstGeom>
          <a:solidFill>
            <a:srgbClr val="ffffff"/>
          </a:solidFill>
          <a:ln>
            <a:noFill/>
          </a:ln>
        </p:spPr>
      </p:sp>
      <p:sp>
        <p:nvSpPr>
          <p:cNvPr id="48" name="PlaceHolder 6"/>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49"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pic>
        <p:nvPicPr>
          <p:cNvPr id="84" name="Straight Connector 6" descr=""/>
          <p:cNvPicPr/>
          <p:nvPr/>
        </p:nvPicPr>
        <p:blipFill>
          <a:blip r:embed="rId3"/>
          <a:stretch>
            <a:fillRect/>
          </a:stretch>
        </p:blipFill>
        <p:spPr>
          <a:xfrm>
            <a:off x="506520" y="1036800"/>
            <a:ext cx="8642160" cy="28080"/>
          </a:xfrm>
          <a:prstGeom prst="rect">
            <a:avLst/>
          </a:prstGeom>
          <a:ln>
            <a:noFill/>
          </a:ln>
        </p:spPr>
      </p:pic>
      <p:sp>
        <p:nvSpPr>
          <p:cNvPr id="85" name="CustomShape 1"/>
          <p:cNvSpPr/>
          <p:nvPr/>
        </p:nvSpPr>
        <p:spPr>
          <a:xfrm>
            <a:off x="514440" y="1050840"/>
            <a:ext cx="360" cy="360"/>
          </a:xfrm>
          <a:prstGeom prst="rect">
            <a:avLst/>
          </a:prstGeom>
          <a:noFill/>
          <a:ln>
            <a:noFill/>
          </a:ln>
        </p:spPr>
      </p:sp>
      <p:pic>
        <p:nvPicPr>
          <p:cNvPr id="86" name="Straight Connector 8" descr=""/>
          <p:cNvPicPr/>
          <p:nvPr/>
        </p:nvPicPr>
        <p:blipFill>
          <a:blip r:embed="rId4"/>
          <a:stretch>
            <a:fillRect/>
          </a:stretch>
        </p:blipFill>
        <p:spPr>
          <a:xfrm>
            <a:off x="506520" y="1036800"/>
            <a:ext cx="8642160" cy="28080"/>
          </a:xfrm>
          <a:prstGeom prst="rect">
            <a:avLst/>
          </a:prstGeom>
          <a:ln>
            <a:noFill/>
          </a:ln>
        </p:spPr>
      </p:pic>
      <p:sp>
        <p:nvSpPr>
          <p:cNvPr id="87" name="CustomShape 2"/>
          <p:cNvSpPr/>
          <p:nvPr/>
        </p:nvSpPr>
        <p:spPr>
          <a:xfrm>
            <a:off x="514440" y="1050840"/>
            <a:ext cx="360" cy="360"/>
          </a:xfrm>
          <a:prstGeom prst="rect">
            <a:avLst/>
          </a:prstGeom>
          <a:noFill/>
          <a:ln>
            <a:noFill/>
          </a:ln>
        </p:spPr>
      </p:sp>
      <p:pic>
        <p:nvPicPr>
          <p:cNvPr id="88" name="Straight Connector 11" descr=""/>
          <p:cNvPicPr/>
          <p:nvPr/>
        </p:nvPicPr>
        <p:blipFill>
          <a:blip r:embed="rId5"/>
          <a:stretch>
            <a:fillRect/>
          </a:stretch>
        </p:blipFill>
        <p:spPr>
          <a:xfrm>
            <a:off x="506520" y="1047600"/>
            <a:ext cx="8642160" cy="23760"/>
          </a:xfrm>
          <a:prstGeom prst="rect">
            <a:avLst/>
          </a:prstGeom>
          <a:ln>
            <a:noFill/>
          </a:ln>
        </p:spPr>
      </p:pic>
      <p:sp>
        <p:nvSpPr>
          <p:cNvPr id="89" name="CustomShape 3"/>
          <p:cNvSpPr/>
          <p:nvPr/>
        </p:nvSpPr>
        <p:spPr>
          <a:xfrm>
            <a:off x="514440" y="1057320"/>
            <a:ext cx="360" cy="360"/>
          </a:xfrm>
          <a:prstGeom prst="rect">
            <a:avLst/>
          </a:prstGeom>
          <a:noFill/>
          <a:ln>
            <a:noFill/>
          </a:ln>
        </p:spPr>
      </p:sp>
      <p:sp>
        <p:nvSpPr>
          <p:cNvPr id="90" name="PlaceHolder 4"/>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91"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2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162" name="CustomShape 1"/>
          <p:cNvSpPr/>
          <p:nvPr/>
        </p:nvSpPr>
        <p:spPr>
          <a:xfrm>
            <a:off x="282600" y="228600"/>
            <a:ext cx="3449880" cy="6343920"/>
          </a:xfrm>
          <a:prstGeom prst="rect">
            <a:avLst/>
          </a:prstGeom>
          <a:solidFill>
            <a:srgbClr val="663366"/>
          </a:solidFill>
          <a:ln w="25560">
            <a:noFill/>
          </a:ln>
        </p:spPr>
      </p:sp>
      <p:sp>
        <p:nvSpPr>
          <p:cNvPr id="163" name="CustomShape 2"/>
          <p:cNvSpPr/>
          <p:nvPr/>
        </p:nvSpPr>
        <p:spPr>
          <a:xfrm>
            <a:off x="424800" y="174960"/>
            <a:ext cx="411840" cy="822240"/>
          </a:xfrm>
          <a:prstGeom prst="rect">
            <a:avLst/>
          </a:prstGeom>
          <a:noFill/>
          <a:ln>
            <a:noFill/>
          </a:ln>
        </p:spPr>
        <p:txBody>
          <a:bodyPr lIns="0" rIns="0" tIns="0" bIns="0"/>
          <a:p>
            <a:pPr>
              <a:lnSpc>
                <a:spcPct val="100000"/>
              </a:lnSpc>
            </a:pPr>
            <a:r>
              <a:rPr b="1" lang="en-IN" sz="5400">
                <a:solidFill>
                  <a:srgbClr val="b870b8"/>
                </a:solidFill>
                <a:latin typeface="Times New Roman"/>
              </a:rPr>
              <a:t>+</a:t>
            </a:r>
            <a:endParaRPr/>
          </a:p>
        </p:txBody>
      </p:sp>
      <p:sp>
        <p:nvSpPr>
          <p:cNvPr id="164"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65"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200" name="CustomShape 1"/>
          <p:cNvSpPr/>
          <p:nvPr/>
        </p:nvSpPr>
        <p:spPr>
          <a:xfrm>
            <a:off x="8166960" y="282600"/>
            <a:ext cx="684360" cy="1598760"/>
          </a:xfrm>
          <a:prstGeom prst="rect">
            <a:avLst/>
          </a:prstGeom>
          <a:solidFill>
            <a:srgbClr val="663366"/>
          </a:solidFill>
          <a:ln w="25560">
            <a:noFill/>
          </a:ln>
        </p:spPr>
      </p:sp>
      <p:sp>
        <p:nvSpPr>
          <p:cNvPr id="201" name="CustomShape 2"/>
          <p:cNvSpPr/>
          <p:nvPr/>
        </p:nvSpPr>
        <p:spPr>
          <a:xfrm>
            <a:off x="223200" y="228600"/>
            <a:ext cx="259560" cy="547920"/>
          </a:xfrm>
          <a:prstGeom prst="rect">
            <a:avLst/>
          </a:prstGeom>
          <a:noFill/>
          <a:ln>
            <a:noFill/>
          </a:ln>
        </p:spPr>
        <p:txBody>
          <a:bodyPr lIns="0" rIns="0" tIns="0" bIns="0"/>
          <a:p>
            <a:pPr>
              <a:lnSpc>
                <a:spcPct val="100000"/>
              </a:lnSpc>
            </a:pPr>
            <a:r>
              <a:rPr b="1" lang="en-IN" sz="3600">
                <a:solidFill>
                  <a:srgbClr val="b870b8"/>
                </a:solidFill>
                <a:latin typeface="Times New Roman"/>
              </a:rPr>
              <a:t>+</a:t>
            </a:r>
            <a:endParaRPr/>
          </a:p>
        </p:txBody>
      </p:sp>
      <p:sp>
        <p:nvSpPr>
          <p:cNvPr id="202"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20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49.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9.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49.xml"/><Relationship Id="rId3" Type="http://schemas.openxmlformats.org/officeDocument/2006/relationships/notesSlide" Target="../notesSlides/notesSlide5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32400" y="824040"/>
            <a:ext cx="9203760" cy="5204880"/>
          </a:xfrm>
          <a:prstGeom prst="rect">
            <a:avLst/>
          </a:prstGeom>
          <a:noFill/>
          <a:ln>
            <a:noFill/>
          </a:ln>
        </p:spPr>
        <p:txBody>
          <a:bodyPr lIns="90000" rIns="90000" tIns="45000" bIns="45000"/>
          <a:p>
            <a:r>
              <a:rPr lang="en-IN">
                <a:latin typeface="Arial"/>
              </a:rPr>
              <a:t>Unit V</a:t>
            </a:r>
            <a:endParaRPr/>
          </a:p>
          <a:p>
            <a:r>
              <a:rPr lang="en-IN">
                <a:latin typeface="Arial"/>
              </a:rPr>
              <a:t>Processor Organization</a:t>
            </a:r>
            <a:endParaRPr/>
          </a:p>
          <a:p>
            <a:r>
              <a:rPr lang="en-IN">
                <a:latin typeface="Arial"/>
              </a:rPr>
              <a:t>08 Hours</a:t>
            </a:r>
            <a:endParaRPr/>
          </a:p>
          <a:p>
            <a:r>
              <a:rPr lang="en-IN">
                <a:solidFill>
                  <a:srgbClr val="6666ff"/>
                </a:solidFill>
                <a:latin typeface="Arial"/>
              </a:rPr>
              <a:t>Processor organization, Register organization- user visible registers, control and status registers,Case Study- register organization of microprocessor 8086.</a:t>
            </a:r>
            <a:endParaRPr/>
          </a:p>
          <a:p>
            <a:endParaRPr/>
          </a:p>
          <a:p>
            <a:r>
              <a:rPr lang="en-IN">
                <a:solidFill>
                  <a:srgbClr val="9900ff"/>
                </a:solidFill>
                <a:latin typeface="Arial"/>
              </a:rPr>
              <a:t>Instruction Cycle- The indirect cycle and Data flow.</a:t>
            </a:r>
            <a:endParaRPr/>
          </a:p>
          <a:p>
            <a:r>
              <a:rPr lang="en-IN">
                <a:solidFill>
                  <a:srgbClr val="9900ff"/>
                </a:solidFill>
                <a:latin typeface="Arial"/>
              </a:rPr>
              <a:t>Instruction Pipelining- Pipelining Strategy, pipeline performance, pipeline hazards, dealing with branches, Case Study- Intel 586 pipelining.</a:t>
            </a:r>
            <a:endParaRPr/>
          </a:p>
          <a:p>
            <a:endParaRPr/>
          </a:p>
          <a:p>
            <a:r>
              <a:rPr lang="en-IN">
                <a:solidFill>
                  <a:srgbClr val="ff33ff"/>
                </a:solidFill>
                <a:latin typeface="Arial"/>
              </a:rPr>
              <a:t>Instruction level parallelism and superscalar processors- Super scalar verses super pipelined,constraints,</a:t>
            </a:r>
            <a:endParaRPr/>
          </a:p>
          <a:p>
            <a:endParaRPr/>
          </a:p>
          <a:p>
            <a:r>
              <a:rPr lang="en-IN">
                <a:solidFill>
                  <a:srgbClr val="ff33ff"/>
                </a:solidFill>
                <a:latin typeface="Arial"/>
              </a:rPr>
              <a:t>Design Issues- instruction level and machine parallelism, Instruction issue policy, register</a:t>
            </a:r>
            <a:endParaRPr/>
          </a:p>
          <a:p>
            <a:r>
              <a:rPr lang="en-IN">
                <a:solidFill>
                  <a:srgbClr val="ff33ff"/>
                </a:solidFill>
                <a:latin typeface="Arial"/>
              </a:rPr>
              <a:t>renaming, machine parallelism, branch prediction, superscalar execution and implementation.Case study- Pentium 4.</a:t>
            </a:r>
            <a:endParaRPr/>
          </a:p>
          <a:p>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0" name="CustomShape 1"/>
          <p:cNvSpPr/>
          <p:nvPr/>
        </p:nvSpPr>
        <p:spPr>
          <a:xfrm>
            <a:off x="1435680" y="274680"/>
            <a:ext cx="7490160" cy="860400"/>
          </a:xfrm>
          <a:prstGeom prst="rect">
            <a:avLst/>
          </a:prstGeom>
          <a:noFill/>
          <a:ln>
            <a:noFill/>
          </a:ln>
        </p:spPr>
        <p:txBody>
          <a:bodyPr lIns="90000" rIns="90000" tIns="45000" bIns="45000" anchor="ctr"/>
          <a:p>
            <a:pPr>
              <a:lnSpc>
                <a:spcPct val="100000"/>
              </a:lnSpc>
            </a:pPr>
            <a:r>
              <a:rPr lang="en-IN" sz="2800">
                <a:solidFill>
                  <a:srgbClr val="572314"/>
                </a:solidFill>
                <a:latin typeface="Bitstream Charter"/>
                <a:ea typeface="DejaVu Sans"/>
              </a:rPr>
              <a:t>Pipeline Hazards and Data Dependences</a:t>
            </a:r>
            <a:endParaRPr/>
          </a:p>
        </p:txBody>
      </p:sp>
      <p:sp>
        <p:nvSpPr>
          <p:cNvPr id="481" name="CustomShape 2"/>
          <p:cNvSpPr/>
          <p:nvPr/>
        </p:nvSpPr>
        <p:spPr>
          <a:xfrm>
            <a:off x="1435680" y="1600200"/>
            <a:ext cx="7490160" cy="4640400"/>
          </a:xfrm>
          <a:prstGeom prst="rect">
            <a:avLst/>
          </a:prstGeom>
          <a:noFill/>
          <a:ln>
            <a:noFill/>
          </a:ln>
        </p:spPr>
        <p:txBody>
          <a:bodyPr lIns="90000" rIns="90000" tIns="45000" bIns="45000"/>
          <a:p>
            <a:pPr>
              <a:lnSpc>
                <a:spcPct val="150000"/>
              </a:lnSpc>
              <a:buSzPct val="25000"/>
              <a:buFont typeface="Wingdings 2" charset="2"/>
              <a:buChar char=""/>
            </a:pPr>
            <a:r>
              <a:rPr lang="en-IN" sz="2200">
                <a:solidFill>
                  <a:srgbClr val="000000"/>
                </a:solidFill>
                <a:latin typeface="Bitstream Charter"/>
                <a:ea typeface="DejaVu Sans"/>
              </a:rPr>
              <a:t>Data dependences occur between statements in the program. </a:t>
            </a:r>
            <a:endParaRPr/>
          </a:p>
          <a:p>
            <a:pPr>
              <a:lnSpc>
                <a:spcPct val="150000"/>
              </a:lnSpc>
              <a:buSzPct val="25000"/>
              <a:buFont typeface="Wingdings 2" charset="2"/>
              <a:buChar char=""/>
            </a:pPr>
            <a:r>
              <a:rPr lang="en-IN" sz="2200">
                <a:solidFill>
                  <a:srgbClr val="000000"/>
                </a:solidFill>
                <a:latin typeface="Bitstream Charter"/>
                <a:ea typeface="DejaVu Sans"/>
              </a:rPr>
              <a:t>Example</a:t>
            </a:r>
            <a:endParaRPr/>
          </a:p>
          <a:p>
            <a:pPr>
              <a:lnSpc>
                <a:spcPct val="150000"/>
              </a:lnSpc>
            </a:pPr>
            <a:r>
              <a:rPr b="1" lang="en-IN" sz="2200">
                <a:solidFill>
                  <a:srgbClr val="000000"/>
                </a:solidFill>
                <a:latin typeface="Bitstream Charter"/>
                <a:ea typeface="DejaVu Sans"/>
              </a:rPr>
              <a:t>	</a:t>
            </a:r>
            <a:r>
              <a:rPr b="1" lang="en-IN" sz="2200">
                <a:solidFill>
                  <a:srgbClr val="000000"/>
                </a:solidFill>
                <a:latin typeface="Bitstream Charter"/>
                <a:ea typeface="DejaVu Sans"/>
              </a:rPr>
              <a:t>add </a:t>
            </a:r>
            <a:r>
              <a:rPr b="1" lang="en-IN" sz="2200">
                <a:solidFill>
                  <a:srgbClr val="feb80a"/>
                </a:solidFill>
                <a:latin typeface="Bitstream Charter"/>
                <a:ea typeface="DejaVu Sans"/>
              </a:rPr>
              <a:t>R1</a:t>
            </a:r>
            <a:r>
              <a:rPr b="1" lang="en-IN" sz="2200">
                <a:solidFill>
                  <a:srgbClr val="000000"/>
                </a:solidFill>
                <a:latin typeface="Bitstream Charter"/>
                <a:ea typeface="DejaVu Sans"/>
              </a:rPr>
              <a:t>,R2,R3</a:t>
            </a:r>
            <a:endParaRPr/>
          </a:p>
          <a:p>
            <a:pPr>
              <a:lnSpc>
                <a:spcPct val="150000"/>
              </a:lnSpc>
            </a:pPr>
            <a:r>
              <a:rPr b="1" lang="en-IN" sz="2200">
                <a:solidFill>
                  <a:srgbClr val="000000"/>
                </a:solidFill>
                <a:latin typeface="Bitstream Charter"/>
                <a:ea typeface="DejaVu Sans"/>
              </a:rPr>
              <a:t>	</a:t>
            </a:r>
            <a:r>
              <a:rPr b="1" lang="en-IN" sz="2200">
                <a:solidFill>
                  <a:srgbClr val="000000"/>
                </a:solidFill>
                <a:latin typeface="Bitstream Charter"/>
                <a:ea typeface="DejaVu Sans"/>
              </a:rPr>
              <a:t>sub R4,R5,R6</a:t>
            </a:r>
            <a:endParaRPr/>
          </a:p>
          <a:p>
            <a:pPr>
              <a:lnSpc>
                <a:spcPct val="150000"/>
              </a:lnSpc>
            </a:pPr>
            <a:r>
              <a:rPr b="1" lang="en-IN" sz="2200">
                <a:solidFill>
                  <a:srgbClr val="000000"/>
                </a:solidFill>
                <a:latin typeface="Bitstream Charter"/>
                <a:ea typeface="DejaVu Sans"/>
              </a:rPr>
              <a:t>	</a:t>
            </a:r>
            <a:r>
              <a:rPr b="1" lang="en-IN" sz="2200">
                <a:solidFill>
                  <a:srgbClr val="000000"/>
                </a:solidFill>
                <a:latin typeface="Bitstream Charter"/>
                <a:ea typeface="DejaVu Sans"/>
              </a:rPr>
              <a:t>and R6,</a:t>
            </a:r>
            <a:r>
              <a:rPr b="1" lang="en-IN" sz="2200">
                <a:solidFill>
                  <a:srgbClr val="feb80a"/>
                </a:solidFill>
                <a:latin typeface="Bitstream Charter"/>
                <a:ea typeface="DejaVu Sans"/>
              </a:rPr>
              <a:t>R1</a:t>
            </a:r>
            <a:r>
              <a:rPr b="1" lang="en-IN" sz="2200">
                <a:solidFill>
                  <a:srgbClr val="000000"/>
                </a:solidFill>
                <a:latin typeface="Bitstream Charter"/>
                <a:ea typeface="DejaVu Sans"/>
              </a:rPr>
              <a:t>,R8</a:t>
            </a:r>
            <a:endParaRPr/>
          </a:p>
          <a:p>
            <a:pPr>
              <a:lnSpc>
                <a:spcPct val="150000"/>
              </a:lnSpc>
            </a:pPr>
            <a:r>
              <a:rPr b="1" lang="en-IN" sz="2200">
                <a:solidFill>
                  <a:srgbClr val="000000"/>
                </a:solidFill>
                <a:latin typeface="Bitstream Charter"/>
                <a:ea typeface="DejaVu Sans"/>
              </a:rPr>
              <a:t>	</a:t>
            </a:r>
            <a:r>
              <a:rPr b="1" lang="en-IN" sz="2200">
                <a:solidFill>
                  <a:srgbClr val="000000"/>
                </a:solidFill>
                <a:latin typeface="Bitstream Charter"/>
                <a:ea typeface="DejaVu Sans"/>
              </a:rPr>
              <a:t>xor R9,</a:t>
            </a:r>
            <a:r>
              <a:rPr b="1" lang="en-IN" sz="2200">
                <a:solidFill>
                  <a:srgbClr val="feb80a"/>
                </a:solidFill>
                <a:latin typeface="Bitstream Charter"/>
                <a:ea typeface="DejaVu Sans"/>
              </a:rPr>
              <a:t>R1</a:t>
            </a:r>
            <a:r>
              <a:rPr b="1" lang="en-IN" sz="2200">
                <a:solidFill>
                  <a:srgbClr val="000000"/>
                </a:solidFill>
                <a:latin typeface="Bitstream Charter"/>
                <a:ea typeface="DejaVu Sans"/>
              </a:rPr>
              <a:t>,R11</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2"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2400">
                <a:solidFill>
                  <a:srgbClr val="572314"/>
                </a:solidFill>
                <a:latin typeface="Bitstream Charter"/>
                <a:ea typeface="DejaVu Sans"/>
              </a:rPr>
              <a:t>True dependence (WAR)</a:t>
            </a:r>
            <a:endParaRPr/>
          </a:p>
          <a:p>
            <a:pPr>
              <a:lnSpc>
                <a:spcPct val="100000"/>
              </a:lnSpc>
            </a:pPr>
            <a:r>
              <a:rPr lang="en-IN" sz="4300">
                <a:solidFill>
                  <a:srgbClr val="572314"/>
                </a:solidFill>
                <a:latin typeface="Gill Sans MT"/>
                <a:ea typeface="DejaVu Sans"/>
              </a:rPr>
              <a:t> </a:t>
            </a:r>
            <a:endParaRPr/>
          </a:p>
        </p:txBody>
      </p:sp>
      <p:sp>
        <p:nvSpPr>
          <p:cNvPr id="483" name="CustomShape 2"/>
          <p:cNvSpPr/>
          <p:nvPr/>
        </p:nvSpPr>
        <p:spPr>
          <a:xfrm>
            <a:off x="685800" y="1125360"/>
            <a:ext cx="7764480" cy="4024440"/>
          </a:xfrm>
          <a:prstGeom prst="rect">
            <a:avLst/>
          </a:prstGeom>
          <a:noFill/>
          <a:ln>
            <a:noFill/>
          </a:ln>
        </p:spPr>
        <p:txBody>
          <a:bodyPr lIns="90000" rIns="90000" tIns="45000" bIns="45000"/>
          <a:p>
            <a:pPr>
              <a:lnSpc>
                <a:spcPct val="150000"/>
              </a:lnSpc>
            </a:pPr>
            <a:endParaRPr/>
          </a:p>
          <a:p>
            <a:pPr>
              <a:lnSpc>
                <a:spcPct val="150000"/>
              </a:lnSpc>
              <a:buSzPct val="25000"/>
              <a:buFont typeface="Wingdings 2" charset="2"/>
              <a:buChar char=""/>
            </a:pPr>
            <a:r>
              <a:rPr lang="en-IN" sz="2200">
                <a:solidFill>
                  <a:srgbClr val="000000"/>
                </a:solidFill>
                <a:latin typeface="Bitstream Charter"/>
                <a:ea typeface="DejaVu Sans"/>
              </a:rPr>
              <a:t>True or flow dependence: first write then read</a:t>
            </a:r>
            <a:endParaRPr/>
          </a:p>
          <a:p>
            <a:pPr>
              <a:lnSpc>
                <a:spcPct val="150000"/>
              </a:lnSpc>
              <a:buSzPct val="25000"/>
              <a:buFont typeface="Wingdings 2" charset="2"/>
              <a:buChar char=""/>
            </a:pPr>
            <a:r>
              <a:rPr lang="en-IN" sz="2200">
                <a:solidFill>
                  <a:srgbClr val="8dc765"/>
                </a:solidFill>
                <a:latin typeface="Bitstream Charter"/>
                <a:ea typeface="DejaVu Sans"/>
              </a:rPr>
              <a:t>Example</a:t>
            </a:r>
            <a:endParaRPr/>
          </a:p>
          <a:p>
            <a:pPr>
              <a:lnSpc>
                <a:spcPct val="150000"/>
              </a:lnSpc>
            </a:pPr>
            <a:r>
              <a:rPr lang="en-IN" sz="2200">
                <a:solidFill>
                  <a:srgbClr val="4f271c"/>
                </a:solidFill>
                <a:latin typeface="Bitstream Charter"/>
                <a:ea typeface="DejaVu Sans"/>
              </a:rPr>
              <a:t>	</a:t>
            </a:r>
            <a:r>
              <a:rPr lang="en-IN" sz="2200">
                <a:solidFill>
                  <a:srgbClr val="4f271c"/>
                </a:solidFill>
                <a:latin typeface="Bitstream Charter"/>
                <a:ea typeface="DejaVu Sans"/>
              </a:rPr>
              <a:t>	</a:t>
            </a:r>
            <a:r>
              <a:rPr lang="en-IN" sz="2200">
                <a:solidFill>
                  <a:srgbClr val="4f271c"/>
                </a:solidFill>
                <a:latin typeface="Bitstream Charter"/>
                <a:ea typeface="DejaVu Sans"/>
              </a:rPr>
              <a:t>LOOP:</a:t>
            </a:r>
            <a:r>
              <a:rPr lang="en-IN" sz="2200">
                <a:solidFill>
                  <a:srgbClr val="4f271c"/>
                </a:solidFill>
                <a:latin typeface="Bitstream Charter"/>
                <a:ea typeface="DejaVu Sans"/>
              </a:rPr>
              <a:t>	</a:t>
            </a:r>
            <a:r>
              <a:rPr lang="en-IN" sz="2200">
                <a:solidFill>
                  <a:srgbClr val="4f271c"/>
                </a:solidFill>
                <a:latin typeface="Bitstream Charter"/>
                <a:ea typeface="DejaVu Sans"/>
              </a:rPr>
              <a:t>load</a:t>
            </a:r>
            <a:r>
              <a:rPr lang="en-IN" sz="2200">
                <a:solidFill>
                  <a:srgbClr val="4f271c"/>
                </a:solidFill>
                <a:latin typeface="Bitstream Charter"/>
                <a:ea typeface="DejaVu Sans"/>
              </a:rPr>
              <a:t>	</a:t>
            </a:r>
            <a:r>
              <a:rPr lang="en-IN" sz="2200">
                <a:solidFill>
                  <a:srgbClr val="000000"/>
                </a:solidFill>
                <a:latin typeface="Bitstream Charter"/>
                <a:ea typeface="DejaVu Sans"/>
              </a:rPr>
              <a:t>F0,0(R1)</a:t>
            </a:r>
            <a:r>
              <a:rPr lang="en-IN" sz="2200">
                <a:solidFill>
                  <a:srgbClr val="000000"/>
                </a:solidFill>
                <a:latin typeface="Bitstream Charter"/>
                <a:ea typeface="DejaVu Sans"/>
              </a:rPr>
              <a:t>	</a:t>
            </a:r>
            <a:endParaRPr/>
          </a:p>
          <a:p>
            <a:pPr>
              <a:lnSpc>
                <a:spcPct val="15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	</a:t>
            </a:r>
            <a:r>
              <a:rPr lang="en-IN" sz="2200">
                <a:solidFill>
                  <a:srgbClr val="000000"/>
                </a:solidFill>
                <a:latin typeface="Bitstream Charter"/>
                <a:ea typeface="DejaVu Sans"/>
              </a:rPr>
              <a:t>add</a:t>
            </a:r>
            <a:r>
              <a:rPr lang="en-IN" sz="2200">
                <a:solidFill>
                  <a:srgbClr val="000000"/>
                </a:solidFill>
                <a:latin typeface="Bitstream Charter"/>
                <a:ea typeface="DejaVu Sans"/>
              </a:rPr>
              <a:t>	</a:t>
            </a:r>
            <a:r>
              <a:rPr lang="en-IN" sz="2200">
                <a:solidFill>
                  <a:srgbClr val="000000"/>
                </a:solidFill>
                <a:latin typeface="Bitstream Charter"/>
                <a:ea typeface="DejaVu Sans"/>
              </a:rPr>
              <a:t>F4,F0,F2</a:t>
            </a:r>
            <a:r>
              <a:rPr lang="en-IN" sz="2200">
                <a:solidFill>
                  <a:srgbClr val="000000"/>
                </a:solidFill>
                <a:latin typeface="Bitstream Charter"/>
                <a:ea typeface="DejaVu Sans"/>
              </a:rPr>
              <a:t>	</a:t>
            </a:r>
            <a:endParaRPr/>
          </a:p>
          <a:p>
            <a:pPr>
              <a:lnSpc>
                <a:spcPct val="15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	</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4"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2800">
                <a:solidFill>
                  <a:srgbClr val="572314"/>
                </a:solidFill>
                <a:latin typeface="Bitstream Charter"/>
                <a:ea typeface="DejaVu Sans"/>
              </a:rPr>
              <a:t>Anti Dependence(RAW)</a:t>
            </a:r>
            <a:endParaRPr/>
          </a:p>
          <a:p>
            <a:pPr>
              <a:lnSpc>
                <a:spcPct val="100000"/>
              </a:lnSpc>
            </a:pPr>
            <a:endParaRPr/>
          </a:p>
        </p:txBody>
      </p:sp>
      <p:sp>
        <p:nvSpPr>
          <p:cNvPr id="485" name="CustomShape 2"/>
          <p:cNvSpPr/>
          <p:nvPr/>
        </p:nvSpPr>
        <p:spPr>
          <a:xfrm>
            <a:off x="684360" y="1125360"/>
            <a:ext cx="7765920" cy="4657680"/>
          </a:xfrm>
          <a:prstGeom prst="rect">
            <a:avLst/>
          </a:prstGeom>
          <a:noFill/>
          <a:ln>
            <a:noFill/>
          </a:ln>
        </p:spPr>
        <p:txBody>
          <a:bodyPr lIns="90000" rIns="90000" tIns="45000" bIns="45000"/>
          <a:p>
            <a:pPr>
              <a:lnSpc>
                <a:spcPct val="150000"/>
              </a:lnSpc>
              <a:buSzPct val="25000"/>
              <a:buFont typeface="Wingdings 2" charset="2"/>
              <a:buChar char=""/>
            </a:pPr>
            <a:r>
              <a:rPr lang="en-IN" sz="2500">
                <a:solidFill>
                  <a:srgbClr val="000000"/>
                </a:solidFill>
                <a:latin typeface="Bitstream Charter"/>
                <a:ea typeface="DejaVu Sans"/>
              </a:rPr>
              <a:t>  </a:t>
            </a:r>
            <a:r>
              <a:rPr lang="en-IN" sz="2500">
                <a:solidFill>
                  <a:srgbClr val="000000"/>
                </a:solidFill>
                <a:latin typeface="Bitstream Charter"/>
                <a:ea typeface="DejaVu Sans"/>
              </a:rPr>
              <a:t>Anti dependence (first read then write)</a:t>
            </a:r>
            <a:endParaRPr/>
          </a:p>
          <a:p>
            <a:pPr lvl="1">
              <a:lnSpc>
                <a:spcPct val="150000"/>
              </a:lnSpc>
              <a:buSzPct val="25000"/>
              <a:buFont typeface="Wingdings" charset="2"/>
              <a:buChar char=""/>
            </a:pPr>
            <a:r>
              <a:rPr lang="en-IN" sz="2400">
                <a:solidFill>
                  <a:srgbClr val="000000"/>
                </a:solidFill>
                <a:latin typeface="Bitstream Charter"/>
                <a:ea typeface="DejaVu Sans"/>
              </a:rPr>
              <a:t>Instruction i reads an operand from a register or memory which is overwritten by a later instruction. </a:t>
            </a:r>
            <a:endParaRPr/>
          </a:p>
          <a:p>
            <a:pPr>
              <a:lnSpc>
                <a:spcPct val="100000"/>
              </a:lnSpc>
            </a:pP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ADD R2,R3,R4</a:t>
            </a:r>
            <a:endParaRPr/>
          </a:p>
          <a:p>
            <a:pPr>
              <a:lnSpc>
                <a:spcPct val="100000"/>
              </a:lnSpc>
            </a:pP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XOR R3,R5,R6</a:t>
            </a:r>
            <a:endParaRPr/>
          </a:p>
          <a:p>
            <a:pPr>
              <a:lnSpc>
                <a:spcPct val="100000"/>
              </a:lnSpc>
            </a:pPr>
            <a:endParaRPr/>
          </a:p>
          <a:p>
            <a:pPr>
              <a:lnSpc>
                <a:spcPct val="100000"/>
              </a:lnSpc>
            </a:pPr>
            <a:endParaRPr/>
          </a:p>
        </p:txBody>
      </p:sp>
      <p:sp>
        <p:nvSpPr>
          <p:cNvPr id="486" name="CustomShape 3"/>
          <p:cNvSpPr/>
          <p:nvPr/>
        </p:nvSpPr>
        <p:spPr>
          <a:xfrm>
            <a:off x="4572000" y="4438080"/>
            <a:ext cx="360" cy="360"/>
          </a:xfrm>
          <a:prstGeom prst="rect">
            <a:avLst/>
          </a:prstGeom>
          <a:noFill/>
          <a:ln w="12600">
            <a:solidFill>
              <a:srgbClr val="000000"/>
            </a:solidFill>
            <a:round/>
            <a:tailEnd len="med" type="triangle" w="med"/>
          </a:ln>
        </p:spPr>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7"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3600">
                <a:solidFill>
                  <a:srgbClr val="572314"/>
                </a:solidFill>
                <a:latin typeface="Bitstream Charter"/>
                <a:ea typeface="DejaVu Sans"/>
              </a:rPr>
              <a:t>Output Dependence(WAW)</a:t>
            </a:r>
            <a:endParaRPr/>
          </a:p>
        </p:txBody>
      </p:sp>
      <p:sp>
        <p:nvSpPr>
          <p:cNvPr id="488" name="CustomShape 2"/>
          <p:cNvSpPr/>
          <p:nvPr/>
        </p:nvSpPr>
        <p:spPr>
          <a:xfrm>
            <a:off x="1435680" y="1447920"/>
            <a:ext cx="7490160" cy="4792680"/>
          </a:xfrm>
          <a:prstGeom prst="rect">
            <a:avLst/>
          </a:prstGeom>
          <a:noFill/>
          <a:ln>
            <a:noFill/>
          </a:ln>
        </p:spPr>
        <p:txBody>
          <a:bodyPr lIns="90000" rIns="90000" tIns="45000" bIns="45000"/>
          <a:p>
            <a:pPr>
              <a:lnSpc>
                <a:spcPct val="150000"/>
              </a:lnSpc>
              <a:buSzPct val="25000"/>
              <a:buFont typeface="Wingdings 2" charset="2"/>
              <a:buChar char=""/>
            </a:pPr>
            <a:r>
              <a:rPr lang="en-IN" sz="2000">
                <a:solidFill>
                  <a:srgbClr val="000000"/>
                </a:solidFill>
                <a:latin typeface="Bitstream Charter"/>
                <a:ea typeface="DejaVu Sans"/>
              </a:rPr>
              <a:t>Output dependence (both write)</a:t>
            </a:r>
            <a:endParaRPr/>
          </a:p>
          <a:p>
            <a:pPr lvl="1">
              <a:lnSpc>
                <a:spcPct val="150000"/>
              </a:lnSpc>
              <a:buSzPct val="25000"/>
              <a:buFont typeface="Wingdings" charset="2"/>
              <a:buChar char=""/>
            </a:pPr>
            <a:r>
              <a:rPr lang="en-IN" sz="2000">
                <a:solidFill>
                  <a:srgbClr val="8dc765"/>
                </a:solidFill>
                <a:latin typeface="Bitstream Charter"/>
                <a:ea typeface="DejaVu Sans"/>
              </a:rPr>
              <a:t>Instruction i and j write the same register or memory address:</a:t>
            </a:r>
            <a:endParaRPr/>
          </a:p>
          <a:p>
            <a:pPr>
              <a:lnSpc>
                <a:spcPct val="150000"/>
              </a:lnSpc>
            </a:pPr>
            <a:endParaRPr/>
          </a:p>
          <a:p>
            <a:pPr>
              <a:lnSpc>
                <a:spcPct val="150000"/>
              </a:lnSpc>
            </a:pPr>
            <a:r>
              <a:rPr lang="en-IN" sz="2000">
                <a:solidFill>
                  <a:srgbClr val="000000"/>
                </a:solidFill>
                <a:latin typeface="Bitstream Charter"/>
                <a:ea typeface="DejaVu Sans"/>
              </a:rPr>
              <a:t>ADD R2,R3,R4</a:t>
            </a:r>
            <a:endParaRPr/>
          </a:p>
          <a:p>
            <a:pPr>
              <a:lnSpc>
                <a:spcPct val="150000"/>
              </a:lnSpc>
            </a:pPr>
            <a:r>
              <a:rPr lang="en-IN" sz="2000">
                <a:solidFill>
                  <a:srgbClr val="000000"/>
                </a:solidFill>
                <a:latin typeface="Bitstream Charter"/>
                <a:ea typeface="DejaVu Sans"/>
              </a:rPr>
              <a:t>XOR R2,R5,R6</a:t>
            </a:r>
            <a:endParaRPr/>
          </a:p>
          <a:p>
            <a:pPr>
              <a:lnSpc>
                <a:spcPct val="150000"/>
              </a:lnSpc>
            </a:pPr>
            <a:endParaRPr/>
          </a:p>
          <a:p>
            <a:pPr>
              <a:lnSpc>
                <a:spcPct val="150000"/>
              </a:lnSpc>
              <a:buSzPct val="25000"/>
              <a:buFont typeface="Wingdings 2" charset="2"/>
              <a:buChar char=""/>
            </a:pPr>
            <a:r>
              <a:rPr lang="en-IN" sz="2000">
                <a:solidFill>
                  <a:srgbClr val="000000"/>
                </a:solidFill>
                <a:latin typeface="Bitstream Charter"/>
                <a:ea typeface="DejaVu Sans"/>
              </a:rPr>
              <a:t>Anti and output dependences are called name dependences.</a:t>
            </a:r>
            <a:endParaRPr/>
          </a:p>
          <a:p>
            <a:pPr>
              <a:lnSpc>
                <a:spcPct val="100000"/>
              </a:lnSpc>
            </a:pPr>
            <a:endParaRPr/>
          </a:p>
          <a:p>
            <a:pPr>
              <a:lnSpc>
                <a:spcPct val="100000"/>
              </a:lnSpc>
            </a:pPr>
            <a:endParaRPr/>
          </a:p>
        </p:txBody>
      </p:sp>
      <p:sp>
        <p:nvSpPr>
          <p:cNvPr id="489" name="CustomShape 3"/>
          <p:cNvSpPr/>
          <p:nvPr/>
        </p:nvSpPr>
        <p:spPr>
          <a:xfrm>
            <a:off x="4567320" y="6165720"/>
            <a:ext cx="360" cy="360"/>
          </a:xfrm>
          <a:prstGeom prst="rect">
            <a:avLst/>
          </a:prstGeom>
          <a:noFill/>
          <a:ln w="12600">
            <a:solidFill>
              <a:srgbClr val="000000"/>
            </a:solidFill>
            <a:round/>
            <a:tailEnd len="med" type="triangle" w="med"/>
          </a:ln>
        </p:spPr>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0"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2400">
                <a:solidFill>
                  <a:srgbClr val="572314"/>
                </a:solidFill>
                <a:latin typeface="Bitstream Charter"/>
                <a:ea typeface="DejaVu Sans"/>
              </a:rPr>
              <a:t>Dependences and Pipeline Hazards</a:t>
            </a:r>
            <a:endParaRPr/>
          </a:p>
        </p:txBody>
      </p:sp>
      <p:sp>
        <p:nvSpPr>
          <p:cNvPr id="491" name="CustomShape 2"/>
          <p:cNvSpPr/>
          <p:nvPr/>
        </p:nvSpPr>
        <p:spPr>
          <a:xfrm>
            <a:off x="1435680" y="1447920"/>
            <a:ext cx="7490160" cy="4792680"/>
          </a:xfrm>
          <a:prstGeom prst="rect">
            <a:avLst/>
          </a:prstGeom>
          <a:noFill/>
          <a:ln>
            <a:noFill/>
          </a:ln>
        </p:spPr>
        <p:txBody>
          <a:bodyPr lIns="90000" rIns="90000" tIns="45000" bIns="45000"/>
          <a:p>
            <a:pPr>
              <a:lnSpc>
                <a:spcPct val="150000"/>
              </a:lnSpc>
              <a:buSzPct val="25000"/>
              <a:buFont typeface="Wingdings 2" charset="2"/>
              <a:buChar char=""/>
            </a:pPr>
            <a:r>
              <a:rPr lang="en-IN" sz="2000">
                <a:solidFill>
                  <a:srgbClr val="000000"/>
                </a:solidFill>
                <a:latin typeface="Bitstream Charter"/>
                <a:ea typeface="DejaVu Sans"/>
              </a:rPr>
              <a:t>Data dependences are properties of the program. </a:t>
            </a:r>
            <a:endParaRPr/>
          </a:p>
          <a:p>
            <a:pPr>
              <a:lnSpc>
                <a:spcPct val="150000"/>
              </a:lnSpc>
              <a:buSzPct val="25000"/>
              <a:buFont typeface="Wingdings 2" charset="2"/>
              <a:buChar char=""/>
            </a:pPr>
            <a:r>
              <a:rPr lang="en-IN" sz="2000">
                <a:solidFill>
                  <a:srgbClr val="000000"/>
                </a:solidFill>
                <a:latin typeface="Bitstream Charter"/>
                <a:ea typeface="DejaVu Sans"/>
              </a:rPr>
              <a:t>It depends on the pipeline organization and the temporal execution of instructions whether data dependences lead to pipeline hazards or not. </a:t>
            </a:r>
            <a:endParaRPr/>
          </a:p>
          <a:p>
            <a:pPr>
              <a:lnSpc>
                <a:spcPct val="150000"/>
              </a:lnSpc>
              <a:buSzPct val="25000"/>
              <a:buFont typeface="Wingdings 2" charset="2"/>
              <a:buChar char=""/>
            </a:pPr>
            <a:r>
              <a:rPr lang="en-IN" sz="2000">
                <a:solidFill>
                  <a:srgbClr val="000000"/>
                </a:solidFill>
                <a:latin typeface="Bitstream Charter"/>
                <a:ea typeface="DejaVu Sans"/>
              </a:rPr>
              <a:t>Data dependences may induce hazards. Thus, they point out the possibility. </a:t>
            </a:r>
            <a:endParaRPr/>
          </a:p>
          <a:p>
            <a:pPr lvl="1">
              <a:lnSpc>
                <a:spcPct val="150000"/>
              </a:lnSpc>
              <a:buSzPct val="25000"/>
              <a:buFont typeface="Wingdings" charset="2"/>
              <a:buChar char=""/>
            </a:pPr>
            <a:r>
              <a:rPr lang="en-IN" sz="2000">
                <a:solidFill>
                  <a:srgbClr val="000000"/>
                </a:solidFill>
                <a:latin typeface="Bitstream Charter"/>
                <a:ea typeface="DejaVu Sans"/>
              </a:rPr>
              <a:t>They determine the execution order of instructions.</a:t>
            </a:r>
            <a:endParaRPr/>
          </a:p>
          <a:p>
            <a:pPr lvl="1">
              <a:lnSpc>
                <a:spcPct val="150000"/>
              </a:lnSpc>
              <a:buSzPct val="25000"/>
              <a:buFont typeface="Wingdings" charset="2"/>
              <a:buChar char=""/>
            </a:pPr>
            <a:r>
              <a:rPr lang="en-IN" sz="2000">
                <a:solidFill>
                  <a:srgbClr val="000000"/>
                </a:solidFill>
                <a:latin typeface="Bitstream Charter"/>
                <a:ea typeface="DejaVu Sans"/>
              </a:rPr>
              <a:t>Independent instructions can be reordered and even executed in parallel. </a:t>
            </a:r>
            <a:endParaRPr/>
          </a:p>
          <a:p>
            <a:pPr lvl="1">
              <a:lnSpc>
                <a:spcPct val="150000"/>
              </a:lnSpc>
              <a:buSzPct val="25000"/>
              <a:buFont typeface="Wingdings" charset="2"/>
              <a:buChar char=""/>
            </a:pPr>
            <a:r>
              <a:rPr lang="en-IN" sz="2000">
                <a:solidFill>
                  <a:srgbClr val="000000"/>
                </a:solidFill>
                <a:latin typeface="Bitstream Charter"/>
                <a:ea typeface="DejaVu Sans"/>
              </a:rPr>
              <a:t>They determine the maximum degree of parallelism. </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2"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3600">
                <a:solidFill>
                  <a:srgbClr val="572314"/>
                </a:solidFill>
                <a:latin typeface="Bitstream Charter"/>
                <a:ea typeface="DejaVu Sans"/>
              </a:rPr>
              <a:t>Data Hazards</a:t>
            </a:r>
            <a:endParaRPr/>
          </a:p>
          <a:p>
            <a:pPr>
              <a:lnSpc>
                <a:spcPct val="100000"/>
              </a:lnSpc>
            </a:pPr>
            <a:endParaRPr/>
          </a:p>
        </p:txBody>
      </p:sp>
      <p:sp>
        <p:nvSpPr>
          <p:cNvPr id="493" name="CustomShape 2"/>
          <p:cNvSpPr/>
          <p:nvPr/>
        </p:nvSpPr>
        <p:spPr>
          <a:xfrm>
            <a:off x="685800" y="1125360"/>
            <a:ext cx="7764480" cy="1790640"/>
          </a:xfrm>
          <a:prstGeom prst="rect">
            <a:avLst/>
          </a:prstGeom>
          <a:noFill/>
          <a:ln>
            <a:noFill/>
          </a:ln>
        </p:spPr>
        <p:txBody>
          <a:bodyPr lIns="90000" rIns="90000" tIns="45000" bIns="45000"/>
          <a:p>
            <a:pPr>
              <a:lnSpc>
                <a:spcPct val="150000"/>
              </a:lnSpc>
              <a:buSzPct val="25000"/>
              <a:buFont typeface="Wingdings 2" charset="2"/>
              <a:buChar char=""/>
            </a:pPr>
            <a:r>
              <a:rPr lang="en-IN">
                <a:solidFill>
                  <a:srgbClr val="000000"/>
                </a:solidFill>
                <a:latin typeface="Bitstream Charter"/>
                <a:ea typeface="DejaVu Sans"/>
              </a:rPr>
              <a:t>Data hazards can occur if data dependent instructions are executed only with a short delay in the pipeline. </a:t>
            </a:r>
            <a:endParaRPr/>
          </a:p>
          <a:p>
            <a:pPr>
              <a:lnSpc>
                <a:spcPct val="150000"/>
              </a:lnSpc>
              <a:buSzPct val="25000"/>
              <a:buFont typeface="Wingdings 2" charset="2"/>
              <a:buChar char=""/>
            </a:pPr>
            <a:r>
              <a:rPr lang="en-IN">
                <a:solidFill>
                  <a:srgbClr val="000000"/>
                </a:solidFill>
                <a:latin typeface="Bitstream Charter"/>
                <a:ea typeface="DejaVu Sans"/>
              </a:rPr>
              <a:t>Thus their accesses can overlap in the pipeline. </a:t>
            </a:r>
            <a:endParaRPr/>
          </a:p>
          <a:p>
            <a:pPr>
              <a:lnSpc>
                <a:spcPct val="150000"/>
              </a:lnSpc>
              <a:buSzPct val="25000"/>
              <a:buFont typeface="Wingdings 2" charset="2"/>
              <a:buChar char=""/>
            </a:pPr>
            <a:r>
              <a:rPr lang="en-IN">
                <a:solidFill>
                  <a:srgbClr val="000000"/>
                </a:solidFill>
                <a:latin typeface="Bitstream Charter"/>
                <a:ea typeface="DejaVu Sans"/>
              </a:rPr>
              <a:t>Example: True dependence</a:t>
            </a:r>
            <a:endParaRPr/>
          </a:p>
          <a:p>
            <a:pPr>
              <a:lnSpc>
                <a:spcPct val="150000"/>
              </a:lnSpc>
            </a:pPr>
            <a:endParaRPr/>
          </a:p>
        </p:txBody>
      </p:sp>
      <p:sp>
        <p:nvSpPr>
          <p:cNvPr id="494" name="CustomShape 3"/>
          <p:cNvSpPr/>
          <p:nvPr/>
        </p:nvSpPr>
        <p:spPr>
          <a:xfrm>
            <a:off x="1566000" y="3573360"/>
            <a:ext cx="146916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load R1, A</a:t>
            </a:r>
            <a:endParaRPr/>
          </a:p>
        </p:txBody>
      </p:sp>
      <p:sp>
        <p:nvSpPr>
          <p:cNvPr id="495" name="CustomShape 4"/>
          <p:cNvSpPr/>
          <p:nvPr/>
        </p:nvSpPr>
        <p:spPr>
          <a:xfrm>
            <a:off x="1587600" y="3917880"/>
            <a:ext cx="147060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load R2, B</a:t>
            </a:r>
            <a:endParaRPr/>
          </a:p>
        </p:txBody>
      </p:sp>
      <p:sp>
        <p:nvSpPr>
          <p:cNvPr id="496" name="CustomShape 5"/>
          <p:cNvSpPr/>
          <p:nvPr/>
        </p:nvSpPr>
        <p:spPr>
          <a:xfrm>
            <a:off x="1580760" y="4303800"/>
            <a:ext cx="190800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add R2,R1,R2</a:t>
            </a:r>
            <a:endParaRPr/>
          </a:p>
        </p:txBody>
      </p:sp>
      <p:sp>
        <p:nvSpPr>
          <p:cNvPr id="497" name="CustomShape 6"/>
          <p:cNvSpPr/>
          <p:nvPr/>
        </p:nvSpPr>
        <p:spPr>
          <a:xfrm>
            <a:off x="1572840" y="4668840"/>
            <a:ext cx="190944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mul R1,R2,R1</a:t>
            </a:r>
            <a:endParaRPr/>
          </a:p>
        </p:txBody>
      </p:sp>
      <p:sp>
        <p:nvSpPr>
          <p:cNvPr id="498" name="CustomShape 7"/>
          <p:cNvSpPr/>
          <p:nvPr/>
        </p:nvSpPr>
        <p:spPr>
          <a:xfrm>
            <a:off x="5034960" y="3579840"/>
            <a:ext cx="50400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WB</a:t>
            </a:r>
            <a:endParaRPr/>
          </a:p>
        </p:txBody>
      </p:sp>
      <p:sp>
        <p:nvSpPr>
          <p:cNvPr id="499" name="CustomShape 8"/>
          <p:cNvSpPr/>
          <p:nvPr/>
        </p:nvSpPr>
        <p:spPr>
          <a:xfrm>
            <a:off x="4523040" y="3579840"/>
            <a:ext cx="50508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MA</a:t>
            </a:r>
            <a:endParaRPr/>
          </a:p>
        </p:txBody>
      </p:sp>
      <p:sp>
        <p:nvSpPr>
          <p:cNvPr id="500" name="CustomShape 9"/>
          <p:cNvSpPr/>
          <p:nvPr/>
        </p:nvSpPr>
        <p:spPr>
          <a:xfrm>
            <a:off x="4011120" y="3579840"/>
            <a:ext cx="50400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EX</a:t>
            </a:r>
            <a:endParaRPr/>
          </a:p>
        </p:txBody>
      </p:sp>
      <p:sp>
        <p:nvSpPr>
          <p:cNvPr id="501" name="CustomShape 10"/>
          <p:cNvSpPr/>
          <p:nvPr/>
        </p:nvSpPr>
        <p:spPr>
          <a:xfrm>
            <a:off x="3499560" y="3579840"/>
            <a:ext cx="50508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ID</a:t>
            </a:r>
            <a:endParaRPr/>
          </a:p>
        </p:txBody>
      </p:sp>
      <p:sp>
        <p:nvSpPr>
          <p:cNvPr id="502" name="CustomShape 11"/>
          <p:cNvSpPr/>
          <p:nvPr/>
        </p:nvSpPr>
        <p:spPr>
          <a:xfrm>
            <a:off x="2987640" y="3579840"/>
            <a:ext cx="50400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IF</a:t>
            </a:r>
            <a:endParaRPr/>
          </a:p>
        </p:txBody>
      </p:sp>
      <p:sp>
        <p:nvSpPr>
          <p:cNvPr id="503" name="CustomShape 12"/>
          <p:cNvSpPr/>
          <p:nvPr/>
        </p:nvSpPr>
        <p:spPr>
          <a:xfrm>
            <a:off x="5547240" y="3944880"/>
            <a:ext cx="50436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WB</a:t>
            </a:r>
            <a:endParaRPr/>
          </a:p>
        </p:txBody>
      </p:sp>
      <p:sp>
        <p:nvSpPr>
          <p:cNvPr id="504" name="CustomShape 13"/>
          <p:cNvSpPr/>
          <p:nvPr/>
        </p:nvSpPr>
        <p:spPr>
          <a:xfrm>
            <a:off x="5035320" y="3944880"/>
            <a:ext cx="50292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MA</a:t>
            </a:r>
            <a:endParaRPr/>
          </a:p>
        </p:txBody>
      </p:sp>
      <p:sp>
        <p:nvSpPr>
          <p:cNvPr id="505" name="CustomShape 14"/>
          <p:cNvSpPr/>
          <p:nvPr/>
        </p:nvSpPr>
        <p:spPr>
          <a:xfrm>
            <a:off x="4523040" y="3944880"/>
            <a:ext cx="50436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EX</a:t>
            </a:r>
            <a:endParaRPr/>
          </a:p>
        </p:txBody>
      </p:sp>
      <p:sp>
        <p:nvSpPr>
          <p:cNvPr id="506" name="CustomShape 15"/>
          <p:cNvSpPr/>
          <p:nvPr/>
        </p:nvSpPr>
        <p:spPr>
          <a:xfrm>
            <a:off x="4011120" y="3944880"/>
            <a:ext cx="50292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ID</a:t>
            </a:r>
            <a:endParaRPr/>
          </a:p>
        </p:txBody>
      </p:sp>
      <p:sp>
        <p:nvSpPr>
          <p:cNvPr id="507" name="CustomShape 16"/>
          <p:cNvSpPr/>
          <p:nvPr/>
        </p:nvSpPr>
        <p:spPr>
          <a:xfrm>
            <a:off x="3498840" y="3944880"/>
            <a:ext cx="50436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IF</a:t>
            </a:r>
            <a:endParaRPr/>
          </a:p>
        </p:txBody>
      </p:sp>
      <p:sp>
        <p:nvSpPr>
          <p:cNvPr id="508" name="CustomShape 17"/>
          <p:cNvSpPr/>
          <p:nvPr/>
        </p:nvSpPr>
        <p:spPr>
          <a:xfrm>
            <a:off x="6058800" y="4309920"/>
            <a:ext cx="50400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WB</a:t>
            </a:r>
            <a:endParaRPr/>
          </a:p>
        </p:txBody>
      </p:sp>
      <p:sp>
        <p:nvSpPr>
          <p:cNvPr id="509" name="CustomShape 18"/>
          <p:cNvSpPr/>
          <p:nvPr/>
        </p:nvSpPr>
        <p:spPr>
          <a:xfrm>
            <a:off x="5546880" y="4309920"/>
            <a:ext cx="50508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MA</a:t>
            </a:r>
            <a:endParaRPr/>
          </a:p>
        </p:txBody>
      </p:sp>
      <p:sp>
        <p:nvSpPr>
          <p:cNvPr id="510" name="CustomShape 19"/>
          <p:cNvSpPr/>
          <p:nvPr/>
        </p:nvSpPr>
        <p:spPr>
          <a:xfrm>
            <a:off x="5035320" y="4309920"/>
            <a:ext cx="50400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EX</a:t>
            </a:r>
            <a:endParaRPr/>
          </a:p>
        </p:txBody>
      </p:sp>
      <p:sp>
        <p:nvSpPr>
          <p:cNvPr id="511" name="CustomShape 20"/>
          <p:cNvSpPr/>
          <p:nvPr/>
        </p:nvSpPr>
        <p:spPr>
          <a:xfrm>
            <a:off x="4523400" y="4309920"/>
            <a:ext cx="50508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ID</a:t>
            </a:r>
            <a:endParaRPr/>
          </a:p>
        </p:txBody>
      </p:sp>
      <p:sp>
        <p:nvSpPr>
          <p:cNvPr id="512" name="CustomShape 21"/>
          <p:cNvSpPr/>
          <p:nvPr/>
        </p:nvSpPr>
        <p:spPr>
          <a:xfrm>
            <a:off x="4011480" y="4309920"/>
            <a:ext cx="50400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IF</a:t>
            </a:r>
            <a:endParaRPr/>
          </a:p>
        </p:txBody>
      </p:sp>
      <p:sp>
        <p:nvSpPr>
          <p:cNvPr id="513" name="CustomShape 22"/>
          <p:cNvSpPr/>
          <p:nvPr/>
        </p:nvSpPr>
        <p:spPr>
          <a:xfrm>
            <a:off x="6571440" y="4675320"/>
            <a:ext cx="50436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WB</a:t>
            </a:r>
            <a:endParaRPr/>
          </a:p>
        </p:txBody>
      </p:sp>
      <p:sp>
        <p:nvSpPr>
          <p:cNvPr id="514" name="CustomShape 23"/>
          <p:cNvSpPr/>
          <p:nvPr/>
        </p:nvSpPr>
        <p:spPr>
          <a:xfrm>
            <a:off x="6059160" y="4675320"/>
            <a:ext cx="50292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MA</a:t>
            </a:r>
            <a:endParaRPr/>
          </a:p>
        </p:txBody>
      </p:sp>
      <p:sp>
        <p:nvSpPr>
          <p:cNvPr id="515" name="CustomShape 24"/>
          <p:cNvSpPr/>
          <p:nvPr/>
        </p:nvSpPr>
        <p:spPr>
          <a:xfrm>
            <a:off x="5546880" y="4675320"/>
            <a:ext cx="50436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EX</a:t>
            </a:r>
            <a:endParaRPr/>
          </a:p>
        </p:txBody>
      </p:sp>
      <p:sp>
        <p:nvSpPr>
          <p:cNvPr id="516" name="CustomShape 25"/>
          <p:cNvSpPr/>
          <p:nvPr/>
        </p:nvSpPr>
        <p:spPr>
          <a:xfrm>
            <a:off x="5034960" y="4675320"/>
            <a:ext cx="50292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ID</a:t>
            </a:r>
            <a:endParaRPr/>
          </a:p>
        </p:txBody>
      </p:sp>
      <p:sp>
        <p:nvSpPr>
          <p:cNvPr id="517" name="CustomShape 26"/>
          <p:cNvSpPr/>
          <p:nvPr/>
        </p:nvSpPr>
        <p:spPr>
          <a:xfrm>
            <a:off x="4522680" y="4675320"/>
            <a:ext cx="504360" cy="23508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IF</a:t>
            </a:r>
            <a:endParaRPr/>
          </a:p>
        </p:txBody>
      </p:sp>
      <p:sp>
        <p:nvSpPr>
          <p:cNvPr id="518" name="Line 27"/>
          <p:cNvSpPr/>
          <p:nvPr/>
        </p:nvSpPr>
        <p:spPr>
          <a:xfrm flipH="1">
            <a:off x="4906800" y="3822480"/>
            <a:ext cx="384120" cy="547560"/>
          </a:xfrm>
          <a:prstGeom prst="line">
            <a:avLst/>
          </a:prstGeom>
          <a:ln w="28440">
            <a:solidFill>
              <a:srgbClr val="feb80a"/>
            </a:solidFill>
            <a:round/>
            <a:tailEnd len="med" type="triangle" w="med"/>
          </a:ln>
        </p:spPr>
      </p:sp>
      <p:sp>
        <p:nvSpPr>
          <p:cNvPr id="519" name="Line 28"/>
          <p:cNvSpPr/>
          <p:nvPr/>
        </p:nvSpPr>
        <p:spPr>
          <a:xfrm flipH="1">
            <a:off x="4906800" y="4187520"/>
            <a:ext cx="896760" cy="182520"/>
          </a:xfrm>
          <a:prstGeom prst="line">
            <a:avLst/>
          </a:prstGeom>
          <a:ln w="28440">
            <a:solidFill>
              <a:srgbClr val="feb80a"/>
            </a:solidFill>
            <a:round/>
            <a:tailEnd len="med" type="triangle" w="med"/>
          </a:ln>
        </p:spPr>
      </p:sp>
      <p:sp>
        <p:nvSpPr>
          <p:cNvPr id="520" name="Line 29"/>
          <p:cNvSpPr/>
          <p:nvPr/>
        </p:nvSpPr>
        <p:spPr>
          <a:xfrm flipH="1">
            <a:off x="5419440" y="4552920"/>
            <a:ext cx="895320" cy="182520"/>
          </a:xfrm>
          <a:prstGeom prst="line">
            <a:avLst/>
          </a:prstGeom>
          <a:ln w="28440">
            <a:solidFill>
              <a:srgbClr val="feb80a"/>
            </a:solidFill>
            <a:round/>
            <a:tailEnd len="med" type="triangle" w="med"/>
          </a:ln>
        </p:spPr>
      </p:sp>
      <p:sp>
        <p:nvSpPr>
          <p:cNvPr id="521" name="Line 30"/>
          <p:cNvSpPr/>
          <p:nvPr/>
        </p:nvSpPr>
        <p:spPr>
          <a:xfrm>
            <a:off x="3114360" y="5160960"/>
            <a:ext cx="360" cy="182520"/>
          </a:xfrm>
          <a:prstGeom prst="line">
            <a:avLst/>
          </a:prstGeom>
          <a:ln w="12600">
            <a:solidFill>
              <a:srgbClr val="000000"/>
            </a:solidFill>
            <a:round/>
          </a:ln>
        </p:spPr>
      </p:sp>
      <p:sp>
        <p:nvSpPr>
          <p:cNvPr id="522" name="Line 31"/>
          <p:cNvSpPr/>
          <p:nvPr/>
        </p:nvSpPr>
        <p:spPr>
          <a:xfrm>
            <a:off x="5035320" y="5160960"/>
            <a:ext cx="360" cy="182520"/>
          </a:xfrm>
          <a:prstGeom prst="line">
            <a:avLst/>
          </a:prstGeom>
          <a:ln w="12600">
            <a:solidFill>
              <a:srgbClr val="000000"/>
            </a:solidFill>
            <a:round/>
          </a:ln>
        </p:spPr>
      </p:sp>
      <p:sp>
        <p:nvSpPr>
          <p:cNvPr id="523" name="Line 32"/>
          <p:cNvSpPr/>
          <p:nvPr/>
        </p:nvSpPr>
        <p:spPr>
          <a:xfrm>
            <a:off x="4522680" y="5160960"/>
            <a:ext cx="360" cy="182520"/>
          </a:xfrm>
          <a:prstGeom prst="line">
            <a:avLst/>
          </a:prstGeom>
          <a:ln w="12600">
            <a:solidFill>
              <a:srgbClr val="000000"/>
            </a:solidFill>
            <a:round/>
          </a:ln>
        </p:spPr>
      </p:sp>
      <p:sp>
        <p:nvSpPr>
          <p:cNvPr id="524" name="Line 33"/>
          <p:cNvSpPr/>
          <p:nvPr/>
        </p:nvSpPr>
        <p:spPr>
          <a:xfrm>
            <a:off x="4011480" y="5160960"/>
            <a:ext cx="360" cy="182520"/>
          </a:xfrm>
          <a:prstGeom prst="line">
            <a:avLst/>
          </a:prstGeom>
          <a:ln w="12600">
            <a:solidFill>
              <a:srgbClr val="000000"/>
            </a:solidFill>
            <a:round/>
          </a:ln>
        </p:spPr>
      </p:sp>
      <p:sp>
        <p:nvSpPr>
          <p:cNvPr id="525" name="Line 34"/>
          <p:cNvSpPr/>
          <p:nvPr/>
        </p:nvSpPr>
        <p:spPr>
          <a:xfrm>
            <a:off x="3563640" y="5160960"/>
            <a:ext cx="360" cy="182520"/>
          </a:xfrm>
          <a:prstGeom prst="line">
            <a:avLst/>
          </a:prstGeom>
          <a:ln w="12600">
            <a:solidFill>
              <a:srgbClr val="000000"/>
            </a:solidFill>
            <a:round/>
          </a:ln>
        </p:spPr>
      </p:sp>
      <p:sp>
        <p:nvSpPr>
          <p:cNvPr id="526" name="Line 35"/>
          <p:cNvSpPr/>
          <p:nvPr/>
        </p:nvSpPr>
        <p:spPr>
          <a:xfrm>
            <a:off x="5546520" y="5160960"/>
            <a:ext cx="360" cy="182520"/>
          </a:xfrm>
          <a:prstGeom prst="line">
            <a:avLst/>
          </a:prstGeom>
          <a:ln w="12600">
            <a:solidFill>
              <a:srgbClr val="000000"/>
            </a:solidFill>
            <a:round/>
          </a:ln>
        </p:spPr>
      </p:sp>
      <p:sp>
        <p:nvSpPr>
          <p:cNvPr id="527" name="Line 36"/>
          <p:cNvSpPr/>
          <p:nvPr/>
        </p:nvSpPr>
        <p:spPr>
          <a:xfrm>
            <a:off x="6059160" y="5160960"/>
            <a:ext cx="360" cy="182520"/>
          </a:xfrm>
          <a:prstGeom prst="line">
            <a:avLst/>
          </a:prstGeom>
          <a:ln w="12600">
            <a:solidFill>
              <a:srgbClr val="000000"/>
            </a:solidFill>
            <a:round/>
          </a:ln>
        </p:spPr>
      </p:sp>
      <p:sp>
        <p:nvSpPr>
          <p:cNvPr id="528" name="Line 37"/>
          <p:cNvSpPr/>
          <p:nvPr/>
        </p:nvSpPr>
        <p:spPr>
          <a:xfrm>
            <a:off x="6570360" y="5160960"/>
            <a:ext cx="360" cy="182520"/>
          </a:xfrm>
          <a:prstGeom prst="line">
            <a:avLst/>
          </a:prstGeom>
          <a:ln w="12600">
            <a:solidFill>
              <a:srgbClr val="000000"/>
            </a:solidFill>
            <a:round/>
          </a:ln>
        </p:spPr>
      </p:sp>
      <p:sp>
        <p:nvSpPr>
          <p:cNvPr id="529" name="Line 38"/>
          <p:cNvSpPr/>
          <p:nvPr/>
        </p:nvSpPr>
        <p:spPr>
          <a:xfrm>
            <a:off x="7083360" y="5160960"/>
            <a:ext cx="360" cy="182520"/>
          </a:xfrm>
          <a:prstGeom prst="line">
            <a:avLst/>
          </a:prstGeom>
          <a:ln w="12600">
            <a:solidFill>
              <a:srgbClr val="000000"/>
            </a:solidFill>
            <a:round/>
          </a:ln>
        </p:spPr>
      </p:sp>
      <p:sp>
        <p:nvSpPr>
          <p:cNvPr id="530" name="Line 39"/>
          <p:cNvSpPr/>
          <p:nvPr/>
        </p:nvSpPr>
        <p:spPr>
          <a:xfrm>
            <a:off x="2987640" y="5221080"/>
            <a:ext cx="4351320" cy="360"/>
          </a:xfrm>
          <a:prstGeom prst="line">
            <a:avLst/>
          </a:prstGeom>
          <a:ln w="12600">
            <a:solidFill>
              <a:srgbClr val="000000"/>
            </a:solidFill>
            <a:round/>
            <a:tailEnd len="med" type="triangle" w="med"/>
          </a:ln>
        </p:spPr>
      </p:sp>
      <p:sp>
        <p:nvSpPr>
          <p:cNvPr id="531" name="CustomShape 40"/>
          <p:cNvSpPr/>
          <p:nvPr/>
        </p:nvSpPr>
        <p:spPr>
          <a:xfrm>
            <a:off x="7047360" y="5159520"/>
            <a:ext cx="67212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Zeit</a:t>
            </a:r>
            <a:endParaRPr/>
          </a:p>
        </p:txBody>
      </p:sp>
      <p:sp>
        <p:nvSpPr>
          <p:cNvPr id="532" name="CustomShape 41"/>
          <p:cNvSpPr/>
          <p:nvPr/>
        </p:nvSpPr>
        <p:spPr>
          <a:xfrm>
            <a:off x="4542840" y="5221440"/>
            <a:ext cx="6627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ti+1</a:t>
            </a:r>
            <a:endParaRPr/>
          </a:p>
        </p:txBody>
      </p:sp>
      <p:sp>
        <p:nvSpPr>
          <p:cNvPr id="533" name="CustomShape 42"/>
          <p:cNvSpPr/>
          <p:nvPr/>
        </p:nvSpPr>
        <p:spPr>
          <a:xfrm>
            <a:off x="5567040" y="5221440"/>
            <a:ext cx="6627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ti+3</a:t>
            </a:r>
            <a:endParaRPr/>
          </a:p>
        </p:txBody>
      </p:sp>
      <p:sp>
        <p:nvSpPr>
          <p:cNvPr id="534" name="CustomShape 43"/>
          <p:cNvSpPr/>
          <p:nvPr/>
        </p:nvSpPr>
        <p:spPr>
          <a:xfrm>
            <a:off x="4113000" y="5221440"/>
            <a:ext cx="3261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a:t>
            </a:r>
            <a:endParaRPr/>
          </a:p>
        </p:txBody>
      </p:sp>
      <p:sp>
        <p:nvSpPr>
          <p:cNvPr id="535" name="CustomShape 44"/>
          <p:cNvSpPr/>
          <p:nvPr/>
        </p:nvSpPr>
        <p:spPr>
          <a:xfrm>
            <a:off x="5055840" y="5221440"/>
            <a:ext cx="6627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ti+2</a:t>
            </a:r>
            <a:endParaRPr/>
          </a:p>
        </p:txBody>
      </p:sp>
      <p:sp>
        <p:nvSpPr>
          <p:cNvPr id="536" name="CustomShape 45"/>
          <p:cNvSpPr/>
          <p:nvPr/>
        </p:nvSpPr>
        <p:spPr>
          <a:xfrm>
            <a:off x="6079680" y="5222880"/>
            <a:ext cx="6627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ti+4</a:t>
            </a:r>
            <a:endParaRPr/>
          </a:p>
        </p:txBody>
      </p:sp>
    </p:spTree>
  </p:cSld>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7"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4300">
                <a:solidFill>
                  <a:srgbClr val="572314"/>
                </a:solidFill>
                <a:latin typeface="Gill Sans MT"/>
                <a:ea typeface="DejaVu Sans"/>
              </a:rPr>
              <a:t>Data Hazards</a:t>
            </a:r>
            <a:endParaRPr/>
          </a:p>
        </p:txBody>
      </p:sp>
      <p:sp>
        <p:nvSpPr>
          <p:cNvPr id="538" name="CustomShape 2"/>
          <p:cNvSpPr/>
          <p:nvPr/>
        </p:nvSpPr>
        <p:spPr>
          <a:xfrm>
            <a:off x="1435680" y="1447920"/>
            <a:ext cx="7490160" cy="4792680"/>
          </a:xfrm>
          <a:prstGeom prst="rect">
            <a:avLst/>
          </a:prstGeom>
          <a:noFill/>
          <a:ln>
            <a:noFill/>
          </a:ln>
        </p:spPr>
        <p:txBody>
          <a:bodyPr lIns="90000" rIns="90000" tIns="45000" bIns="45000"/>
          <a:p>
            <a:pPr>
              <a:lnSpc>
                <a:spcPct val="100000"/>
              </a:lnSpc>
              <a:buSzPct val="25000"/>
              <a:buFont typeface="Wingdings 2" charset="2"/>
              <a:buChar char=""/>
            </a:pPr>
            <a:r>
              <a:rPr lang="en-IN" sz="3200">
                <a:solidFill>
                  <a:srgbClr val="000000"/>
                </a:solidFill>
                <a:latin typeface="Gill Sans MT"/>
                <a:ea typeface="DejaVu Sans"/>
              </a:rPr>
              <a:t>Example: True dependence</a:t>
            </a:r>
            <a:endParaRPr/>
          </a:p>
        </p:txBody>
      </p:sp>
      <p:sp>
        <p:nvSpPr>
          <p:cNvPr id="539" name="CustomShape 3"/>
          <p:cNvSpPr/>
          <p:nvPr/>
        </p:nvSpPr>
        <p:spPr>
          <a:xfrm>
            <a:off x="5638680" y="278748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WB</a:t>
            </a:r>
            <a:endParaRPr/>
          </a:p>
        </p:txBody>
      </p:sp>
      <p:sp>
        <p:nvSpPr>
          <p:cNvPr id="540" name="CustomShape 4"/>
          <p:cNvSpPr/>
          <p:nvPr/>
        </p:nvSpPr>
        <p:spPr>
          <a:xfrm>
            <a:off x="5029200" y="278748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MA</a:t>
            </a:r>
            <a:endParaRPr/>
          </a:p>
        </p:txBody>
      </p:sp>
      <p:sp>
        <p:nvSpPr>
          <p:cNvPr id="541" name="CustomShape 5"/>
          <p:cNvSpPr/>
          <p:nvPr/>
        </p:nvSpPr>
        <p:spPr>
          <a:xfrm>
            <a:off x="4419720" y="278748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EX</a:t>
            </a:r>
            <a:endParaRPr/>
          </a:p>
        </p:txBody>
      </p:sp>
      <p:sp>
        <p:nvSpPr>
          <p:cNvPr id="542" name="CustomShape 6"/>
          <p:cNvSpPr/>
          <p:nvPr/>
        </p:nvSpPr>
        <p:spPr>
          <a:xfrm>
            <a:off x="3809880" y="278748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ID</a:t>
            </a:r>
            <a:endParaRPr/>
          </a:p>
        </p:txBody>
      </p:sp>
      <p:sp>
        <p:nvSpPr>
          <p:cNvPr id="543" name="CustomShape 7"/>
          <p:cNvSpPr/>
          <p:nvPr/>
        </p:nvSpPr>
        <p:spPr>
          <a:xfrm>
            <a:off x="3200400" y="278748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IF</a:t>
            </a:r>
            <a:endParaRPr/>
          </a:p>
        </p:txBody>
      </p:sp>
      <p:sp>
        <p:nvSpPr>
          <p:cNvPr id="544" name="CustomShape 8"/>
          <p:cNvSpPr/>
          <p:nvPr/>
        </p:nvSpPr>
        <p:spPr>
          <a:xfrm>
            <a:off x="6248520" y="423540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WB</a:t>
            </a:r>
            <a:endParaRPr/>
          </a:p>
        </p:txBody>
      </p:sp>
      <p:sp>
        <p:nvSpPr>
          <p:cNvPr id="545" name="CustomShape 9"/>
          <p:cNvSpPr/>
          <p:nvPr/>
        </p:nvSpPr>
        <p:spPr>
          <a:xfrm>
            <a:off x="5638680" y="423540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MA</a:t>
            </a:r>
            <a:endParaRPr/>
          </a:p>
        </p:txBody>
      </p:sp>
      <p:sp>
        <p:nvSpPr>
          <p:cNvPr id="546" name="CustomShape 10"/>
          <p:cNvSpPr/>
          <p:nvPr/>
        </p:nvSpPr>
        <p:spPr>
          <a:xfrm>
            <a:off x="5029200" y="423540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EX</a:t>
            </a:r>
            <a:endParaRPr/>
          </a:p>
        </p:txBody>
      </p:sp>
      <p:sp>
        <p:nvSpPr>
          <p:cNvPr id="547" name="CustomShape 11"/>
          <p:cNvSpPr/>
          <p:nvPr/>
        </p:nvSpPr>
        <p:spPr>
          <a:xfrm>
            <a:off x="4419720" y="423540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ID</a:t>
            </a:r>
            <a:endParaRPr/>
          </a:p>
        </p:txBody>
      </p:sp>
      <p:sp>
        <p:nvSpPr>
          <p:cNvPr id="548" name="CustomShape 12"/>
          <p:cNvSpPr/>
          <p:nvPr/>
        </p:nvSpPr>
        <p:spPr>
          <a:xfrm>
            <a:off x="3809880" y="423540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IF</a:t>
            </a:r>
            <a:endParaRPr/>
          </a:p>
        </p:txBody>
      </p:sp>
      <p:sp>
        <p:nvSpPr>
          <p:cNvPr id="549" name="CustomShape 13"/>
          <p:cNvSpPr/>
          <p:nvPr/>
        </p:nvSpPr>
        <p:spPr>
          <a:xfrm>
            <a:off x="1132920" y="2708280"/>
            <a:ext cx="190800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add R2,R1,R2</a:t>
            </a:r>
            <a:endParaRPr/>
          </a:p>
        </p:txBody>
      </p:sp>
      <p:sp>
        <p:nvSpPr>
          <p:cNvPr id="550" name="CustomShape 14"/>
          <p:cNvSpPr/>
          <p:nvPr/>
        </p:nvSpPr>
        <p:spPr>
          <a:xfrm>
            <a:off x="1455120" y="4156200"/>
            <a:ext cx="190944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mul R1,R2,R1</a:t>
            </a:r>
            <a:endParaRPr/>
          </a:p>
        </p:txBody>
      </p:sp>
      <p:sp>
        <p:nvSpPr>
          <p:cNvPr id="551" name="Line 15"/>
          <p:cNvSpPr/>
          <p:nvPr/>
        </p:nvSpPr>
        <p:spPr>
          <a:xfrm>
            <a:off x="4724280" y="3930480"/>
            <a:ext cx="360" cy="304920"/>
          </a:xfrm>
          <a:prstGeom prst="line">
            <a:avLst/>
          </a:prstGeom>
          <a:ln w="28440">
            <a:solidFill>
              <a:srgbClr val="8dc765"/>
            </a:solidFill>
            <a:round/>
            <a:tailEnd len="med" type="triangle" w="med"/>
          </a:ln>
        </p:spPr>
      </p:sp>
      <p:sp>
        <p:nvSpPr>
          <p:cNvPr id="552" name="Line 16"/>
          <p:cNvSpPr/>
          <p:nvPr/>
        </p:nvSpPr>
        <p:spPr>
          <a:xfrm>
            <a:off x="2133360" y="4844880"/>
            <a:ext cx="360" cy="228600"/>
          </a:xfrm>
          <a:prstGeom prst="line">
            <a:avLst/>
          </a:prstGeom>
          <a:ln w="12600">
            <a:solidFill>
              <a:srgbClr val="000000"/>
            </a:solidFill>
            <a:round/>
          </a:ln>
        </p:spPr>
      </p:sp>
      <p:sp>
        <p:nvSpPr>
          <p:cNvPr id="553" name="Line 17"/>
          <p:cNvSpPr/>
          <p:nvPr/>
        </p:nvSpPr>
        <p:spPr>
          <a:xfrm>
            <a:off x="4419360" y="4844880"/>
            <a:ext cx="360" cy="228600"/>
          </a:xfrm>
          <a:prstGeom prst="line">
            <a:avLst/>
          </a:prstGeom>
          <a:ln w="12600">
            <a:solidFill>
              <a:srgbClr val="000000"/>
            </a:solidFill>
            <a:round/>
          </a:ln>
        </p:spPr>
      </p:sp>
      <p:sp>
        <p:nvSpPr>
          <p:cNvPr id="554" name="Line 18"/>
          <p:cNvSpPr/>
          <p:nvPr/>
        </p:nvSpPr>
        <p:spPr>
          <a:xfrm>
            <a:off x="3809880" y="4844880"/>
            <a:ext cx="360" cy="228600"/>
          </a:xfrm>
          <a:prstGeom prst="line">
            <a:avLst/>
          </a:prstGeom>
          <a:ln w="12600">
            <a:solidFill>
              <a:srgbClr val="000000"/>
            </a:solidFill>
            <a:round/>
          </a:ln>
        </p:spPr>
      </p:sp>
      <p:sp>
        <p:nvSpPr>
          <p:cNvPr id="555" name="Line 19"/>
          <p:cNvSpPr/>
          <p:nvPr/>
        </p:nvSpPr>
        <p:spPr>
          <a:xfrm>
            <a:off x="3200400" y="4844880"/>
            <a:ext cx="360" cy="228600"/>
          </a:xfrm>
          <a:prstGeom prst="line">
            <a:avLst/>
          </a:prstGeom>
          <a:ln w="12600">
            <a:solidFill>
              <a:srgbClr val="000000"/>
            </a:solidFill>
            <a:round/>
          </a:ln>
        </p:spPr>
      </p:sp>
      <p:sp>
        <p:nvSpPr>
          <p:cNvPr id="556" name="Line 20"/>
          <p:cNvSpPr/>
          <p:nvPr/>
        </p:nvSpPr>
        <p:spPr>
          <a:xfrm>
            <a:off x="2666880" y="4844880"/>
            <a:ext cx="360" cy="228600"/>
          </a:xfrm>
          <a:prstGeom prst="line">
            <a:avLst/>
          </a:prstGeom>
          <a:ln w="12600">
            <a:solidFill>
              <a:srgbClr val="000000"/>
            </a:solidFill>
            <a:round/>
          </a:ln>
        </p:spPr>
      </p:sp>
      <p:sp>
        <p:nvSpPr>
          <p:cNvPr id="557" name="Line 21"/>
          <p:cNvSpPr/>
          <p:nvPr/>
        </p:nvSpPr>
        <p:spPr>
          <a:xfrm>
            <a:off x="5029200" y="4844880"/>
            <a:ext cx="360" cy="228600"/>
          </a:xfrm>
          <a:prstGeom prst="line">
            <a:avLst/>
          </a:prstGeom>
          <a:ln w="12600">
            <a:solidFill>
              <a:srgbClr val="000000"/>
            </a:solidFill>
            <a:round/>
          </a:ln>
        </p:spPr>
      </p:sp>
      <p:sp>
        <p:nvSpPr>
          <p:cNvPr id="558" name="Line 22"/>
          <p:cNvSpPr/>
          <p:nvPr/>
        </p:nvSpPr>
        <p:spPr>
          <a:xfrm>
            <a:off x="5638680" y="4844880"/>
            <a:ext cx="360" cy="228600"/>
          </a:xfrm>
          <a:prstGeom prst="line">
            <a:avLst/>
          </a:prstGeom>
          <a:ln w="12600">
            <a:solidFill>
              <a:srgbClr val="000000"/>
            </a:solidFill>
            <a:round/>
          </a:ln>
        </p:spPr>
      </p:sp>
      <p:sp>
        <p:nvSpPr>
          <p:cNvPr id="559" name="Line 23"/>
          <p:cNvSpPr/>
          <p:nvPr/>
        </p:nvSpPr>
        <p:spPr>
          <a:xfrm>
            <a:off x="6248160" y="4844880"/>
            <a:ext cx="360" cy="228600"/>
          </a:xfrm>
          <a:prstGeom prst="line">
            <a:avLst/>
          </a:prstGeom>
          <a:ln w="12600">
            <a:solidFill>
              <a:srgbClr val="000000"/>
            </a:solidFill>
            <a:round/>
          </a:ln>
        </p:spPr>
      </p:sp>
      <p:sp>
        <p:nvSpPr>
          <p:cNvPr id="560" name="Line 24"/>
          <p:cNvSpPr/>
          <p:nvPr/>
        </p:nvSpPr>
        <p:spPr>
          <a:xfrm>
            <a:off x="6858000" y="4844880"/>
            <a:ext cx="360" cy="228600"/>
          </a:xfrm>
          <a:prstGeom prst="line">
            <a:avLst/>
          </a:prstGeom>
          <a:ln w="12600">
            <a:solidFill>
              <a:srgbClr val="000000"/>
            </a:solidFill>
            <a:round/>
          </a:ln>
        </p:spPr>
      </p:sp>
      <p:sp>
        <p:nvSpPr>
          <p:cNvPr id="561" name="Line 25"/>
          <p:cNvSpPr/>
          <p:nvPr/>
        </p:nvSpPr>
        <p:spPr>
          <a:xfrm>
            <a:off x="1981080" y="4921200"/>
            <a:ext cx="5181480" cy="360"/>
          </a:xfrm>
          <a:prstGeom prst="line">
            <a:avLst/>
          </a:prstGeom>
          <a:ln w="12600">
            <a:solidFill>
              <a:srgbClr val="000000"/>
            </a:solidFill>
            <a:round/>
            <a:tailEnd len="med" type="triangle" w="med"/>
          </a:ln>
        </p:spPr>
      </p:sp>
      <p:sp>
        <p:nvSpPr>
          <p:cNvPr id="562" name="CustomShape 26"/>
          <p:cNvSpPr/>
          <p:nvPr/>
        </p:nvSpPr>
        <p:spPr>
          <a:xfrm>
            <a:off x="6822000" y="4842000"/>
            <a:ext cx="67212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Zeit</a:t>
            </a:r>
            <a:endParaRPr/>
          </a:p>
        </p:txBody>
      </p:sp>
      <p:sp>
        <p:nvSpPr>
          <p:cNvPr id="563" name="CustomShape 27"/>
          <p:cNvSpPr/>
          <p:nvPr/>
        </p:nvSpPr>
        <p:spPr>
          <a:xfrm>
            <a:off x="3853440" y="4921200"/>
            <a:ext cx="6627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ti+1</a:t>
            </a:r>
            <a:endParaRPr/>
          </a:p>
        </p:txBody>
      </p:sp>
      <p:sp>
        <p:nvSpPr>
          <p:cNvPr id="564" name="CustomShape 28"/>
          <p:cNvSpPr/>
          <p:nvPr/>
        </p:nvSpPr>
        <p:spPr>
          <a:xfrm>
            <a:off x="5072400" y="4921200"/>
            <a:ext cx="6627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ti+3</a:t>
            </a:r>
            <a:endParaRPr/>
          </a:p>
        </p:txBody>
      </p:sp>
      <p:sp>
        <p:nvSpPr>
          <p:cNvPr id="565" name="CustomShape 29"/>
          <p:cNvSpPr/>
          <p:nvPr/>
        </p:nvSpPr>
        <p:spPr>
          <a:xfrm>
            <a:off x="3326400" y="4919760"/>
            <a:ext cx="3261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a:t>
            </a:r>
            <a:endParaRPr/>
          </a:p>
        </p:txBody>
      </p:sp>
      <p:sp>
        <p:nvSpPr>
          <p:cNvPr id="566" name="CustomShape 30"/>
          <p:cNvSpPr/>
          <p:nvPr/>
        </p:nvSpPr>
        <p:spPr>
          <a:xfrm>
            <a:off x="4462920" y="4921200"/>
            <a:ext cx="6627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ti+2</a:t>
            </a:r>
            <a:endParaRPr/>
          </a:p>
        </p:txBody>
      </p:sp>
      <p:sp>
        <p:nvSpPr>
          <p:cNvPr id="567" name="CustomShape 31"/>
          <p:cNvSpPr/>
          <p:nvPr/>
        </p:nvSpPr>
        <p:spPr>
          <a:xfrm>
            <a:off x="5682240" y="4921200"/>
            <a:ext cx="66276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ti+4</a:t>
            </a:r>
            <a:endParaRPr/>
          </a:p>
        </p:txBody>
      </p:sp>
      <p:sp>
        <p:nvSpPr>
          <p:cNvPr id="568" name="CustomShape 32"/>
          <p:cNvSpPr/>
          <p:nvPr/>
        </p:nvSpPr>
        <p:spPr>
          <a:xfrm>
            <a:off x="5715000" y="3397320"/>
            <a:ext cx="525600" cy="5256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 </a:t>
            </a:r>
            <a:r>
              <a:rPr lang="en-IN" sz="2000">
                <a:solidFill>
                  <a:srgbClr val="008000"/>
                </a:solidFill>
                <a:latin typeface="Gill Sans MT"/>
                <a:ea typeface="DejaVu Sans"/>
              </a:rPr>
              <a:t>R2</a:t>
            </a:r>
            <a:endParaRPr/>
          </a:p>
          <a:p>
            <a:pPr>
              <a:lnSpc>
                <a:spcPct val="100000"/>
              </a:lnSpc>
            </a:pPr>
            <a:r>
              <a:rPr lang="en-IN" sz="2000">
                <a:solidFill>
                  <a:srgbClr val="008000"/>
                </a:solidFill>
                <a:latin typeface="Gill Sans MT"/>
                <a:ea typeface="DejaVu Sans"/>
              </a:rPr>
              <a:t>neu</a:t>
            </a:r>
            <a:endParaRPr/>
          </a:p>
        </p:txBody>
      </p:sp>
      <p:sp>
        <p:nvSpPr>
          <p:cNvPr id="569" name="CustomShape 33"/>
          <p:cNvSpPr/>
          <p:nvPr/>
        </p:nvSpPr>
        <p:spPr>
          <a:xfrm>
            <a:off x="4419720" y="3397320"/>
            <a:ext cx="525600" cy="5256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8000"/>
                </a:solidFill>
                <a:latin typeface="Gill Sans MT"/>
                <a:ea typeface="DejaVu Sans"/>
              </a:rPr>
              <a:t> </a:t>
            </a:r>
            <a:r>
              <a:rPr lang="en-IN" sz="2000">
                <a:solidFill>
                  <a:srgbClr val="008000"/>
                </a:solidFill>
                <a:latin typeface="Gill Sans MT"/>
                <a:ea typeface="DejaVu Sans"/>
              </a:rPr>
              <a:t>R2</a:t>
            </a:r>
            <a:endParaRPr/>
          </a:p>
          <a:p>
            <a:pPr>
              <a:lnSpc>
                <a:spcPct val="100000"/>
              </a:lnSpc>
            </a:pPr>
            <a:r>
              <a:rPr lang="en-IN" sz="2000">
                <a:solidFill>
                  <a:srgbClr val="008000"/>
                </a:solidFill>
                <a:latin typeface="Gill Sans MT"/>
                <a:ea typeface="DejaVu Sans"/>
              </a:rPr>
              <a:t>alt</a:t>
            </a:r>
            <a:endParaRPr/>
          </a:p>
        </p:txBody>
      </p:sp>
      <p:sp>
        <p:nvSpPr>
          <p:cNvPr id="570" name="Line 34"/>
          <p:cNvSpPr/>
          <p:nvPr/>
        </p:nvSpPr>
        <p:spPr>
          <a:xfrm>
            <a:off x="5943600" y="3092400"/>
            <a:ext cx="360" cy="304560"/>
          </a:xfrm>
          <a:prstGeom prst="line">
            <a:avLst/>
          </a:prstGeom>
          <a:ln w="28440">
            <a:solidFill>
              <a:srgbClr val="8dc765"/>
            </a:solidFill>
            <a:round/>
            <a:tailEnd len="med" type="triangle" w="med"/>
          </a:ln>
        </p:spPr>
      </p:sp>
      <p:sp>
        <p:nvSpPr>
          <p:cNvPr id="571" name="CustomShape 35"/>
          <p:cNvSpPr/>
          <p:nvPr/>
        </p:nvSpPr>
        <p:spPr>
          <a:xfrm>
            <a:off x="1447920" y="3473280"/>
            <a:ext cx="3049560" cy="357120"/>
          </a:xfrm>
          <a:prstGeom prst="rect">
            <a:avLst/>
          </a:prstGeom>
          <a:noFill/>
          <a:ln>
            <a:noFill/>
          </a:ln>
        </p:spPr>
        <p:txBody>
          <a:bodyPr lIns="90000" rIns="90000" tIns="45000" bIns="45000"/>
          <a:p>
            <a:pPr>
              <a:lnSpc>
                <a:spcPct val="100000"/>
              </a:lnSpc>
            </a:pPr>
            <a:r>
              <a:rPr lang="en-IN">
                <a:solidFill>
                  <a:srgbClr val="8dc765"/>
                </a:solidFill>
                <a:latin typeface="Gill Sans MT"/>
                <a:ea typeface="DejaVu Sans"/>
              </a:rPr>
              <a:t>Read wrong value</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2" name="CustomShape 1"/>
          <p:cNvSpPr/>
          <p:nvPr/>
        </p:nvSpPr>
        <p:spPr>
          <a:xfrm>
            <a:off x="7416000" y="576000"/>
            <a:ext cx="712080" cy="1288080"/>
          </a:xfrm>
          <a:prstGeom prst="rect">
            <a:avLst/>
          </a:prstGeom>
          <a:solidFill>
            <a:srgbClr val="ffffcc"/>
          </a:solidFill>
          <a:ln w="12600">
            <a:solidFill>
              <a:srgbClr val="000000"/>
            </a:solidFill>
            <a:round/>
          </a:ln>
        </p:spPr>
      </p:sp>
      <p:sp>
        <p:nvSpPr>
          <p:cNvPr id="573" name="CustomShape 2"/>
          <p:cNvSpPr/>
          <p:nvPr/>
        </p:nvSpPr>
        <p:spPr>
          <a:xfrm>
            <a:off x="1435680" y="274680"/>
            <a:ext cx="7490160" cy="631800"/>
          </a:xfrm>
          <a:prstGeom prst="rect">
            <a:avLst/>
          </a:prstGeom>
          <a:noFill/>
          <a:ln>
            <a:noFill/>
          </a:ln>
        </p:spPr>
        <p:txBody>
          <a:bodyPr lIns="90000" rIns="90000" tIns="45000" bIns="45000" anchor="ctr"/>
          <a:p>
            <a:pPr>
              <a:lnSpc>
                <a:spcPct val="100000"/>
              </a:lnSpc>
            </a:pPr>
            <a:r>
              <a:rPr lang="en-IN" sz="4300">
                <a:solidFill>
                  <a:srgbClr val="572314"/>
                </a:solidFill>
                <a:latin typeface="Gill Sans MT"/>
                <a:ea typeface="DejaVu Sans"/>
              </a:rPr>
              <a:t>Data Hazards Classification</a:t>
            </a:r>
            <a:endParaRPr/>
          </a:p>
        </p:txBody>
      </p:sp>
      <p:sp>
        <p:nvSpPr>
          <p:cNvPr id="574" name="CustomShape 3"/>
          <p:cNvSpPr/>
          <p:nvPr/>
        </p:nvSpPr>
        <p:spPr>
          <a:xfrm>
            <a:off x="1435680" y="1026720"/>
            <a:ext cx="7490160" cy="5402160"/>
          </a:xfrm>
          <a:prstGeom prst="rect">
            <a:avLst/>
          </a:prstGeom>
          <a:noFill/>
          <a:ln>
            <a:noFill/>
          </a:ln>
        </p:spPr>
        <p:txBody>
          <a:bodyPr lIns="90000" rIns="90000" tIns="45000" bIns="45000"/>
          <a:p>
            <a:pPr>
              <a:lnSpc>
                <a:spcPct val="100000"/>
              </a:lnSpc>
            </a:pPr>
            <a:endParaRPr/>
          </a:p>
          <a:p>
            <a:pPr>
              <a:lnSpc>
                <a:spcPct val="150000"/>
              </a:lnSpc>
              <a:buSzPct val="25000"/>
              <a:buFont typeface="Wingdings 2" charset="2"/>
              <a:buChar char=""/>
            </a:pPr>
            <a:r>
              <a:rPr lang="en-IN" sz="1600">
                <a:solidFill>
                  <a:srgbClr val="000000"/>
                </a:solidFill>
                <a:latin typeface="Bitstream Charter"/>
                <a:ea typeface="DejaVu Sans"/>
              </a:rPr>
              <a:t>Read-after-write (RAW) </a:t>
            </a:r>
            <a:endParaRPr/>
          </a:p>
          <a:p>
            <a:pPr lvl="1">
              <a:lnSpc>
                <a:spcPct val="150000"/>
              </a:lnSpc>
              <a:buSzPct val="25000"/>
              <a:buFont typeface="Wingdings" charset="2"/>
              <a:buChar char=""/>
            </a:pPr>
            <a:r>
              <a:rPr lang="en-IN" sz="1600">
                <a:solidFill>
                  <a:srgbClr val="000000"/>
                </a:solidFill>
                <a:latin typeface="Bitstream Charter"/>
                <a:ea typeface="DejaVu Sans"/>
              </a:rPr>
              <a:t>Happens if instruction </a:t>
            </a:r>
            <a:r>
              <a:rPr i="1" lang="en-IN" sz="1600">
                <a:solidFill>
                  <a:srgbClr val="000000"/>
                </a:solidFill>
                <a:latin typeface="Bitstream Charter"/>
                <a:ea typeface="DejaVu Sans"/>
              </a:rPr>
              <a:t>j</a:t>
            </a:r>
            <a:r>
              <a:rPr lang="en-IN" sz="1600">
                <a:solidFill>
                  <a:srgbClr val="000000"/>
                </a:solidFill>
                <a:latin typeface="Bitstream Charter"/>
                <a:ea typeface="DejaVu Sans"/>
              </a:rPr>
              <a:t> reads a source register before instruction </a:t>
            </a:r>
            <a:r>
              <a:rPr i="1" lang="en-IN" sz="1600">
                <a:solidFill>
                  <a:srgbClr val="000000"/>
                </a:solidFill>
                <a:latin typeface="Bitstream Charter"/>
                <a:ea typeface="DejaVu Sans"/>
              </a:rPr>
              <a:t>i</a:t>
            </a:r>
            <a:r>
              <a:rPr lang="en-IN" sz="1600">
                <a:solidFill>
                  <a:srgbClr val="000000"/>
                </a:solidFill>
                <a:latin typeface="Bitstream Charter"/>
                <a:ea typeface="DejaVu Sans"/>
              </a:rPr>
              <a:t> wrote </a:t>
            </a:r>
            <a:endParaRPr/>
          </a:p>
          <a:p>
            <a:pPr lvl="1">
              <a:lnSpc>
                <a:spcPct val="150000"/>
              </a:lnSpc>
              <a:buSzPct val="25000"/>
              <a:buFont typeface="Wingdings" charset="2"/>
              <a:buChar char=""/>
            </a:pPr>
            <a:r>
              <a:rPr lang="en-IN" sz="1600">
                <a:solidFill>
                  <a:srgbClr val="000000"/>
                </a:solidFill>
                <a:latin typeface="Bitstream Charter"/>
                <a:ea typeface="DejaVu Sans"/>
              </a:rPr>
              <a:t>its result. </a:t>
            </a:r>
            <a:endParaRPr/>
          </a:p>
          <a:p>
            <a:pPr lvl="1">
              <a:lnSpc>
                <a:spcPct val="150000"/>
              </a:lnSpc>
              <a:buSzPct val="25000"/>
              <a:buFont typeface="Wingdings" charset="2"/>
              <a:buChar char=""/>
            </a:pPr>
            <a:r>
              <a:rPr lang="en-IN" sz="1600">
                <a:solidFill>
                  <a:srgbClr val="000000"/>
                </a:solidFill>
                <a:latin typeface="Bitstream Charter"/>
                <a:ea typeface="DejaVu Sans"/>
              </a:rPr>
              <a:t>Implied by a  true dependence.</a:t>
            </a:r>
            <a:endParaRPr/>
          </a:p>
          <a:p>
            <a:pPr>
              <a:lnSpc>
                <a:spcPct val="150000"/>
              </a:lnSpc>
              <a:buSzPct val="25000"/>
              <a:buFont typeface="Wingdings 2" charset="2"/>
              <a:buChar char=""/>
            </a:pPr>
            <a:r>
              <a:rPr lang="en-IN" sz="1600">
                <a:solidFill>
                  <a:srgbClr val="000000"/>
                </a:solidFill>
                <a:latin typeface="Bitstream Charter"/>
                <a:ea typeface="DejaVu Sans"/>
              </a:rPr>
              <a:t>Write-after-Read (WAR)</a:t>
            </a:r>
            <a:endParaRPr/>
          </a:p>
          <a:p>
            <a:pPr lvl="1">
              <a:lnSpc>
                <a:spcPct val="150000"/>
              </a:lnSpc>
              <a:buSzPct val="25000"/>
              <a:buFont typeface="Wingdings" charset="2"/>
              <a:buChar char=""/>
            </a:pPr>
            <a:r>
              <a:rPr lang="en-IN" sz="1600">
                <a:solidFill>
                  <a:srgbClr val="000000"/>
                </a:solidFill>
                <a:latin typeface="Bitstream Charter"/>
                <a:ea typeface="DejaVu Sans"/>
              </a:rPr>
              <a:t>Happens if instruction </a:t>
            </a:r>
            <a:r>
              <a:rPr i="1" lang="en-IN" sz="1600">
                <a:solidFill>
                  <a:srgbClr val="000000"/>
                </a:solidFill>
                <a:latin typeface="Bitstream Charter"/>
                <a:ea typeface="DejaVu Sans"/>
              </a:rPr>
              <a:t>j</a:t>
            </a:r>
            <a:r>
              <a:rPr lang="en-IN" sz="1600">
                <a:solidFill>
                  <a:srgbClr val="000000"/>
                </a:solidFill>
                <a:latin typeface="Bitstream Charter"/>
                <a:ea typeface="DejaVu Sans"/>
              </a:rPr>
              <a:t> writes the target register before instruction </a:t>
            </a:r>
            <a:r>
              <a:rPr i="1" lang="en-IN" sz="1600">
                <a:solidFill>
                  <a:srgbClr val="000000"/>
                </a:solidFill>
                <a:latin typeface="Bitstream Charter"/>
                <a:ea typeface="DejaVu Sans"/>
              </a:rPr>
              <a:t>i</a:t>
            </a:r>
            <a:r>
              <a:rPr lang="en-IN" sz="1600">
                <a:solidFill>
                  <a:srgbClr val="000000"/>
                </a:solidFill>
                <a:latin typeface="Bitstream Charter"/>
                <a:ea typeface="DejaVu Sans"/>
              </a:rPr>
              <a:t> reads the operand.</a:t>
            </a:r>
            <a:endParaRPr/>
          </a:p>
          <a:p>
            <a:pPr lvl="1">
              <a:lnSpc>
                <a:spcPct val="150000"/>
              </a:lnSpc>
              <a:buSzPct val="25000"/>
              <a:buFont typeface="Wingdings" charset="2"/>
              <a:buChar char=""/>
            </a:pPr>
            <a:r>
              <a:rPr lang="en-IN" sz="1600">
                <a:solidFill>
                  <a:srgbClr val="000000"/>
                </a:solidFill>
                <a:latin typeface="Bitstream Charter"/>
                <a:ea typeface="DejaVu Sans"/>
              </a:rPr>
              <a:t>Implied by an anti dependence</a:t>
            </a:r>
            <a:endParaRPr/>
          </a:p>
          <a:p>
            <a:pPr>
              <a:lnSpc>
                <a:spcPct val="150000"/>
              </a:lnSpc>
              <a:buSzPct val="25000"/>
              <a:buFont typeface="Wingdings 2" charset="2"/>
              <a:buChar char=""/>
            </a:pPr>
            <a:r>
              <a:rPr lang="en-IN" sz="1600">
                <a:solidFill>
                  <a:srgbClr val="000000"/>
                </a:solidFill>
                <a:latin typeface="Bitstream Charter"/>
                <a:ea typeface="DejaVu Sans"/>
              </a:rPr>
              <a:t>Write-after-Write (WAW)</a:t>
            </a:r>
            <a:endParaRPr/>
          </a:p>
          <a:p>
            <a:pPr lvl="1">
              <a:lnSpc>
                <a:spcPct val="150000"/>
              </a:lnSpc>
              <a:buSzPct val="25000"/>
              <a:buFont typeface="Wingdings" charset="2"/>
              <a:buChar char=""/>
            </a:pPr>
            <a:r>
              <a:rPr lang="en-IN" sz="1600">
                <a:solidFill>
                  <a:srgbClr val="000000"/>
                </a:solidFill>
                <a:latin typeface="Bitstream Charter"/>
                <a:ea typeface="DejaVu Sans"/>
              </a:rPr>
              <a:t>Happens if instruction </a:t>
            </a:r>
            <a:r>
              <a:rPr i="1" lang="en-IN" sz="1600">
                <a:solidFill>
                  <a:srgbClr val="000000"/>
                </a:solidFill>
                <a:latin typeface="Bitstream Charter"/>
                <a:ea typeface="DejaVu Sans"/>
              </a:rPr>
              <a:t>j</a:t>
            </a:r>
            <a:r>
              <a:rPr lang="en-IN" sz="1600">
                <a:solidFill>
                  <a:srgbClr val="000000"/>
                </a:solidFill>
                <a:latin typeface="Bitstream Charter"/>
                <a:ea typeface="DejaVu Sans"/>
              </a:rPr>
              <a:t> writes its target register before instruction </a:t>
            </a:r>
            <a:r>
              <a:rPr i="1" lang="en-IN" sz="1600">
                <a:solidFill>
                  <a:srgbClr val="000000"/>
                </a:solidFill>
                <a:latin typeface="Bitstream Charter"/>
                <a:ea typeface="DejaVu Sans"/>
              </a:rPr>
              <a:t>i</a:t>
            </a:r>
            <a:r>
              <a:rPr lang="en-IN" sz="1600">
                <a:solidFill>
                  <a:srgbClr val="000000"/>
                </a:solidFill>
                <a:latin typeface="Bitstream Charter"/>
                <a:ea typeface="DejaVu Sans"/>
              </a:rPr>
              <a:t> wrote its result to the same register.</a:t>
            </a:r>
            <a:endParaRPr/>
          </a:p>
          <a:p>
            <a:pPr lvl="1">
              <a:lnSpc>
                <a:spcPct val="150000"/>
              </a:lnSpc>
              <a:buSzPct val="25000"/>
              <a:buFont typeface="Wingdings" charset="2"/>
              <a:buChar char=""/>
            </a:pPr>
            <a:r>
              <a:rPr lang="en-IN" sz="1600">
                <a:solidFill>
                  <a:srgbClr val="000000"/>
                </a:solidFill>
                <a:latin typeface="Bitstream Charter"/>
                <a:ea typeface="DejaVu Sans"/>
              </a:rPr>
              <a:t>Implied by an output dependence.</a:t>
            </a:r>
            <a:endParaRPr/>
          </a:p>
          <a:p>
            <a:pPr lvl="1">
              <a:lnSpc>
                <a:spcPct val="150000"/>
              </a:lnSpc>
              <a:buSzPct val="25000"/>
              <a:buFont typeface="Wingdings" charset="2"/>
              <a:buChar char=""/>
            </a:pPr>
            <a:r>
              <a:rPr lang="en-IN" sz="1600">
                <a:solidFill>
                  <a:srgbClr val="000000"/>
                </a:solidFill>
                <a:latin typeface="Bitstream Charter"/>
                <a:ea typeface="DejaVu Sans"/>
              </a:rPr>
              <a:t>Can happen in pipelines where multiple stages can write or an instruction can proceed without waiting for a stalled previous instruction. </a:t>
            </a:r>
            <a:endParaRPr/>
          </a:p>
          <a:p>
            <a:pPr>
              <a:lnSpc>
                <a:spcPct val="150000"/>
              </a:lnSpc>
            </a:pPr>
            <a:endParaRPr/>
          </a:p>
        </p:txBody>
      </p:sp>
      <p:sp>
        <p:nvSpPr>
          <p:cNvPr id="575" name="CustomShape 4"/>
          <p:cNvSpPr/>
          <p:nvPr/>
        </p:nvSpPr>
        <p:spPr>
          <a:xfrm>
            <a:off x="7488000" y="720000"/>
            <a:ext cx="726840" cy="90576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insti </a:t>
            </a:r>
            <a:endParaRPr/>
          </a:p>
          <a:p>
            <a:pPr>
              <a:lnSpc>
                <a:spcPct val="100000"/>
              </a:lnSpc>
            </a:pPr>
            <a:r>
              <a:rPr lang="en-IN">
                <a:solidFill>
                  <a:srgbClr val="000000"/>
                </a:solidFill>
                <a:latin typeface="Gill Sans MT"/>
                <a:ea typeface="DejaVu Sans"/>
              </a:rPr>
              <a:t>…</a:t>
            </a:r>
            <a:endParaRPr/>
          </a:p>
          <a:p>
            <a:pPr>
              <a:lnSpc>
                <a:spcPct val="100000"/>
              </a:lnSpc>
            </a:pPr>
            <a:r>
              <a:rPr lang="en-IN">
                <a:solidFill>
                  <a:srgbClr val="000000"/>
                </a:solidFill>
                <a:latin typeface="Gill Sans MT"/>
                <a:ea typeface="DejaVu Sans"/>
              </a:rPr>
              <a:t>instj</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6" name="CustomShape 1"/>
          <p:cNvSpPr/>
          <p:nvPr/>
        </p:nvSpPr>
        <p:spPr>
          <a:xfrm>
            <a:off x="8613720" y="6305400"/>
            <a:ext cx="449280" cy="468360"/>
          </a:xfrm>
          <a:prstGeom prst="rect">
            <a:avLst/>
          </a:prstGeom>
          <a:noFill/>
          <a:ln>
            <a:noFill/>
          </a:ln>
        </p:spPr>
      </p:sp>
      <p:graphicFrame>
        <p:nvGraphicFramePr>
          <p:cNvPr id="577" name="Table 2"/>
          <p:cNvGraphicFramePr/>
          <p:nvPr/>
        </p:nvGraphicFramePr>
        <p:xfrm>
          <a:off x="1447920" y="1143000"/>
          <a:ext cx="6621120" cy="4767840"/>
        </p:xfrm>
        <a:graphic>
          <a:graphicData uri="http://schemas.openxmlformats.org/drawingml/2006/table">
            <a:tbl>
              <a:tblPr/>
              <a:tblGrid>
                <a:gridCol w="3565440"/>
                <a:gridCol w="3056040"/>
              </a:tblGrid>
              <a:tr h="375840">
                <a:tc>
                  <a:txBody>
                    <a:bodyPr/>
                    <a:p>
                      <a:pPr algn="ctr">
                        <a:lnSpc>
                          <a:spcPct val="100000"/>
                        </a:lnSpc>
                      </a:pPr>
                      <a:r>
                        <a:rPr b="1" lang="en-IN">
                          <a:solidFill>
                            <a:srgbClr val="000000"/>
                          </a:solidFill>
                          <a:latin typeface="Arial"/>
                        </a:rPr>
                        <a:t>Technique</a:t>
                      </a:r>
                      <a:endParaRPr/>
                    </a:p>
                  </a:txBody>
                  <a:tcPr/>
                </a:tc>
                <a:tc>
                  <a:txBody>
                    <a:bodyPr/>
                    <a:p>
                      <a:pPr algn="ctr">
                        <a:lnSpc>
                          <a:spcPct val="100000"/>
                        </a:lnSpc>
                      </a:pPr>
                      <a:r>
                        <a:rPr b="1" lang="en-IN">
                          <a:solidFill>
                            <a:srgbClr val="000000"/>
                          </a:solidFill>
                          <a:latin typeface="Arial"/>
                        </a:rPr>
                        <a:t>Reduces</a:t>
                      </a:r>
                      <a:endParaRPr/>
                    </a:p>
                  </a:txBody>
                  <a:tcPr/>
                </a:tc>
              </a:tr>
              <a:tr h="374040">
                <a:tc>
                  <a:txBody>
                    <a:bodyPr/>
                    <a:p>
                      <a:pPr>
                        <a:lnSpc>
                          <a:spcPct val="100000"/>
                        </a:lnSpc>
                      </a:pPr>
                      <a:r>
                        <a:rPr b="1" lang="en-IN" sz="1400">
                          <a:solidFill>
                            <a:srgbClr val="000000"/>
                          </a:solidFill>
                          <a:latin typeface="Arial"/>
                        </a:rPr>
                        <a:t>Loop Unrolling</a:t>
                      </a:r>
                      <a:endParaRPr/>
                    </a:p>
                  </a:txBody>
                  <a:tcPr/>
                </a:tc>
                <a:tc>
                  <a:txBody>
                    <a:bodyPr/>
                    <a:p>
                      <a:pPr>
                        <a:lnSpc>
                          <a:spcPct val="100000"/>
                        </a:lnSpc>
                      </a:pPr>
                      <a:r>
                        <a:rPr b="1" lang="en-IN" sz="1400">
                          <a:solidFill>
                            <a:srgbClr val="000000"/>
                          </a:solidFill>
                          <a:latin typeface="Arial"/>
                        </a:rPr>
                        <a:t>Control Stalls</a:t>
                      </a:r>
                      <a:endParaRPr/>
                    </a:p>
                  </a:txBody>
                  <a:tcPr/>
                </a:tc>
              </a:tr>
              <a:tr h="375840">
                <a:tc>
                  <a:txBody>
                    <a:bodyPr/>
                    <a:p>
                      <a:pPr>
                        <a:lnSpc>
                          <a:spcPct val="100000"/>
                        </a:lnSpc>
                      </a:pPr>
                      <a:r>
                        <a:rPr b="1" lang="en-IN" sz="1400">
                          <a:solidFill>
                            <a:srgbClr val="000000"/>
                          </a:solidFill>
                          <a:latin typeface="Arial"/>
                        </a:rPr>
                        <a:t>Basic Pipeline Scheduling</a:t>
                      </a:r>
                      <a:endParaRPr/>
                    </a:p>
                  </a:txBody>
                  <a:tcPr/>
                </a:tc>
                <a:tc>
                  <a:txBody>
                    <a:bodyPr/>
                    <a:p>
                      <a:pPr>
                        <a:lnSpc>
                          <a:spcPct val="100000"/>
                        </a:lnSpc>
                      </a:pPr>
                      <a:r>
                        <a:rPr b="1" lang="en-IN" sz="1400">
                          <a:solidFill>
                            <a:srgbClr val="000000"/>
                          </a:solidFill>
                          <a:latin typeface="Arial"/>
                        </a:rPr>
                        <a:t>RAW Stalls</a:t>
                      </a:r>
                      <a:endParaRPr/>
                    </a:p>
                  </a:txBody>
                  <a:tcPr/>
                </a:tc>
              </a:tr>
              <a:tr h="526320">
                <a:tc>
                  <a:txBody>
                    <a:bodyPr/>
                    <a:p>
                      <a:pPr>
                        <a:lnSpc>
                          <a:spcPct val="100000"/>
                        </a:lnSpc>
                      </a:pPr>
                      <a:r>
                        <a:rPr b="1" lang="en-IN" sz="1400">
                          <a:solidFill>
                            <a:srgbClr val="ff0000"/>
                          </a:solidFill>
                          <a:latin typeface="Arial"/>
                        </a:rPr>
                        <a:t>Dynamic Scheduling with Score boarding</a:t>
                      </a:r>
                      <a:endParaRPr/>
                    </a:p>
                  </a:txBody>
                  <a:tcPr/>
                </a:tc>
                <a:tc>
                  <a:txBody>
                    <a:bodyPr/>
                    <a:p>
                      <a:pPr>
                        <a:lnSpc>
                          <a:spcPct val="100000"/>
                        </a:lnSpc>
                      </a:pPr>
                      <a:r>
                        <a:rPr b="1" lang="en-IN" sz="1400">
                          <a:solidFill>
                            <a:srgbClr val="000000"/>
                          </a:solidFill>
                          <a:latin typeface="Arial"/>
                        </a:rPr>
                        <a:t>RAW stalls</a:t>
                      </a:r>
                      <a:endParaRPr/>
                    </a:p>
                  </a:txBody>
                  <a:tcPr/>
                </a:tc>
              </a:tr>
              <a:tr h="526320">
                <a:tc>
                  <a:txBody>
                    <a:bodyPr/>
                    <a:p>
                      <a:pPr>
                        <a:lnSpc>
                          <a:spcPct val="100000"/>
                        </a:lnSpc>
                      </a:pPr>
                      <a:r>
                        <a:rPr b="1" lang="en-IN" sz="1400">
                          <a:solidFill>
                            <a:srgbClr val="ff0000"/>
                          </a:solidFill>
                          <a:latin typeface="Arial"/>
                        </a:rPr>
                        <a:t>Dynamic Scheduling with Register Renaming</a:t>
                      </a:r>
                      <a:endParaRPr/>
                    </a:p>
                  </a:txBody>
                  <a:tcPr/>
                </a:tc>
                <a:tc>
                  <a:txBody>
                    <a:bodyPr/>
                    <a:p>
                      <a:pPr>
                        <a:lnSpc>
                          <a:spcPct val="100000"/>
                        </a:lnSpc>
                      </a:pPr>
                      <a:r>
                        <a:rPr b="1" lang="en-IN" sz="1400">
                          <a:solidFill>
                            <a:srgbClr val="000000"/>
                          </a:solidFill>
                          <a:latin typeface="Arial"/>
                        </a:rPr>
                        <a:t>WAR and WAW stalls</a:t>
                      </a:r>
                      <a:endParaRPr/>
                    </a:p>
                  </a:txBody>
                  <a:tcPr/>
                </a:tc>
              </a:tr>
              <a:tr h="374040">
                <a:tc>
                  <a:txBody>
                    <a:bodyPr/>
                    <a:p>
                      <a:pPr>
                        <a:lnSpc>
                          <a:spcPct val="100000"/>
                        </a:lnSpc>
                      </a:pPr>
                      <a:r>
                        <a:rPr b="1" lang="en-IN" sz="1400">
                          <a:solidFill>
                            <a:srgbClr val="ff0000"/>
                          </a:solidFill>
                          <a:latin typeface="Arial"/>
                        </a:rPr>
                        <a:t>Dynamic Branch Prediction</a:t>
                      </a:r>
                      <a:endParaRPr/>
                    </a:p>
                  </a:txBody>
                  <a:tcPr/>
                </a:tc>
                <a:tc>
                  <a:txBody>
                    <a:bodyPr/>
                    <a:p>
                      <a:pPr>
                        <a:lnSpc>
                          <a:spcPct val="100000"/>
                        </a:lnSpc>
                      </a:pPr>
                      <a:r>
                        <a:rPr b="1" lang="en-IN" sz="1400">
                          <a:solidFill>
                            <a:srgbClr val="000000"/>
                          </a:solidFill>
                          <a:latin typeface="Arial"/>
                        </a:rPr>
                        <a:t>Control Stalls</a:t>
                      </a:r>
                      <a:endParaRPr/>
                    </a:p>
                  </a:txBody>
                  <a:tcPr/>
                </a:tc>
              </a:tr>
              <a:tr h="375840">
                <a:tc>
                  <a:txBody>
                    <a:bodyPr/>
                    <a:p>
                      <a:pPr>
                        <a:lnSpc>
                          <a:spcPct val="100000"/>
                        </a:lnSpc>
                      </a:pPr>
                      <a:r>
                        <a:rPr b="1" lang="en-IN" sz="1400">
                          <a:solidFill>
                            <a:srgbClr val="000000"/>
                          </a:solidFill>
                          <a:latin typeface="Arial"/>
                        </a:rPr>
                        <a:t>Issue Multiple Instructions per Cycle</a:t>
                      </a:r>
                      <a:endParaRPr/>
                    </a:p>
                  </a:txBody>
                  <a:tcPr/>
                </a:tc>
                <a:tc>
                  <a:txBody>
                    <a:bodyPr/>
                    <a:p>
                      <a:pPr>
                        <a:lnSpc>
                          <a:spcPct val="100000"/>
                        </a:lnSpc>
                      </a:pPr>
                      <a:r>
                        <a:rPr b="1" lang="en-IN" sz="1400">
                          <a:solidFill>
                            <a:srgbClr val="000000"/>
                          </a:solidFill>
                          <a:latin typeface="Arial"/>
                        </a:rPr>
                        <a:t>Ideal CPI</a:t>
                      </a:r>
                      <a:endParaRPr/>
                    </a:p>
                  </a:txBody>
                  <a:tcPr/>
                </a:tc>
              </a:tr>
              <a:tr h="569880">
                <a:tc>
                  <a:txBody>
                    <a:bodyPr/>
                    <a:p>
                      <a:pPr>
                        <a:lnSpc>
                          <a:spcPct val="100000"/>
                        </a:lnSpc>
                      </a:pPr>
                      <a:r>
                        <a:rPr b="1" lang="en-IN" sz="1400">
                          <a:solidFill>
                            <a:srgbClr val="000000"/>
                          </a:solidFill>
                          <a:latin typeface="Arial"/>
                        </a:rPr>
                        <a:t>Compiler Dependence Analysis</a:t>
                      </a:r>
                      <a:endParaRPr/>
                    </a:p>
                  </a:txBody>
                  <a:tcPr/>
                </a:tc>
                <a:tc>
                  <a:txBody>
                    <a:bodyPr/>
                    <a:p>
                      <a:pPr>
                        <a:lnSpc>
                          <a:spcPct val="100000"/>
                        </a:lnSpc>
                      </a:pPr>
                      <a:r>
                        <a:rPr b="1" lang="en-IN" sz="1400">
                          <a:solidFill>
                            <a:srgbClr val="000000"/>
                          </a:solidFill>
                          <a:latin typeface="Arial"/>
                        </a:rPr>
                        <a:t>Ideal CPI &amp; data stalls</a:t>
                      </a:r>
                      <a:endParaRPr/>
                    </a:p>
                    <a:p>
                      <a:pPr>
                        <a:lnSpc>
                          <a:spcPct val="100000"/>
                        </a:lnSpc>
                      </a:pPr>
                      <a:endParaRPr/>
                    </a:p>
                  </a:txBody>
                  <a:tcPr/>
                </a:tc>
              </a:tr>
              <a:tr h="526320">
                <a:tc>
                  <a:txBody>
                    <a:bodyPr/>
                    <a:p>
                      <a:pPr>
                        <a:lnSpc>
                          <a:spcPct val="100000"/>
                        </a:lnSpc>
                      </a:pPr>
                      <a:r>
                        <a:rPr b="1" lang="en-IN" sz="1400">
                          <a:solidFill>
                            <a:srgbClr val="000000"/>
                          </a:solidFill>
                          <a:latin typeface="Arial"/>
                        </a:rPr>
                        <a:t>Software pipelining and trace scheduling</a:t>
                      </a:r>
                      <a:endParaRPr/>
                    </a:p>
                  </a:txBody>
                  <a:tcPr/>
                </a:tc>
                <a:tc>
                  <a:txBody>
                    <a:bodyPr/>
                    <a:p>
                      <a:pPr>
                        <a:lnSpc>
                          <a:spcPct val="100000"/>
                        </a:lnSpc>
                      </a:pPr>
                      <a:r>
                        <a:rPr b="1" lang="en-IN" sz="1400">
                          <a:solidFill>
                            <a:srgbClr val="000000"/>
                          </a:solidFill>
                          <a:latin typeface="Arial"/>
                        </a:rPr>
                        <a:t>Ideal CPI &amp; data stalls</a:t>
                      </a:r>
                      <a:endParaRPr/>
                    </a:p>
                  </a:txBody>
                  <a:tcPr/>
                </a:tc>
              </a:tr>
              <a:tr h="374040">
                <a:tc>
                  <a:txBody>
                    <a:bodyPr/>
                    <a:p>
                      <a:pPr>
                        <a:lnSpc>
                          <a:spcPct val="100000"/>
                        </a:lnSpc>
                      </a:pPr>
                      <a:r>
                        <a:rPr b="1" lang="en-IN" sz="1400">
                          <a:solidFill>
                            <a:srgbClr val="ff0000"/>
                          </a:solidFill>
                          <a:latin typeface="Arial"/>
                        </a:rPr>
                        <a:t>Speculation</a:t>
                      </a:r>
                      <a:endParaRPr/>
                    </a:p>
                  </a:txBody>
                  <a:tcPr/>
                </a:tc>
                <a:tc>
                  <a:txBody>
                    <a:bodyPr/>
                    <a:p>
                      <a:pPr>
                        <a:lnSpc>
                          <a:spcPct val="100000"/>
                        </a:lnSpc>
                      </a:pPr>
                      <a:r>
                        <a:rPr b="1" lang="en-IN" sz="1400">
                          <a:solidFill>
                            <a:srgbClr val="000000"/>
                          </a:solidFill>
                          <a:latin typeface="Arial"/>
                        </a:rPr>
                        <a:t>All data &amp; control stalls</a:t>
                      </a:r>
                      <a:endParaRPr/>
                    </a:p>
                  </a:txBody>
                  <a:tcPr/>
                </a:tc>
              </a:tr>
              <a:tr h="369720">
                <a:tc>
                  <a:txBody>
                    <a:bodyPr/>
                    <a:p>
                      <a:pPr>
                        <a:lnSpc>
                          <a:spcPct val="100000"/>
                        </a:lnSpc>
                      </a:pPr>
                      <a:r>
                        <a:rPr b="1" lang="en-IN" sz="1400">
                          <a:solidFill>
                            <a:srgbClr val="000000"/>
                          </a:solidFill>
                          <a:latin typeface="Arial"/>
                        </a:rPr>
                        <a:t>Dynamic memory disambiguation</a:t>
                      </a:r>
                      <a:endParaRPr/>
                    </a:p>
                  </a:txBody>
                  <a:tcPr/>
                </a:tc>
                <a:tc>
                  <a:txBody>
                    <a:bodyPr/>
                    <a:p>
                      <a:pPr>
                        <a:lnSpc>
                          <a:spcPct val="100000"/>
                        </a:lnSpc>
                      </a:pPr>
                      <a:r>
                        <a:rPr b="1" lang="en-IN" sz="1400">
                          <a:solidFill>
                            <a:srgbClr val="000000"/>
                          </a:solidFill>
                          <a:latin typeface="Arial"/>
                        </a:rPr>
                        <a:t>RAW stalls involving memory</a:t>
                      </a:r>
                      <a:endParaRPr/>
                    </a:p>
                  </a:txBody>
                  <a:tcPr/>
                </a:tc>
              </a:tr>
            </a:tbl>
          </a:graphicData>
        </a:graphic>
      </p:graphicFrame>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8" name="CustomShape 1"/>
          <p:cNvSpPr/>
          <p:nvPr/>
        </p:nvSpPr>
        <p:spPr>
          <a:xfrm>
            <a:off x="1435680" y="457200"/>
            <a:ext cx="7490160" cy="5783400"/>
          </a:xfrm>
          <a:prstGeom prst="rect">
            <a:avLst/>
          </a:prstGeom>
          <a:noFill/>
          <a:ln>
            <a:noFill/>
          </a:ln>
        </p:spPr>
        <p:txBody>
          <a:bodyPr lIns="90000" rIns="90000" tIns="45000" bIns="45000"/>
          <a:p>
            <a:pPr>
              <a:lnSpc>
                <a:spcPct val="150000"/>
              </a:lnSpc>
            </a:pPr>
            <a:r>
              <a:rPr lang="en-IN" sz="2200">
                <a:solidFill>
                  <a:srgbClr val="000000"/>
                </a:solidFill>
                <a:latin typeface="Bitstream Charter"/>
                <a:ea typeface="DejaVu Sans"/>
              </a:rPr>
              <a:t>Static vs. Dynamic Scheduling</a:t>
            </a:r>
            <a:endParaRPr/>
          </a:p>
          <a:p>
            <a:pPr>
              <a:lnSpc>
                <a:spcPct val="150000"/>
              </a:lnSpc>
            </a:pPr>
            <a:r>
              <a:rPr b="1" lang="en-IN" sz="2200">
                <a:solidFill>
                  <a:srgbClr val="000000"/>
                </a:solidFill>
                <a:latin typeface="Bitstream Charter"/>
                <a:ea typeface="DejaVu Sans"/>
              </a:rPr>
              <a:t>Static scheduling:</a:t>
            </a:r>
            <a:endParaRPr/>
          </a:p>
          <a:p>
            <a:pPr>
              <a:lnSpc>
                <a:spcPct val="150000"/>
              </a:lnSpc>
            </a:pPr>
            <a:r>
              <a:rPr lang="en-IN" sz="2200">
                <a:solidFill>
                  <a:srgbClr val="000000"/>
                </a:solidFill>
                <a:latin typeface="Bitstream Charter"/>
                <a:ea typeface="DejaVu Sans"/>
              </a:rPr>
              <a:t>Fetches an instruction and issues it  handles data dependence by forwarding  stalls the pipeline until the dependence is cleared</a:t>
            </a:r>
            <a:endParaRPr/>
          </a:p>
          <a:p>
            <a:pPr>
              <a:lnSpc>
                <a:spcPct val="150000"/>
              </a:lnSpc>
            </a:pPr>
            <a:r>
              <a:rPr lang="en-IN" sz="2200">
                <a:solidFill>
                  <a:srgbClr val="000000"/>
                </a:solidFill>
                <a:latin typeface="Bitstream Charter"/>
                <a:ea typeface="DejaVu Sans"/>
              </a:rPr>
              <a:t>when forwarding cannot resolve the hazard  No new instructions are fetched or issued until dependence is clear</a:t>
            </a:r>
            <a:endParaRPr/>
          </a:p>
          <a:p>
            <a:pPr>
              <a:lnSpc>
                <a:spcPct val="150000"/>
              </a:lnSpc>
            </a:pPr>
            <a:endParaRPr/>
          </a:p>
          <a:p>
            <a:pPr>
              <a:lnSpc>
                <a:spcPct val="150000"/>
              </a:lnSpc>
            </a:pPr>
            <a:r>
              <a:rPr b="1" lang="en-IN" sz="2200">
                <a:solidFill>
                  <a:srgbClr val="000000"/>
                </a:solidFill>
                <a:latin typeface="Bitstream Charter"/>
                <a:ea typeface="DejaVu Sans"/>
              </a:rPr>
              <a:t>Dynamic scheduling:</a:t>
            </a:r>
            <a:endParaRPr/>
          </a:p>
          <a:p>
            <a:pPr>
              <a:lnSpc>
                <a:spcPct val="150000"/>
              </a:lnSpc>
            </a:pPr>
            <a:r>
              <a:rPr lang="en-IN" sz="2200">
                <a:solidFill>
                  <a:srgbClr val="000000"/>
                </a:solidFill>
                <a:latin typeface="Bitstream Charter"/>
                <a:ea typeface="DejaVu Sans"/>
              </a:rPr>
              <a:t>hardware re-arranges the instruction execution to reduce the stalls while maintaining data flow and exception behavior</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4300">
                <a:solidFill>
                  <a:srgbClr val="572314"/>
                </a:solidFill>
                <a:latin typeface="Bitstream Charter"/>
                <a:ea typeface="DejaVu Sans"/>
              </a:rPr>
              <a:t>Pipeline Approach to Improve System Performance</a:t>
            </a:r>
            <a:endParaRPr/>
          </a:p>
        </p:txBody>
      </p:sp>
      <p:sp>
        <p:nvSpPr>
          <p:cNvPr id="245" name="CustomShape 2"/>
          <p:cNvSpPr/>
          <p:nvPr/>
        </p:nvSpPr>
        <p:spPr>
          <a:xfrm>
            <a:off x="1435680" y="1447920"/>
            <a:ext cx="7490160" cy="4792680"/>
          </a:xfrm>
          <a:prstGeom prst="rect">
            <a:avLst/>
          </a:prstGeom>
          <a:noFill/>
          <a:ln>
            <a:noFill/>
          </a:ln>
        </p:spPr>
        <p:txBody>
          <a:bodyPr lIns="90000" rIns="90000" tIns="45000" bIns="45000"/>
          <a:p>
            <a:pPr>
              <a:lnSpc>
                <a:spcPct val="100000"/>
              </a:lnSpc>
            </a:pPr>
            <a:endParaRPr/>
          </a:p>
          <a:p>
            <a:pPr>
              <a:lnSpc>
                <a:spcPct val="150000"/>
              </a:lnSpc>
              <a:buSzPct val="45000"/>
              <a:buFont typeface="Wingdings" charset="2"/>
              <a:buChar char=""/>
            </a:pPr>
            <a:r>
              <a:rPr lang="en-IN" sz="2400">
                <a:solidFill>
                  <a:srgbClr val="000000"/>
                </a:solidFill>
                <a:latin typeface="Bitstream Charter"/>
                <a:ea typeface="DejaVu Sans"/>
              </a:rPr>
              <a:t>Divide process into “stages” and send tasks into a pipeline</a:t>
            </a:r>
            <a:endParaRPr/>
          </a:p>
          <a:p>
            <a:pPr>
              <a:lnSpc>
                <a:spcPct val="150000"/>
              </a:lnSpc>
              <a:buSzPct val="45000"/>
              <a:buFont typeface="Wingdings" charset="2"/>
              <a:buChar char=""/>
            </a:pPr>
            <a:r>
              <a:rPr lang="en-IN" sz="2400">
                <a:solidFill>
                  <a:srgbClr val="000000"/>
                </a:solidFill>
                <a:latin typeface="Bitstream Charter"/>
                <a:ea typeface="DejaVu Sans"/>
              </a:rPr>
              <a:t>Overlap computations of different tasks by operating on them concurrently in different stages</a:t>
            </a:r>
            <a:endParaRPr/>
          </a:p>
          <a:p>
            <a:pPr>
              <a:lnSpc>
                <a:spcPct val="150000"/>
              </a:lnSpc>
              <a:buSzPct val="45000"/>
              <a:buFont typeface="Wingdings" charset="2"/>
              <a:buChar char=""/>
            </a:pPr>
            <a:r>
              <a:rPr lang="en-IN" sz="2400">
                <a:solidFill>
                  <a:srgbClr val="000000"/>
                </a:solidFill>
                <a:latin typeface="Bitstream Charter"/>
                <a:ea typeface="DejaVu Sans"/>
              </a:rPr>
              <a:t>Instruction execution process lends itself naturally to pipelining </a:t>
            </a:r>
            <a:endParaRPr/>
          </a:p>
          <a:p>
            <a:pPr>
              <a:lnSpc>
                <a:spcPct val="150000"/>
              </a:lnSpc>
              <a:buSzPct val="45000"/>
              <a:buFont typeface="Wingdings" charset="2"/>
              <a:buChar char=""/>
            </a:pPr>
            <a:r>
              <a:rPr lang="en-IN" sz="2400">
                <a:solidFill>
                  <a:srgbClr val="000000"/>
                </a:solidFill>
                <a:latin typeface="Bitstream Charter"/>
                <a:ea typeface="DejaVu Sans"/>
              </a:rPr>
              <a:t>overlap the subtasks of instruction fetch, decode and execute</a:t>
            </a:r>
            <a:endParaRPr/>
          </a:p>
          <a:p>
            <a:pPr>
              <a:lnSpc>
                <a:spcPct val="150000"/>
              </a:lnSpc>
            </a:pP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CustomShape 1"/>
          <p:cNvSpPr/>
          <p:nvPr/>
        </p:nvSpPr>
        <p:spPr>
          <a:xfrm>
            <a:off x="1295280" y="533520"/>
            <a:ext cx="7630200" cy="5707080"/>
          </a:xfrm>
          <a:prstGeom prst="rect">
            <a:avLst/>
          </a:prstGeom>
          <a:noFill/>
          <a:ln>
            <a:noFill/>
          </a:ln>
        </p:spPr>
        <p:txBody>
          <a:bodyPr lIns="90000" rIns="90000" tIns="45000" bIns="45000"/>
          <a:p>
            <a:pPr>
              <a:lnSpc>
                <a:spcPct val="100000"/>
              </a:lnSpc>
              <a:buSzPct val="25000"/>
              <a:buFont typeface="Wingdings 2" charset="2"/>
              <a:buChar char=""/>
            </a:pPr>
            <a:r>
              <a:rPr lang="en-IN" sz="3200">
                <a:solidFill>
                  <a:srgbClr val="000000"/>
                </a:solidFill>
                <a:latin typeface="Gill Sans MT"/>
                <a:ea typeface="DejaVu Sans"/>
              </a:rPr>
              <a:t>Scoreboard Introduction</a:t>
            </a:r>
            <a:endParaRPr/>
          </a:p>
          <a:p>
            <a:pPr>
              <a:lnSpc>
                <a:spcPct val="100000"/>
              </a:lnSpc>
            </a:pPr>
            <a:endParaRPr/>
          </a:p>
          <a:p>
            <a:pPr>
              <a:lnSpc>
                <a:spcPct val="150000"/>
              </a:lnSpc>
            </a:pPr>
            <a:r>
              <a:rPr lang="en-IN" sz="2200">
                <a:solidFill>
                  <a:srgbClr val="000000"/>
                </a:solidFill>
                <a:latin typeface="Bitstream Charter"/>
                <a:ea typeface="DejaVu Sans"/>
              </a:rPr>
              <a:t>Score boarding is a technique for allowing instructions to execute out of order when there are sufficient resources and no data dependences</a:t>
            </a:r>
            <a:endParaRPr/>
          </a:p>
          <a:p>
            <a:pPr>
              <a:lnSpc>
                <a:spcPct val="150000"/>
              </a:lnSpc>
            </a:pPr>
            <a:endParaRPr/>
          </a:p>
          <a:p>
            <a:pPr>
              <a:lnSpc>
                <a:spcPct val="100000"/>
              </a:lnSpc>
            </a:pP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0" name="CustomShape 1"/>
          <p:cNvSpPr/>
          <p:nvPr/>
        </p:nvSpPr>
        <p:spPr>
          <a:xfrm>
            <a:off x="1143000" y="533520"/>
            <a:ext cx="7993080" cy="5707080"/>
          </a:xfrm>
          <a:prstGeom prst="rect">
            <a:avLst/>
          </a:prstGeom>
          <a:noFill/>
          <a:ln>
            <a:noFill/>
          </a:ln>
        </p:spPr>
        <p:txBody>
          <a:bodyPr lIns="90000" rIns="90000" tIns="45000" bIns="45000"/>
          <a:p>
            <a:pPr>
              <a:lnSpc>
                <a:spcPct val="150000"/>
              </a:lnSpc>
              <a:buSzPct val="25000"/>
              <a:buFont typeface="Wingdings 2" charset="2"/>
              <a:buChar char=""/>
            </a:pPr>
            <a:r>
              <a:rPr lang="en-IN" sz="2400">
                <a:solidFill>
                  <a:srgbClr val="000000"/>
                </a:solidFill>
                <a:latin typeface="Bitstream Charter"/>
                <a:ea typeface="DejaVu Sans"/>
              </a:rPr>
              <a:t>Scoreboard is able to handle all data hazards</a:t>
            </a:r>
            <a:endParaRPr/>
          </a:p>
          <a:p>
            <a:pPr>
              <a:lnSpc>
                <a:spcPct val="150000"/>
              </a:lnSpc>
            </a:pPr>
            <a:endParaRPr/>
          </a:p>
          <a:p>
            <a:pPr>
              <a:lnSpc>
                <a:spcPct val="150000"/>
              </a:lnSpc>
              <a:buSzPct val="25000"/>
              <a:buFont typeface="Wingdings 2" charset="2"/>
              <a:buChar char=""/>
            </a:pPr>
            <a:r>
              <a:rPr lang="en-IN" sz="2400">
                <a:solidFill>
                  <a:srgbClr val="000000"/>
                </a:solidFill>
                <a:latin typeface="Bitstream Charter"/>
                <a:ea typeface="DejaVu Sans"/>
              </a:rPr>
              <a:t> </a:t>
            </a:r>
            <a:r>
              <a:rPr lang="en-IN" sz="2400">
                <a:solidFill>
                  <a:srgbClr val="000000"/>
                </a:solidFill>
                <a:latin typeface="Bitstream Charter"/>
                <a:ea typeface="DejaVu Sans"/>
              </a:rPr>
              <a:t>The goal of scoreboard is to maintain an   execution rate of one instruction per clock   cycle (when there are no structural hazards) by executing an instruction as early as possible.</a:t>
            </a:r>
            <a:endParaRPr/>
          </a:p>
          <a:p>
            <a:pPr>
              <a:lnSpc>
                <a:spcPct val="150000"/>
              </a:lnSpc>
            </a:pPr>
            <a:endParaRPr/>
          </a:p>
          <a:p>
            <a:pPr>
              <a:lnSpc>
                <a:spcPct val="150000"/>
              </a:lnSpc>
              <a:buSzPct val="25000"/>
              <a:buFont typeface="Wingdings 2" charset="2"/>
              <a:buChar char=""/>
            </a:pPr>
            <a:r>
              <a:rPr lang="en-IN" sz="2400">
                <a:solidFill>
                  <a:srgbClr val="000000"/>
                </a:solidFill>
                <a:latin typeface="Bitstream Charter"/>
                <a:ea typeface="DejaVu Sans"/>
              </a:rPr>
              <a:t> </a:t>
            </a:r>
            <a:r>
              <a:rPr lang="en-IN" sz="2400">
                <a:solidFill>
                  <a:srgbClr val="000000"/>
                </a:solidFill>
                <a:latin typeface="Bitstream Charter"/>
                <a:ea typeface="DejaVu Sans"/>
              </a:rPr>
              <a:t>The scoreboard is responsible for instruction issue and execution, including all hazard detection</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1" name="CustomShape 1"/>
          <p:cNvSpPr/>
          <p:nvPr/>
        </p:nvSpPr>
        <p:spPr>
          <a:xfrm>
            <a:off x="1435680" y="228600"/>
            <a:ext cx="7490160" cy="6012000"/>
          </a:xfrm>
          <a:prstGeom prst="rect">
            <a:avLst/>
          </a:prstGeom>
          <a:noFill/>
          <a:ln>
            <a:noFill/>
          </a:ln>
        </p:spPr>
        <p:txBody>
          <a:bodyPr lIns="90000" rIns="90000" tIns="45000" bIns="45000"/>
          <a:p>
            <a:pPr>
              <a:lnSpc>
                <a:spcPct val="100000"/>
              </a:lnSpc>
              <a:buSzPct val="25000"/>
              <a:buFont typeface="Wingdings 2" charset="2"/>
              <a:buChar char=""/>
            </a:pPr>
            <a:r>
              <a:rPr lang="en-IN" sz="3200">
                <a:solidFill>
                  <a:srgbClr val="8dc765"/>
                </a:solidFill>
                <a:latin typeface="Gill Sans MT"/>
                <a:ea typeface="DejaVu Sans"/>
              </a:rPr>
              <a:t>Typical Scoreboard Structure</a:t>
            </a:r>
            <a:endParaRPr/>
          </a:p>
        </p:txBody>
      </p:sp>
      <p:pic>
        <p:nvPicPr>
          <p:cNvPr id="582" name="Picture 4" descr=""/>
          <p:cNvPicPr/>
          <p:nvPr/>
        </p:nvPicPr>
        <p:blipFill>
          <a:blip r:embed="rId1"/>
          <a:stretch>
            <a:fillRect/>
          </a:stretch>
        </p:blipFill>
        <p:spPr>
          <a:xfrm>
            <a:off x="1600200" y="838080"/>
            <a:ext cx="6926400" cy="547848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3" name="CustomShape 1"/>
          <p:cNvSpPr/>
          <p:nvPr/>
        </p:nvSpPr>
        <p:spPr>
          <a:xfrm>
            <a:off x="990720" y="304920"/>
            <a:ext cx="7935120" cy="5935680"/>
          </a:xfrm>
          <a:prstGeom prst="rect">
            <a:avLst/>
          </a:prstGeom>
          <a:noFill/>
          <a:ln>
            <a:noFill/>
          </a:ln>
        </p:spPr>
        <p:txBody>
          <a:bodyPr lIns="90000" rIns="90000" tIns="45000" bIns="45000"/>
          <a:p>
            <a:pPr>
              <a:lnSpc>
                <a:spcPct val="100000"/>
              </a:lnSpc>
              <a:buSzPct val="25000"/>
              <a:buFont typeface="Wingdings 2" charset="2"/>
              <a:buChar char=""/>
            </a:pPr>
            <a:r>
              <a:rPr lang="en-IN" sz="3200">
                <a:solidFill>
                  <a:srgbClr val="000000"/>
                </a:solidFill>
                <a:latin typeface="Gill Sans MT"/>
                <a:ea typeface="DejaVu Sans"/>
              </a:rPr>
              <a:t>What Does Scoreboard Do?</a:t>
            </a:r>
            <a:endParaRPr/>
          </a:p>
          <a:p>
            <a:pPr>
              <a:lnSpc>
                <a:spcPct val="100000"/>
              </a:lnSpc>
            </a:pPr>
            <a:endParaRPr/>
          </a:p>
          <a:p>
            <a:pPr algn="just">
              <a:lnSpc>
                <a:spcPct val="150000"/>
              </a:lnSpc>
              <a:buSzPct val="25000"/>
              <a:buFont typeface="Wingdings 2" charset="2"/>
              <a:buChar char=""/>
            </a:pPr>
            <a:r>
              <a:rPr lang="en-IN" sz="2200">
                <a:solidFill>
                  <a:srgbClr val="000000"/>
                </a:solidFill>
                <a:latin typeface="Bitstream Charter"/>
                <a:ea typeface="DejaVu Sans"/>
              </a:rPr>
              <a:t>Every instruction goes through scoreboard, where a record of data dependences is constructed instruction issue</a:t>
            </a:r>
            <a:endParaRPr/>
          </a:p>
          <a:p>
            <a:pPr algn="just">
              <a:lnSpc>
                <a:spcPct val="150000"/>
              </a:lnSpc>
              <a:buSzPct val="25000"/>
              <a:buFont typeface="Wingdings 2" charset="2"/>
              <a:buChar char=""/>
            </a:pPr>
            <a:r>
              <a:rPr lang="en-IN" sz="2200">
                <a:solidFill>
                  <a:srgbClr val="000000"/>
                </a:solidFill>
                <a:latin typeface="Bitstream Charter"/>
                <a:ea typeface="DejaVu Sans"/>
              </a:rPr>
              <a:t>Scoreboard then determines when operands are readable and begin execution: if not executable, it monitors changes</a:t>
            </a:r>
            <a:endParaRPr/>
          </a:p>
          <a:p>
            <a:pPr algn="just">
              <a:lnSpc>
                <a:spcPct val="150000"/>
              </a:lnSpc>
              <a:buSzPct val="25000"/>
              <a:buFont typeface="Wingdings 2" charset="2"/>
              <a:buChar char=""/>
            </a:pPr>
            <a:r>
              <a:rPr lang="en-IN" sz="2200">
                <a:solidFill>
                  <a:srgbClr val="000000"/>
                </a:solidFill>
                <a:latin typeface="Bitstream Charter"/>
                <a:ea typeface="DejaVu Sans"/>
              </a:rPr>
              <a:t>Scoreboard also controls when an instruction can write to a register</a:t>
            </a:r>
            <a:endParaRPr/>
          </a:p>
          <a:p>
            <a:pPr algn="just">
              <a:lnSpc>
                <a:spcPct val="150000"/>
              </a:lnSpc>
              <a:buSzPct val="25000"/>
              <a:buFont typeface="Wingdings 2" charset="2"/>
              <a:buChar char=""/>
            </a:pPr>
            <a:r>
              <a:rPr lang="en-IN" sz="2200">
                <a:solidFill>
                  <a:srgbClr val="000000"/>
                </a:solidFill>
                <a:latin typeface="Bitstream Charter"/>
                <a:ea typeface="DejaVu Sans"/>
              </a:rPr>
              <a:t>All hazard detection and resolution is centralized in scoreboard</a:t>
            </a:r>
            <a:endParaRPr/>
          </a:p>
          <a:p>
            <a:pPr algn="just">
              <a:lnSpc>
                <a:spcPct val="150000"/>
              </a:lnSpc>
              <a:buSzPct val="25000"/>
              <a:buFont typeface="Wingdings 2" charset="2"/>
              <a:buChar char=""/>
            </a:pPr>
            <a:r>
              <a:rPr lang="en-IN" sz="2200">
                <a:solidFill>
                  <a:srgbClr val="000000"/>
                </a:solidFill>
                <a:latin typeface="Bitstream Charter"/>
                <a:ea typeface="DejaVu Sans"/>
              </a:rPr>
              <a:t>It replaces ID, EX, and WB steps in the standard pipeline</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4" name="CustomShape 1"/>
          <p:cNvSpPr/>
          <p:nvPr/>
        </p:nvSpPr>
        <p:spPr>
          <a:xfrm>
            <a:off x="1435680" y="533520"/>
            <a:ext cx="7490160" cy="5707080"/>
          </a:xfrm>
          <a:prstGeom prst="rect">
            <a:avLst/>
          </a:prstGeom>
          <a:noFill/>
          <a:ln>
            <a:noFill/>
          </a:ln>
        </p:spPr>
        <p:txBody>
          <a:bodyPr lIns="90000" rIns="90000" tIns="45000" bIns="45000"/>
          <a:p>
            <a:pPr>
              <a:lnSpc>
                <a:spcPct val="150000"/>
              </a:lnSpc>
              <a:buSzPct val="25000"/>
              <a:buFont typeface="Wingdings 2" charset="2"/>
              <a:buChar char=""/>
            </a:pPr>
            <a:r>
              <a:rPr lang="en-IN" sz="2200">
                <a:solidFill>
                  <a:srgbClr val="000000"/>
                </a:solidFill>
                <a:latin typeface="Bitstream Charter"/>
                <a:ea typeface="DejaVu Sans"/>
              </a:rPr>
              <a:t>Step 1: Issue</a:t>
            </a:r>
            <a:endParaRPr/>
          </a:p>
          <a:p>
            <a:pPr>
              <a:lnSpc>
                <a:spcPct val="150000"/>
              </a:lnSpc>
              <a:buSzPct val="25000"/>
              <a:buFont typeface="Wingdings 2" charset="2"/>
              <a:buChar char=""/>
            </a:pPr>
            <a:r>
              <a:rPr lang="en-IN" sz="2200">
                <a:solidFill>
                  <a:srgbClr val="000000"/>
                </a:solidFill>
                <a:latin typeface="Bitstream Charter"/>
                <a:ea typeface="DejaVu Sans"/>
              </a:rPr>
              <a:t> </a:t>
            </a:r>
            <a:r>
              <a:rPr lang="en-IN" sz="2200">
                <a:solidFill>
                  <a:srgbClr val="000000"/>
                </a:solidFill>
                <a:latin typeface="Bitstream Charter"/>
                <a:ea typeface="DejaVu Sans"/>
              </a:rPr>
              <a:t>An instruction is issued when the FU for the instruction is free and no other active instruction has the same destination register</a:t>
            </a:r>
            <a:endParaRPr/>
          </a:p>
          <a:p>
            <a:pPr>
              <a:lnSpc>
                <a:spcPct val="150000"/>
              </a:lnSpc>
              <a:buSzPct val="25000"/>
              <a:buFont typeface="Wingdings 2" charset="2"/>
              <a:buChar char=""/>
            </a:pPr>
            <a:r>
              <a:rPr lang="en-IN" sz="2200">
                <a:solidFill>
                  <a:srgbClr val="000000"/>
                </a:solidFill>
                <a:latin typeface="Bitstream Charter"/>
                <a:ea typeface="DejaVu Sans"/>
              </a:rPr>
              <a:t> </a:t>
            </a:r>
            <a:r>
              <a:rPr lang="en-IN" sz="2200">
                <a:solidFill>
                  <a:srgbClr val="000000"/>
                </a:solidFill>
                <a:latin typeface="Bitstream Charter"/>
                <a:ea typeface="DejaVu Sans"/>
              </a:rPr>
              <a:t>This eliminates WAW hazard If a structural or WAW hazard exists instruction issue stalls, no further instruction will issue until hazards are cleared</a:t>
            </a:r>
            <a:endParaRPr/>
          </a:p>
          <a:p>
            <a:pPr>
              <a:lnSpc>
                <a:spcPct val="150000"/>
              </a:lnSpc>
              <a:buSzPct val="25000"/>
              <a:buFont typeface="Wingdings 2" charset="2"/>
              <a:buChar char=""/>
            </a:pPr>
            <a:r>
              <a:rPr lang="en-IN" sz="2200">
                <a:solidFill>
                  <a:srgbClr val="000000"/>
                </a:solidFill>
                <a:latin typeface="Bitstream Charter"/>
                <a:ea typeface="DejaVu Sans"/>
              </a:rPr>
              <a:t> </a:t>
            </a:r>
            <a:r>
              <a:rPr lang="en-IN" sz="2200">
                <a:solidFill>
                  <a:srgbClr val="000000"/>
                </a:solidFill>
                <a:latin typeface="Bitstream Charter"/>
                <a:ea typeface="DejaVu Sans"/>
              </a:rPr>
              <a:t>It causes the buffer between IF and issue to fill; IF stalls when buffer is full</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5" name="CustomShape 1"/>
          <p:cNvSpPr/>
          <p:nvPr/>
        </p:nvSpPr>
        <p:spPr>
          <a:xfrm>
            <a:off x="1143000" y="228600"/>
            <a:ext cx="7782840" cy="6012000"/>
          </a:xfrm>
          <a:prstGeom prst="rect">
            <a:avLst/>
          </a:prstGeom>
          <a:noFill/>
          <a:ln>
            <a:noFill/>
          </a:ln>
        </p:spPr>
        <p:txBody>
          <a:bodyPr lIns="90000" rIns="90000" tIns="45000" bIns="45000"/>
          <a:p>
            <a:pPr>
              <a:lnSpc>
                <a:spcPct val="150000"/>
              </a:lnSpc>
              <a:buSzPct val="25000"/>
              <a:buFont typeface="Wingdings 2" charset="2"/>
              <a:buChar char=""/>
            </a:pPr>
            <a:r>
              <a:rPr lang="en-IN" sz="2200">
                <a:solidFill>
                  <a:srgbClr val="000000"/>
                </a:solidFill>
                <a:latin typeface="Bitstream Charter"/>
                <a:ea typeface="DejaVu Sans"/>
              </a:rPr>
              <a:t>Step 2: Read Operands</a:t>
            </a:r>
            <a:endParaRPr/>
          </a:p>
          <a:p>
            <a:pPr>
              <a:lnSpc>
                <a:spcPct val="150000"/>
              </a:lnSpc>
            </a:pPr>
            <a:endParaRPr/>
          </a:p>
          <a:p>
            <a:pPr>
              <a:lnSpc>
                <a:spcPct val="150000"/>
              </a:lnSpc>
              <a:buSzPct val="25000"/>
              <a:buFont typeface="Wingdings 2" charset="2"/>
              <a:buChar char=""/>
            </a:pPr>
            <a:r>
              <a:rPr lang="en-IN" sz="2200">
                <a:solidFill>
                  <a:srgbClr val="000000"/>
                </a:solidFill>
                <a:latin typeface="Bitstream Charter"/>
                <a:ea typeface="DejaVu Sans"/>
              </a:rPr>
              <a:t> </a:t>
            </a:r>
            <a:r>
              <a:rPr lang="en-IN" sz="2200">
                <a:solidFill>
                  <a:srgbClr val="000000"/>
                </a:solidFill>
                <a:latin typeface="Bitstream Charter"/>
                <a:ea typeface="DejaVu Sans"/>
              </a:rPr>
              <a:t>Scoreboard monitors the availability of source operands. When source operands are available, scoreboard tells the FU to proceed to read it</a:t>
            </a:r>
            <a:endParaRPr/>
          </a:p>
          <a:p>
            <a:pPr>
              <a:lnSpc>
                <a:spcPct val="150000"/>
              </a:lnSpc>
            </a:pPr>
            <a:endParaRPr/>
          </a:p>
          <a:p>
            <a:pPr>
              <a:lnSpc>
                <a:spcPct val="150000"/>
              </a:lnSpc>
              <a:buSzPct val="25000"/>
              <a:buFont typeface="Wingdings 2" charset="2"/>
              <a:buChar char=""/>
            </a:pPr>
            <a:r>
              <a:rPr lang="en-IN" sz="2200">
                <a:solidFill>
                  <a:srgbClr val="000000"/>
                </a:solidFill>
                <a:latin typeface="Bitstream Charter"/>
                <a:ea typeface="DejaVu Sans"/>
              </a:rPr>
              <a:t>A source operand is available if no earlier issued active instruction is going to write it</a:t>
            </a:r>
            <a:endParaRPr/>
          </a:p>
          <a:p>
            <a:pPr>
              <a:lnSpc>
                <a:spcPct val="150000"/>
              </a:lnSpc>
            </a:pPr>
            <a:endParaRPr/>
          </a:p>
          <a:p>
            <a:pPr>
              <a:lnSpc>
                <a:spcPct val="150000"/>
              </a:lnSpc>
              <a:buSzPct val="25000"/>
              <a:buFont typeface="Wingdings 2" charset="2"/>
              <a:buChar char=""/>
            </a:pPr>
            <a:r>
              <a:rPr lang="en-IN" sz="2200">
                <a:solidFill>
                  <a:srgbClr val="000000"/>
                </a:solidFill>
                <a:latin typeface="Bitstream Charter"/>
                <a:ea typeface="DejaVu Sans"/>
              </a:rPr>
              <a:t> </a:t>
            </a:r>
            <a:r>
              <a:rPr lang="en-IN" sz="2200">
                <a:solidFill>
                  <a:srgbClr val="000000"/>
                </a:solidFill>
                <a:latin typeface="Bitstream Charter"/>
                <a:ea typeface="DejaVu Sans"/>
              </a:rPr>
              <a:t>This resolves RAW hazards</a:t>
            </a:r>
            <a:endParaRPr/>
          </a:p>
          <a:p>
            <a:pPr>
              <a:lnSpc>
                <a:spcPct val="150000"/>
              </a:lnSpc>
            </a:pPr>
            <a:endParaRPr/>
          </a:p>
          <a:p>
            <a:pPr>
              <a:lnSpc>
                <a:spcPct val="150000"/>
              </a:lnSpc>
              <a:buSzPct val="25000"/>
              <a:buFont typeface="Wingdings 2" charset="2"/>
              <a:buChar char=""/>
            </a:pPr>
            <a:r>
              <a:rPr lang="en-IN" sz="2200">
                <a:solidFill>
                  <a:srgbClr val="000000"/>
                </a:solidFill>
                <a:latin typeface="Bitstream Charter"/>
                <a:ea typeface="DejaVu Sans"/>
              </a:rPr>
              <a:t> </a:t>
            </a:r>
            <a:r>
              <a:rPr lang="en-IN" sz="2200">
                <a:solidFill>
                  <a:srgbClr val="000000"/>
                </a:solidFill>
                <a:latin typeface="Bitstream Charter"/>
                <a:ea typeface="DejaVu Sans"/>
              </a:rPr>
              <a:t>Step 1 &amp; 2 replaces ID stage in  pipeline</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6" name="CustomShape 1"/>
          <p:cNvSpPr/>
          <p:nvPr/>
        </p:nvSpPr>
        <p:spPr>
          <a:xfrm>
            <a:off x="1435680" y="457200"/>
            <a:ext cx="7490160" cy="5783400"/>
          </a:xfrm>
          <a:prstGeom prst="rect">
            <a:avLst/>
          </a:prstGeom>
          <a:noFill/>
          <a:ln>
            <a:noFill/>
          </a:ln>
        </p:spPr>
        <p:txBody>
          <a:bodyPr lIns="90000" rIns="90000" tIns="45000" bIns="45000"/>
          <a:p>
            <a:pPr>
              <a:lnSpc>
                <a:spcPct val="150000"/>
              </a:lnSpc>
              <a:buSzPct val="25000"/>
              <a:buFont typeface="Wingdings 2" charset="2"/>
              <a:buChar char=""/>
            </a:pPr>
            <a:r>
              <a:rPr lang="en-IN" sz="2400">
                <a:solidFill>
                  <a:srgbClr val="000000"/>
                </a:solidFill>
                <a:latin typeface="Bitstream Charter"/>
                <a:ea typeface="DejaVu Sans"/>
              </a:rPr>
              <a:t>Step 3: Execution</a:t>
            </a:r>
            <a:endParaRPr/>
          </a:p>
          <a:p>
            <a:pPr>
              <a:lnSpc>
                <a:spcPct val="150000"/>
              </a:lnSpc>
            </a:pPr>
            <a:endParaRPr/>
          </a:p>
          <a:p>
            <a:pPr>
              <a:lnSpc>
                <a:spcPct val="150000"/>
              </a:lnSpc>
              <a:buSzPct val="25000"/>
              <a:buFont typeface="Wingdings 2" charset="2"/>
              <a:buChar char=""/>
            </a:pPr>
            <a:r>
              <a:rPr lang="en-IN" sz="2400">
                <a:solidFill>
                  <a:srgbClr val="000000"/>
                </a:solidFill>
                <a:latin typeface="Bitstream Charter"/>
                <a:ea typeface="DejaVu Sans"/>
              </a:rPr>
              <a:t> </a:t>
            </a:r>
            <a:r>
              <a:rPr lang="en-IN" sz="2400">
                <a:solidFill>
                  <a:srgbClr val="000000"/>
                </a:solidFill>
                <a:latin typeface="Bitstream Charter"/>
                <a:ea typeface="DejaVu Sans"/>
              </a:rPr>
              <a:t>FU begins execution upon receiving operands  When the result is ready, it notifies scoreboard</a:t>
            </a:r>
            <a:endParaRPr/>
          </a:p>
          <a:p>
            <a:pPr>
              <a:lnSpc>
                <a:spcPct val="150000"/>
              </a:lnSpc>
            </a:pPr>
            <a:endParaRPr/>
          </a:p>
          <a:p>
            <a:pPr>
              <a:lnSpc>
                <a:spcPct val="150000"/>
              </a:lnSpc>
              <a:buSzPct val="25000"/>
              <a:buFont typeface="Wingdings 2" charset="2"/>
              <a:buChar char=""/>
            </a:pPr>
            <a:r>
              <a:rPr lang="en-IN" sz="2400">
                <a:solidFill>
                  <a:srgbClr val="000000"/>
                </a:solidFill>
                <a:latin typeface="Bitstream Charter"/>
                <a:ea typeface="DejaVu Sans"/>
              </a:rPr>
              <a:t>This replaces EX step in pipeline and takes multiple cycles in FP pipeline</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7" name="CustomShape 1"/>
          <p:cNvSpPr/>
          <p:nvPr/>
        </p:nvSpPr>
        <p:spPr>
          <a:xfrm>
            <a:off x="1435680" y="228600"/>
            <a:ext cx="7490160" cy="6392880"/>
          </a:xfrm>
          <a:prstGeom prst="rect">
            <a:avLst/>
          </a:prstGeom>
          <a:noFill/>
          <a:ln>
            <a:noFill/>
          </a:ln>
        </p:spPr>
        <p:txBody>
          <a:bodyPr lIns="90000" rIns="90000" tIns="45000" bIns="45000"/>
          <a:p>
            <a:pPr>
              <a:lnSpc>
                <a:spcPct val="150000"/>
              </a:lnSpc>
              <a:buSzPct val="25000"/>
              <a:buFont typeface="Wingdings 2" charset="2"/>
              <a:buChar char=""/>
            </a:pPr>
            <a:r>
              <a:rPr lang="en-IN">
                <a:solidFill>
                  <a:srgbClr val="000000"/>
                </a:solidFill>
                <a:latin typeface="Bitstream Charter"/>
                <a:ea typeface="DejaVu Sans"/>
              </a:rPr>
              <a:t>Step 4: Write Result</a:t>
            </a:r>
            <a:endParaRPr/>
          </a:p>
          <a:p>
            <a:pPr>
              <a:lnSpc>
                <a:spcPct val="150000"/>
              </a:lnSpc>
            </a:pPr>
            <a:r>
              <a:rPr lang="en-IN">
                <a:solidFill>
                  <a:srgbClr val="000000"/>
                </a:solidFill>
                <a:latin typeface="Bitstream Charter"/>
                <a:ea typeface="DejaVu Sans"/>
              </a:rPr>
              <a:t>Once scoreboard is aware that the FU has completed execution, it checks for WAR hazards and stalls the completing instruction when necessary</a:t>
            </a:r>
            <a:endParaRPr/>
          </a:p>
          <a:p>
            <a:pPr>
              <a:lnSpc>
                <a:spcPct val="150000"/>
              </a:lnSpc>
            </a:pPr>
            <a:endParaRPr/>
          </a:p>
          <a:p>
            <a:pPr>
              <a:lnSpc>
                <a:spcPct val="150000"/>
              </a:lnSpc>
            </a:pPr>
            <a:r>
              <a:rPr lang="en-IN">
                <a:solidFill>
                  <a:srgbClr val="000000"/>
                </a:solidFill>
                <a:latin typeface="Bitstream Charter"/>
                <a:ea typeface="DejaVu Sans"/>
              </a:rPr>
              <a:t>DIV.D F0, F2, F4</a:t>
            </a:r>
            <a:endParaRPr/>
          </a:p>
          <a:p>
            <a:pPr>
              <a:lnSpc>
                <a:spcPct val="150000"/>
              </a:lnSpc>
            </a:pPr>
            <a:r>
              <a:rPr lang="en-IN">
                <a:solidFill>
                  <a:srgbClr val="000000"/>
                </a:solidFill>
                <a:latin typeface="Bitstream Charter"/>
                <a:ea typeface="DejaVu Sans"/>
              </a:rPr>
              <a:t>ADD.D F10, F0, F8</a:t>
            </a:r>
            <a:endParaRPr/>
          </a:p>
          <a:p>
            <a:pPr>
              <a:lnSpc>
                <a:spcPct val="150000"/>
              </a:lnSpc>
            </a:pPr>
            <a:r>
              <a:rPr lang="en-IN">
                <a:solidFill>
                  <a:srgbClr val="3333cd"/>
                </a:solidFill>
                <a:latin typeface="Bitstream Charter"/>
                <a:ea typeface="DejaVu Sans"/>
              </a:rPr>
              <a:t>SUB.D F8, F8, F14</a:t>
            </a:r>
            <a:endParaRPr/>
          </a:p>
          <a:p>
            <a:pPr>
              <a:lnSpc>
                <a:spcPct val="150000"/>
              </a:lnSpc>
            </a:pPr>
            <a:r>
              <a:rPr lang="en-IN">
                <a:solidFill>
                  <a:srgbClr val="3333cd"/>
                </a:solidFill>
                <a:latin typeface="Bitstream Charter"/>
                <a:ea typeface="DejaVu Sans"/>
              </a:rPr>
              <a:t> </a:t>
            </a:r>
            <a:endParaRPr/>
          </a:p>
          <a:p>
            <a:pPr>
              <a:lnSpc>
                <a:spcPct val="150000"/>
              </a:lnSpc>
            </a:pPr>
            <a:r>
              <a:rPr lang="en-IN">
                <a:solidFill>
                  <a:srgbClr val="ff0000"/>
                </a:solidFill>
                <a:latin typeface="Bitstream Charter"/>
                <a:ea typeface="DejaVu Sans"/>
              </a:rPr>
              <a:t>The scoreboard will stall the SUB.D in its Write Result stage until ADD.D reads its operands</a:t>
            </a:r>
            <a:endParaRPr/>
          </a:p>
          <a:p>
            <a:pPr>
              <a:lnSpc>
                <a:spcPct val="150000"/>
              </a:lnSpc>
              <a:buSzPct val="25000"/>
              <a:buFont typeface="Wingdings 2" charset="2"/>
              <a:buChar char=""/>
            </a:pPr>
            <a:r>
              <a:rPr lang="en-IN">
                <a:solidFill>
                  <a:srgbClr val="000000"/>
                </a:solidFill>
                <a:latin typeface="Bitstream Charter"/>
                <a:ea typeface="DejaVu Sans"/>
              </a:rPr>
              <a:t>In general, a completing instruction cannot write its   result when there is an instruction that has not read its operands that precedes (in order of issue) the completing instruction and one operand is the same as the result register  Otherwise, scoreboard tells the FU to store its result to the destination register  replaces WB step</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8" name="CustomShape 1"/>
          <p:cNvSpPr/>
          <p:nvPr/>
        </p:nvSpPr>
        <p:spPr>
          <a:xfrm>
            <a:off x="1435680" y="304920"/>
            <a:ext cx="7490160" cy="5935680"/>
          </a:xfrm>
          <a:prstGeom prst="rect">
            <a:avLst/>
          </a:prstGeom>
          <a:noFill/>
          <a:ln>
            <a:noFill/>
          </a:ln>
        </p:spPr>
        <p:txBody>
          <a:bodyPr lIns="90000" rIns="90000" tIns="45000" bIns="45000"/>
          <a:p>
            <a:pPr>
              <a:lnSpc>
                <a:spcPct val="150000"/>
              </a:lnSpc>
              <a:buSzPct val="25000"/>
              <a:buFont typeface="Wingdings 2" charset="2"/>
              <a:buChar char=""/>
            </a:pPr>
            <a:r>
              <a:rPr lang="en-IN" sz="2200">
                <a:solidFill>
                  <a:srgbClr val="000000"/>
                </a:solidFill>
                <a:latin typeface="Bitstream Charter"/>
                <a:ea typeface="DejaVu Sans"/>
              </a:rPr>
              <a:t>No Forwarding in Scoreboard?</a:t>
            </a:r>
            <a:endParaRPr/>
          </a:p>
          <a:p>
            <a:pPr>
              <a:lnSpc>
                <a:spcPct val="15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Since operands are read only from register file, this scoreboard doesn’t use forwarding </a:t>
            </a:r>
            <a:endParaRPr/>
          </a:p>
          <a:p>
            <a:pPr>
              <a:lnSpc>
                <a:spcPct val="150000"/>
              </a:lnSpc>
            </a:pPr>
            <a:r>
              <a:rPr lang="en-IN" sz="2200">
                <a:solidFill>
                  <a:srgbClr val="000000"/>
                </a:solidFill>
                <a:latin typeface="Bitstream Charter"/>
                <a:ea typeface="DejaVu Sans"/>
              </a:rPr>
              <a:t>However, instructions will write their result into the register file  (assuming no WAR hazards), rather than the static assigned “write” cycle </a:t>
            </a:r>
            <a:endParaRPr/>
          </a:p>
          <a:p>
            <a:pPr>
              <a:lnSpc>
                <a:spcPct val="150000"/>
              </a:lnSpc>
            </a:pPr>
            <a:endParaRPr/>
          </a:p>
          <a:p>
            <a:pPr>
              <a:lnSpc>
                <a:spcPct val="15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Reduced pipeline latency and benefits of forwarding</a:t>
            </a:r>
            <a:endParaRPr/>
          </a:p>
          <a:p>
            <a:pPr>
              <a:lnSpc>
                <a:spcPct val="150000"/>
              </a:lnSpc>
            </a:pPr>
            <a:endParaRPr/>
          </a:p>
          <a:p>
            <a:pPr>
              <a:lnSpc>
                <a:spcPct val="150000"/>
              </a:lnSpc>
              <a:buSzPct val="25000"/>
              <a:buFont typeface="Wingdings 2" charset="2"/>
              <a:buChar char=""/>
            </a:pPr>
            <a:r>
              <a:rPr lang="en-IN" sz="2200">
                <a:solidFill>
                  <a:srgbClr val="000000"/>
                </a:solidFill>
                <a:latin typeface="Bitstream Charter"/>
                <a:ea typeface="DejaVu Sans"/>
              </a:rPr>
              <a:t> </a:t>
            </a:r>
            <a:r>
              <a:rPr lang="en-IN" sz="2200">
                <a:solidFill>
                  <a:srgbClr val="000000"/>
                </a:solidFill>
                <a:latin typeface="Bitstream Charter"/>
                <a:ea typeface="DejaVu Sans"/>
              </a:rPr>
              <a:t>There is still 1 cycle of latency involved since the “write result” and “read operand” stages cannot overlap</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9" name="CustomShape 1"/>
          <p:cNvSpPr/>
          <p:nvPr/>
        </p:nvSpPr>
        <p:spPr>
          <a:xfrm>
            <a:off x="1435680" y="457200"/>
            <a:ext cx="7490160" cy="5783400"/>
          </a:xfrm>
          <a:prstGeom prst="rect">
            <a:avLst/>
          </a:prstGeom>
          <a:noFill/>
          <a:ln>
            <a:noFill/>
          </a:ln>
        </p:spPr>
        <p:txBody>
          <a:bodyPr lIns="90000" rIns="90000" tIns="45000" bIns="45000"/>
          <a:p>
            <a:pPr>
              <a:lnSpc>
                <a:spcPct val="100000"/>
              </a:lnSpc>
              <a:buSzPct val="25000"/>
              <a:buFont typeface="Wingdings 2" charset="2"/>
              <a:buChar char=""/>
            </a:pPr>
            <a:r>
              <a:rPr lang="en-IN" sz="2200">
                <a:solidFill>
                  <a:srgbClr val="000000"/>
                </a:solidFill>
                <a:latin typeface="Bitstream Charter"/>
                <a:ea typeface="DejaVu Sans"/>
              </a:rPr>
              <a:t>Limitations of Scoreboard</a:t>
            </a:r>
            <a:endParaRPr/>
          </a:p>
          <a:p>
            <a:pPr>
              <a:lnSpc>
                <a:spcPct val="100000"/>
              </a:lnSpc>
            </a:pP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In eliminating stalls, a scoreboard is limited by several factors:</a:t>
            </a:r>
            <a:endParaRPr/>
          </a:p>
          <a:p>
            <a:pPr>
              <a:lnSpc>
                <a:spcPct val="100000"/>
              </a:lnSpc>
            </a:pPr>
            <a:endParaRPr/>
          </a:p>
          <a:p>
            <a:pPr>
              <a:lnSpc>
                <a:spcPct val="100000"/>
              </a:lnSpc>
              <a:buSzPct val="25000"/>
              <a:buFont typeface="Wingdings 2" charset="2"/>
              <a:buChar char=""/>
            </a:pPr>
            <a:r>
              <a:rPr lang="en-IN" sz="2200">
                <a:solidFill>
                  <a:srgbClr val="000000"/>
                </a:solidFill>
                <a:latin typeface="Bitstream Charter"/>
                <a:ea typeface="DejaVu Sans"/>
              </a:rPr>
              <a:t>the amount of parallelism available </a:t>
            </a:r>
            <a:endParaRPr/>
          </a:p>
          <a:p>
            <a:pPr>
              <a:lnSpc>
                <a:spcPct val="100000"/>
              </a:lnSpc>
            </a:pPr>
            <a:endParaRPr/>
          </a:p>
          <a:p>
            <a:pPr>
              <a:lnSpc>
                <a:spcPct val="100000"/>
              </a:lnSpc>
              <a:buSzPct val="25000"/>
              <a:buFont typeface="Wingdings 2" charset="2"/>
              <a:buChar char=""/>
            </a:pPr>
            <a:r>
              <a:rPr lang="en-IN" sz="2200">
                <a:solidFill>
                  <a:srgbClr val="000000"/>
                </a:solidFill>
                <a:latin typeface="Bitstream Charter"/>
                <a:ea typeface="DejaVu Sans"/>
              </a:rPr>
              <a:t> </a:t>
            </a:r>
            <a:r>
              <a:rPr lang="en-IN" sz="2200">
                <a:solidFill>
                  <a:srgbClr val="000000"/>
                </a:solidFill>
                <a:latin typeface="Bitstream Charter"/>
                <a:ea typeface="DejaVu Sans"/>
              </a:rPr>
              <a:t>number of scoreboard entries</a:t>
            </a:r>
            <a:endParaRPr/>
          </a:p>
          <a:p>
            <a:pPr>
              <a:lnSpc>
                <a:spcPct val="100000"/>
              </a:lnSpc>
            </a:pPr>
            <a:endParaRPr/>
          </a:p>
          <a:p>
            <a:pPr>
              <a:lnSpc>
                <a:spcPct val="100000"/>
              </a:lnSpc>
              <a:buSzPct val="25000"/>
              <a:buFont typeface="Wingdings 2" charset="2"/>
              <a:buChar char=""/>
            </a:pPr>
            <a:r>
              <a:rPr lang="en-IN" sz="2200">
                <a:solidFill>
                  <a:srgbClr val="000000"/>
                </a:solidFill>
                <a:latin typeface="Bitstream Charter"/>
                <a:ea typeface="DejaVu Sans"/>
              </a:rPr>
              <a:t>number and types of Bus</a:t>
            </a:r>
            <a:endParaRPr/>
          </a:p>
          <a:p>
            <a:pPr>
              <a:lnSpc>
                <a:spcPct val="100000"/>
              </a:lnSpc>
            </a:pPr>
            <a:endParaRPr/>
          </a:p>
          <a:p>
            <a:pPr>
              <a:lnSpc>
                <a:spcPct val="100000"/>
              </a:lnSpc>
              <a:buSzPct val="25000"/>
              <a:buFont typeface="Wingdings 2" charset="2"/>
              <a:buChar char=""/>
            </a:pPr>
            <a:r>
              <a:rPr lang="en-IN" sz="2200">
                <a:solidFill>
                  <a:srgbClr val="000000"/>
                </a:solidFill>
                <a:latin typeface="Bitstream Charter"/>
                <a:ea typeface="DejaVu Sans"/>
              </a:rPr>
              <a:t>Potential WAW and WAR hazards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800280" y="304920"/>
            <a:ext cx="7761240" cy="1188720"/>
          </a:xfrm>
          <a:prstGeom prst="rect">
            <a:avLst/>
          </a:prstGeom>
          <a:noFill/>
          <a:ln>
            <a:noFill/>
          </a:ln>
        </p:spPr>
        <p:txBody>
          <a:bodyPr lIns="63360" rIns="63360" tIns="25560" bIns="25560"/>
          <a:p>
            <a:pPr>
              <a:lnSpc>
                <a:spcPct val="100000"/>
              </a:lnSpc>
            </a:pPr>
            <a:r>
              <a:rPr lang="en-IN" sz="2800">
                <a:solidFill>
                  <a:srgbClr val="572314"/>
                </a:solidFill>
                <a:latin typeface="Gill Sans MT"/>
                <a:ea typeface="DejaVu Sans"/>
              </a:rPr>
              <a:t>Conventional Pipelined Execution Representation</a:t>
            </a:r>
            <a:endParaRPr/>
          </a:p>
        </p:txBody>
      </p:sp>
      <p:sp>
        <p:nvSpPr>
          <p:cNvPr id="247" name="CustomShape 2"/>
          <p:cNvSpPr/>
          <p:nvPr/>
        </p:nvSpPr>
        <p:spPr>
          <a:xfrm>
            <a:off x="546120" y="1612800"/>
            <a:ext cx="804960" cy="347760"/>
          </a:xfrm>
          <a:prstGeom prst="rect">
            <a:avLst/>
          </a:prstGeom>
          <a:noFill/>
          <a:ln w="25560">
            <a:solidFill>
              <a:srgbClr val="000000"/>
            </a:solidFill>
            <a:miter/>
          </a:ln>
        </p:spPr>
      </p:sp>
      <p:sp>
        <p:nvSpPr>
          <p:cNvPr id="248" name="CustomShape 3"/>
          <p:cNvSpPr/>
          <p:nvPr/>
        </p:nvSpPr>
        <p:spPr>
          <a:xfrm>
            <a:off x="570240" y="1577880"/>
            <a:ext cx="85860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IFetch</a:t>
            </a:r>
            <a:endParaRPr/>
          </a:p>
        </p:txBody>
      </p:sp>
      <p:sp>
        <p:nvSpPr>
          <p:cNvPr id="249" name="CustomShape 4"/>
          <p:cNvSpPr/>
          <p:nvPr/>
        </p:nvSpPr>
        <p:spPr>
          <a:xfrm>
            <a:off x="1384200" y="1612800"/>
            <a:ext cx="804960" cy="347760"/>
          </a:xfrm>
          <a:prstGeom prst="rect">
            <a:avLst/>
          </a:prstGeom>
          <a:noFill/>
          <a:ln w="25560">
            <a:solidFill>
              <a:srgbClr val="000000"/>
            </a:solidFill>
            <a:miter/>
          </a:ln>
        </p:spPr>
      </p:sp>
      <p:sp>
        <p:nvSpPr>
          <p:cNvPr id="250" name="CustomShape 5"/>
          <p:cNvSpPr/>
          <p:nvPr/>
        </p:nvSpPr>
        <p:spPr>
          <a:xfrm>
            <a:off x="2222640" y="1612800"/>
            <a:ext cx="804960" cy="347760"/>
          </a:xfrm>
          <a:prstGeom prst="rect">
            <a:avLst/>
          </a:prstGeom>
          <a:noFill/>
          <a:ln w="25560">
            <a:solidFill>
              <a:srgbClr val="000000"/>
            </a:solidFill>
            <a:miter/>
          </a:ln>
        </p:spPr>
      </p:sp>
      <p:sp>
        <p:nvSpPr>
          <p:cNvPr id="251" name="CustomShape 6"/>
          <p:cNvSpPr/>
          <p:nvPr/>
        </p:nvSpPr>
        <p:spPr>
          <a:xfrm>
            <a:off x="3060720" y="1612800"/>
            <a:ext cx="804960" cy="347760"/>
          </a:xfrm>
          <a:prstGeom prst="rect">
            <a:avLst/>
          </a:prstGeom>
          <a:noFill/>
          <a:ln w="25560">
            <a:solidFill>
              <a:srgbClr val="000000"/>
            </a:solidFill>
            <a:miter/>
          </a:ln>
        </p:spPr>
      </p:sp>
      <p:sp>
        <p:nvSpPr>
          <p:cNvPr id="252" name="CustomShape 7"/>
          <p:cNvSpPr/>
          <p:nvPr/>
        </p:nvSpPr>
        <p:spPr>
          <a:xfrm>
            <a:off x="3898800" y="1612800"/>
            <a:ext cx="804960" cy="347760"/>
          </a:xfrm>
          <a:prstGeom prst="rect">
            <a:avLst/>
          </a:prstGeom>
          <a:noFill/>
          <a:ln w="25560">
            <a:solidFill>
              <a:srgbClr val="000000"/>
            </a:solidFill>
            <a:miter/>
          </a:ln>
        </p:spPr>
      </p:sp>
      <p:sp>
        <p:nvSpPr>
          <p:cNvPr id="253" name="CustomShape 8"/>
          <p:cNvSpPr/>
          <p:nvPr/>
        </p:nvSpPr>
        <p:spPr>
          <a:xfrm>
            <a:off x="1337400" y="1577880"/>
            <a:ext cx="61920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Dcd</a:t>
            </a:r>
            <a:endParaRPr/>
          </a:p>
        </p:txBody>
      </p:sp>
      <p:sp>
        <p:nvSpPr>
          <p:cNvPr id="254" name="CustomShape 9"/>
          <p:cNvSpPr/>
          <p:nvPr/>
        </p:nvSpPr>
        <p:spPr>
          <a:xfrm>
            <a:off x="2180880" y="1577880"/>
            <a:ext cx="71064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Exec</a:t>
            </a:r>
            <a:endParaRPr/>
          </a:p>
        </p:txBody>
      </p:sp>
      <p:sp>
        <p:nvSpPr>
          <p:cNvPr id="255" name="CustomShape 10"/>
          <p:cNvSpPr/>
          <p:nvPr/>
        </p:nvSpPr>
        <p:spPr>
          <a:xfrm>
            <a:off x="3008160" y="1577880"/>
            <a:ext cx="73224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Mem</a:t>
            </a:r>
            <a:endParaRPr/>
          </a:p>
        </p:txBody>
      </p:sp>
      <p:sp>
        <p:nvSpPr>
          <p:cNvPr id="256" name="CustomShape 11"/>
          <p:cNvSpPr/>
          <p:nvPr/>
        </p:nvSpPr>
        <p:spPr>
          <a:xfrm>
            <a:off x="3941280" y="1577880"/>
            <a:ext cx="55548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WB</a:t>
            </a:r>
            <a:endParaRPr/>
          </a:p>
        </p:txBody>
      </p:sp>
      <p:sp>
        <p:nvSpPr>
          <p:cNvPr id="257" name="CustomShape 12"/>
          <p:cNvSpPr/>
          <p:nvPr/>
        </p:nvSpPr>
        <p:spPr>
          <a:xfrm>
            <a:off x="1384200" y="2146320"/>
            <a:ext cx="804960" cy="347760"/>
          </a:xfrm>
          <a:prstGeom prst="rect">
            <a:avLst/>
          </a:prstGeom>
          <a:noFill/>
          <a:ln w="25560">
            <a:solidFill>
              <a:srgbClr val="000000"/>
            </a:solidFill>
            <a:miter/>
          </a:ln>
        </p:spPr>
      </p:sp>
      <p:sp>
        <p:nvSpPr>
          <p:cNvPr id="258" name="CustomShape 13"/>
          <p:cNvSpPr/>
          <p:nvPr/>
        </p:nvSpPr>
        <p:spPr>
          <a:xfrm>
            <a:off x="1408320" y="2111400"/>
            <a:ext cx="858600" cy="355680"/>
          </a:xfrm>
          <a:prstGeom prst="rect">
            <a:avLst/>
          </a:prstGeom>
          <a:noFill/>
          <a:ln>
            <a:noFill/>
          </a:ln>
        </p:spPr>
        <p:txBody>
          <a:bodyPr wrap="none" lIns="90360" rIns="90360" tIns="44280" bIns="44280"/>
          <a:p>
            <a:pPr>
              <a:lnSpc>
                <a:spcPct val="100000"/>
              </a:lnSpc>
            </a:pPr>
            <a:r>
              <a:rPr lang="en-IN">
                <a:solidFill>
                  <a:srgbClr val="3891a7"/>
                </a:solidFill>
                <a:latin typeface="Gill Sans MT"/>
                <a:ea typeface="DejaVu Sans"/>
              </a:rPr>
              <a:t>IFetch</a:t>
            </a:r>
            <a:endParaRPr/>
          </a:p>
        </p:txBody>
      </p:sp>
      <p:sp>
        <p:nvSpPr>
          <p:cNvPr id="259" name="CustomShape 14"/>
          <p:cNvSpPr/>
          <p:nvPr/>
        </p:nvSpPr>
        <p:spPr>
          <a:xfrm>
            <a:off x="2222640" y="2146320"/>
            <a:ext cx="804960" cy="347760"/>
          </a:xfrm>
          <a:prstGeom prst="rect">
            <a:avLst/>
          </a:prstGeom>
          <a:noFill/>
          <a:ln w="25560">
            <a:solidFill>
              <a:srgbClr val="000000"/>
            </a:solidFill>
            <a:miter/>
          </a:ln>
        </p:spPr>
      </p:sp>
      <p:sp>
        <p:nvSpPr>
          <p:cNvPr id="260" name="CustomShape 15"/>
          <p:cNvSpPr/>
          <p:nvPr/>
        </p:nvSpPr>
        <p:spPr>
          <a:xfrm>
            <a:off x="3060720" y="2146320"/>
            <a:ext cx="804960" cy="347760"/>
          </a:xfrm>
          <a:prstGeom prst="rect">
            <a:avLst/>
          </a:prstGeom>
          <a:noFill/>
          <a:ln w="25560">
            <a:solidFill>
              <a:srgbClr val="000000"/>
            </a:solidFill>
            <a:miter/>
          </a:ln>
        </p:spPr>
      </p:sp>
      <p:sp>
        <p:nvSpPr>
          <p:cNvPr id="261" name="CustomShape 16"/>
          <p:cNvSpPr/>
          <p:nvPr/>
        </p:nvSpPr>
        <p:spPr>
          <a:xfrm>
            <a:off x="3898800" y="2146320"/>
            <a:ext cx="804960" cy="347760"/>
          </a:xfrm>
          <a:prstGeom prst="rect">
            <a:avLst/>
          </a:prstGeom>
          <a:noFill/>
          <a:ln w="25560">
            <a:solidFill>
              <a:srgbClr val="000000"/>
            </a:solidFill>
            <a:miter/>
          </a:ln>
        </p:spPr>
      </p:sp>
      <p:sp>
        <p:nvSpPr>
          <p:cNvPr id="262" name="CustomShape 17"/>
          <p:cNvSpPr/>
          <p:nvPr/>
        </p:nvSpPr>
        <p:spPr>
          <a:xfrm>
            <a:off x="4737240" y="2146320"/>
            <a:ext cx="804960" cy="347760"/>
          </a:xfrm>
          <a:prstGeom prst="rect">
            <a:avLst/>
          </a:prstGeom>
          <a:noFill/>
          <a:ln w="25560">
            <a:solidFill>
              <a:srgbClr val="000000"/>
            </a:solidFill>
            <a:miter/>
          </a:ln>
        </p:spPr>
      </p:sp>
      <p:sp>
        <p:nvSpPr>
          <p:cNvPr id="263" name="CustomShape 18"/>
          <p:cNvSpPr/>
          <p:nvPr/>
        </p:nvSpPr>
        <p:spPr>
          <a:xfrm>
            <a:off x="2175840" y="2111400"/>
            <a:ext cx="619200" cy="355680"/>
          </a:xfrm>
          <a:prstGeom prst="rect">
            <a:avLst/>
          </a:prstGeom>
          <a:noFill/>
          <a:ln>
            <a:noFill/>
          </a:ln>
        </p:spPr>
        <p:txBody>
          <a:bodyPr wrap="none" lIns="90360" rIns="90360" tIns="44280" bIns="44280"/>
          <a:p>
            <a:pPr>
              <a:lnSpc>
                <a:spcPct val="100000"/>
              </a:lnSpc>
            </a:pPr>
            <a:r>
              <a:rPr lang="en-IN">
                <a:solidFill>
                  <a:srgbClr val="3891a7"/>
                </a:solidFill>
                <a:latin typeface="Gill Sans MT"/>
                <a:ea typeface="DejaVu Sans"/>
              </a:rPr>
              <a:t>Dcd</a:t>
            </a:r>
            <a:endParaRPr/>
          </a:p>
        </p:txBody>
      </p:sp>
      <p:sp>
        <p:nvSpPr>
          <p:cNvPr id="264" name="CustomShape 19"/>
          <p:cNvSpPr/>
          <p:nvPr/>
        </p:nvSpPr>
        <p:spPr>
          <a:xfrm>
            <a:off x="3018960" y="2111400"/>
            <a:ext cx="710640" cy="355680"/>
          </a:xfrm>
          <a:prstGeom prst="rect">
            <a:avLst/>
          </a:prstGeom>
          <a:noFill/>
          <a:ln>
            <a:noFill/>
          </a:ln>
        </p:spPr>
        <p:txBody>
          <a:bodyPr wrap="none" lIns="90360" rIns="90360" tIns="44280" bIns="44280"/>
          <a:p>
            <a:pPr>
              <a:lnSpc>
                <a:spcPct val="100000"/>
              </a:lnSpc>
            </a:pPr>
            <a:r>
              <a:rPr lang="en-IN">
                <a:solidFill>
                  <a:srgbClr val="3891a7"/>
                </a:solidFill>
                <a:latin typeface="Gill Sans MT"/>
                <a:ea typeface="DejaVu Sans"/>
              </a:rPr>
              <a:t>Exec</a:t>
            </a:r>
            <a:endParaRPr/>
          </a:p>
        </p:txBody>
      </p:sp>
      <p:sp>
        <p:nvSpPr>
          <p:cNvPr id="265" name="CustomShape 20"/>
          <p:cNvSpPr/>
          <p:nvPr/>
        </p:nvSpPr>
        <p:spPr>
          <a:xfrm>
            <a:off x="3846240" y="2111400"/>
            <a:ext cx="732240" cy="355680"/>
          </a:xfrm>
          <a:prstGeom prst="rect">
            <a:avLst/>
          </a:prstGeom>
          <a:noFill/>
          <a:ln>
            <a:noFill/>
          </a:ln>
        </p:spPr>
        <p:txBody>
          <a:bodyPr wrap="none" lIns="90360" rIns="90360" tIns="44280" bIns="44280"/>
          <a:p>
            <a:pPr>
              <a:lnSpc>
                <a:spcPct val="100000"/>
              </a:lnSpc>
            </a:pPr>
            <a:r>
              <a:rPr lang="en-IN">
                <a:solidFill>
                  <a:srgbClr val="3891a7"/>
                </a:solidFill>
                <a:latin typeface="Gill Sans MT"/>
                <a:ea typeface="DejaVu Sans"/>
              </a:rPr>
              <a:t>Mem</a:t>
            </a:r>
            <a:endParaRPr/>
          </a:p>
        </p:txBody>
      </p:sp>
      <p:sp>
        <p:nvSpPr>
          <p:cNvPr id="266" name="CustomShape 21"/>
          <p:cNvSpPr/>
          <p:nvPr/>
        </p:nvSpPr>
        <p:spPr>
          <a:xfrm>
            <a:off x="4779360" y="2111400"/>
            <a:ext cx="555480" cy="355680"/>
          </a:xfrm>
          <a:prstGeom prst="rect">
            <a:avLst/>
          </a:prstGeom>
          <a:noFill/>
          <a:ln>
            <a:noFill/>
          </a:ln>
        </p:spPr>
        <p:txBody>
          <a:bodyPr wrap="none" lIns="90360" rIns="90360" tIns="44280" bIns="44280"/>
          <a:p>
            <a:pPr>
              <a:lnSpc>
                <a:spcPct val="100000"/>
              </a:lnSpc>
            </a:pPr>
            <a:r>
              <a:rPr lang="en-IN">
                <a:solidFill>
                  <a:srgbClr val="3891a7"/>
                </a:solidFill>
                <a:latin typeface="Gill Sans MT"/>
                <a:ea typeface="DejaVu Sans"/>
              </a:rPr>
              <a:t>WB</a:t>
            </a:r>
            <a:endParaRPr/>
          </a:p>
        </p:txBody>
      </p:sp>
      <p:sp>
        <p:nvSpPr>
          <p:cNvPr id="267" name="CustomShape 22"/>
          <p:cNvSpPr/>
          <p:nvPr/>
        </p:nvSpPr>
        <p:spPr>
          <a:xfrm>
            <a:off x="2222640" y="2679840"/>
            <a:ext cx="804960" cy="347760"/>
          </a:xfrm>
          <a:prstGeom prst="rect">
            <a:avLst/>
          </a:prstGeom>
          <a:noFill/>
          <a:ln w="25560">
            <a:solidFill>
              <a:srgbClr val="000000"/>
            </a:solidFill>
            <a:miter/>
          </a:ln>
        </p:spPr>
      </p:sp>
      <p:sp>
        <p:nvSpPr>
          <p:cNvPr id="268" name="CustomShape 23"/>
          <p:cNvSpPr/>
          <p:nvPr/>
        </p:nvSpPr>
        <p:spPr>
          <a:xfrm>
            <a:off x="2246400" y="2644920"/>
            <a:ext cx="858600" cy="355680"/>
          </a:xfrm>
          <a:prstGeom prst="rect">
            <a:avLst/>
          </a:prstGeom>
          <a:noFill/>
          <a:ln>
            <a:noFill/>
          </a:ln>
        </p:spPr>
        <p:txBody>
          <a:bodyPr wrap="none" lIns="90360" rIns="90360" tIns="44280" bIns="44280"/>
          <a:p>
            <a:pPr>
              <a:lnSpc>
                <a:spcPct val="100000"/>
              </a:lnSpc>
            </a:pPr>
            <a:r>
              <a:rPr lang="en-IN">
                <a:solidFill>
                  <a:srgbClr val="feb80a"/>
                </a:solidFill>
                <a:latin typeface="Gill Sans MT"/>
                <a:ea typeface="DejaVu Sans"/>
              </a:rPr>
              <a:t>IFetch</a:t>
            </a:r>
            <a:endParaRPr/>
          </a:p>
        </p:txBody>
      </p:sp>
      <p:sp>
        <p:nvSpPr>
          <p:cNvPr id="269" name="CustomShape 24"/>
          <p:cNvSpPr/>
          <p:nvPr/>
        </p:nvSpPr>
        <p:spPr>
          <a:xfrm>
            <a:off x="3060720" y="2679840"/>
            <a:ext cx="804960" cy="347760"/>
          </a:xfrm>
          <a:prstGeom prst="rect">
            <a:avLst/>
          </a:prstGeom>
          <a:noFill/>
          <a:ln w="25560">
            <a:solidFill>
              <a:srgbClr val="000000"/>
            </a:solidFill>
            <a:miter/>
          </a:ln>
        </p:spPr>
      </p:sp>
      <p:sp>
        <p:nvSpPr>
          <p:cNvPr id="270" name="CustomShape 25"/>
          <p:cNvSpPr/>
          <p:nvPr/>
        </p:nvSpPr>
        <p:spPr>
          <a:xfrm>
            <a:off x="3898800" y="2679840"/>
            <a:ext cx="804960" cy="347760"/>
          </a:xfrm>
          <a:prstGeom prst="rect">
            <a:avLst/>
          </a:prstGeom>
          <a:noFill/>
          <a:ln w="25560">
            <a:solidFill>
              <a:srgbClr val="000000"/>
            </a:solidFill>
            <a:miter/>
          </a:ln>
        </p:spPr>
      </p:sp>
      <p:sp>
        <p:nvSpPr>
          <p:cNvPr id="271" name="CustomShape 26"/>
          <p:cNvSpPr/>
          <p:nvPr/>
        </p:nvSpPr>
        <p:spPr>
          <a:xfrm>
            <a:off x="4737240" y="2679840"/>
            <a:ext cx="804960" cy="347760"/>
          </a:xfrm>
          <a:prstGeom prst="rect">
            <a:avLst/>
          </a:prstGeom>
          <a:noFill/>
          <a:ln w="25560">
            <a:solidFill>
              <a:srgbClr val="000000"/>
            </a:solidFill>
            <a:miter/>
          </a:ln>
        </p:spPr>
      </p:sp>
      <p:sp>
        <p:nvSpPr>
          <p:cNvPr id="272" name="CustomShape 27"/>
          <p:cNvSpPr/>
          <p:nvPr/>
        </p:nvSpPr>
        <p:spPr>
          <a:xfrm>
            <a:off x="5575320" y="2679840"/>
            <a:ext cx="804960" cy="347760"/>
          </a:xfrm>
          <a:prstGeom prst="rect">
            <a:avLst/>
          </a:prstGeom>
          <a:noFill/>
          <a:ln w="25560">
            <a:solidFill>
              <a:srgbClr val="000000"/>
            </a:solidFill>
            <a:miter/>
          </a:ln>
        </p:spPr>
      </p:sp>
      <p:sp>
        <p:nvSpPr>
          <p:cNvPr id="273" name="CustomShape 28"/>
          <p:cNvSpPr/>
          <p:nvPr/>
        </p:nvSpPr>
        <p:spPr>
          <a:xfrm>
            <a:off x="3013920" y="2644920"/>
            <a:ext cx="619200" cy="355680"/>
          </a:xfrm>
          <a:prstGeom prst="rect">
            <a:avLst/>
          </a:prstGeom>
          <a:noFill/>
          <a:ln>
            <a:noFill/>
          </a:ln>
        </p:spPr>
        <p:txBody>
          <a:bodyPr wrap="none" lIns="90360" rIns="90360" tIns="44280" bIns="44280"/>
          <a:p>
            <a:pPr>
              <a:lnSpc>
                <a:spcPct val="100000"/>
              </a:lnSpc>
            </a:pPr>
            <a:r>
              <a:rPr lang="en-IN">
                <a:solidFill>
                  <a:srgbClr val="feb80a"/>
                </a:solidFill>
                <a:latin typeface="Gill Sans MT"/>
                <a:ea typeface="DejaVu Sans"/>
              </a:rPr>
              <a:t>Dcd</a:t>
            </a:r>
            <a:endParaRPr/>
          </a:p>
        </p:txBody>
      </p:sp>
      <p:sp>
        <p:nvSpPr>
          <p:cNvPr id="274" name="CustomShape 29"/>
          <p:cNvSpPr/>
          <p:nvPr/>
        </p:nvSpPr>
        <p:spPr>
          <a:xfrm>
            <a:off x="3857040" y="2644920"/>
            <a:ext cx="710640" cy="355680"/>
          </a:xfrm>
          <a:prstGeom prst="rect">
            <a:avLst/>
          </a:prstGeom>
          <a:noFill/>
          <a:ln>
            <a:noFill/>
          </a:ln>
        </p:spPr>
        <p:txBody>
          <a:bodyPr wrap="none" lIns="90360" rIns="90360" tIns="44280" bIns="44280"/>
          <a:p>
            <a:pPr>
              <a:lnSpc>
                <a:spcPct val="100000"/>
              </a:lnSpc>
            </a:pPr>
            <a:r>
              <a:rPr lang="en-IN">
                <a:solidFill>
                  <a:srgbClr val="feb80a"/>
                </a:solidFill>
                <a:latin typeface="Gill Sans MT"/>
                <a:ea typeface="DejaVu Sans"/>
              </a:rPr>
              <a:t>Exec</a:t>
            </a:r>
            <a:endParaRPr/>
          </a:p>
        </p:txBody>
      </p:sp>
      <p:sp>
        <p:nvSpPr>
          <p:cNvPr id="275" name="CustomShape 30"/>
          <p:cNvSpPr/>
          <p:nvPr/>
        </p:nvSpPr>
        <p:spPr>
          <a:xfrm>
            <a:off x="4684680" y="2644920"/>
            <a:ext cx="732240" cy="355680"/>
          </a:xfrm>
          <a:prstGeom prst="rect">
            <a:avLst/>
          </a:prstGeom>
          <a:noFill/>
          <a:ln>
            <a:noFill/>
          </a:ln>
        </p:spPr>
        <p:txBody>
          <a:bodyPr wrap="none" lIns="90360" rIns="90360" tIns="44280" bIns="44280"/>
          <a:p>
            <a:pPr>
              <a:lnSpc>
                <a:spcPct val="100000"/>
              </a:lnSpc>
            </a:pPr>
            <a:r>
              <a:rPr lang="en-IN">
                <a:solidFill>
                  <a:srgbClr val="feb80a"/>
                </a:solidFill>
                <a:latin typeface="Gill Sans MT"/>
                <a:ea typeface="DejaVu Sans"/>
              </a:rPr>
              <a:t>Mem</a:t>
            </a:r>
            <a:endParaRPr/>
          </a:p>
        </p:txBody>
      </p:sp>
      <p:sp>
        <p:nvSpPr>
          <p:cNvPr id="276" name="CustomShape 31"/>
          <p:cNvSpPr/>
          <p:nvPr/>
        </p:nvSpPr>
        <p:spPr>
          <a:xfrm>
            <a:off x="5617800" y="2644920"/>
            <a:ext cx="555480" cy="355680"/>
          </a:xfrm>
          <a:prstGeom prst="rect">
            <a:avLst/>
          </a:prstGeom>
          <a:noFill/>
          <a:ln>
            <a:noFill/>
          </a:ln>
        </p:spPr>
        <p:txBody>
          <a:bodyPr wrap="none" lIns="90360" rIns="90360" tIns="44280" bIns="44280"/>
          <a:p>
            <a:pPr>
              <a:lnSpc>
                <a:spcPct val="100000"/>
              </a:lnSpc>
            </a:pPr>
            <a:r>
              <a:rPr lang="en-IN">
                <a:solidFill>
                  <a:srgbClr val="feb80a"/>
                </a:solidFill>
                <a:latin typeface="Gill Sans MT"/>
                <a:ea typeface="DejaVu Sans"/>
              </a:rPr>
              <a:t>WB</a:t>
            </a:r>
            <a:endParaRPr/>
          </a:p>
        </p:txBody>
      </p:sp>
      <p:sp>
        <p:nvSpPr>
          <p:cNvPr id="277" name="CustomShape 32"/>
          <p:cNvSpPr/>
          <p:nvPr/>
        </p:nvSpPr>
        <p:spPr>
          <a:xfrm>
            <a:off x="3060720" y="3213000"/>
            <a:ext cx="804960" cy="347760"/>
          </a:xfrm>
          <a:prstGeom prst="rect">
            <a:avLst/>
          </a:prstGeom>
          <a:noFill/>
          <a:ln w="25560">
            <a:solidFill>
              <a:srgbClr val="000000"/>
            </a:solidFill>
            <a:miter/>
          </a:ln>
        </p:spPr>
      </p:sp>
      <p:sp>
        <p:nvSpPr>
          <p:cNvPr id="278" name="CustomShape 33"/>
          <p:cNvSpPr/>
          <p:nvPr/>
        </p:nvSpPr>
        <p:spPr>
          <a:xfrm>
            <a:off x="3084840" y="3178080"/>
            <a:ext cx="858600" cy="355680"/>
          </a:xfrm>
          <a:prstGeom prst="rect">
            <a:avLst/>
          </a:prstGeom>
          <a:noFill/>
          <a:ln>
            <a:noFill/>
          </a:ln>
        </p:spPr>
        <p:txBody>
          <a:bodyPr wrap="none" lIns="90360" rIns="90360" tIns="44280" bIns="44280"/>
          <a:p>
            <a:pPr>
              <a:lnSpc>
                <a:spcPct val="100000"/>
              </a:lnSpc>
            </a:pPr>
            <a:r>
              <a:rPr lang="en-IN">
                <a:solidFill>
                  <a:srgbClr val="005400"/>
                </a:solidFill>
                <a:latin typeface="Gill Sans MT"/>
                <a:ea typeface="DejaVu Sans"/>
              </a:rPr>
              <a:t>IFetch</a:t>
            </a:r>
            <a:endParaRPr/>
          </a:p>
        </p:txBody>
      </p:sp>
      <p:sp>
        <p:nvSpPr>
          <p:cNvPr id="279" name="CustomShape 34"/>
          <p:cNvSpPr/>
          <p:nvPr/>
        </p:nvSpPr>
        <p:spPr>
          <a:xfrm>
            <a:off x="3898800" y="3213000"/>
            <a:ext cx="804960" cy="347760"/>
          </a:xfrm>
          <a:prstGeom prst="rect">
            <a:avLst/>
          </a:prstGeom>
          <a:noFill/>
          <a:ln w="25560">
            <a:solidFill>
              <a:srgbClr val="000000"/>
            </a:solidFill>
            <a:miter/>
          </a:ln>
        </p:spPr>
      </p:sp>
      <p:sp>
        <p:nvSpPr>
          <p:cNvPr id="280" name="CustomShape 35"/>
          <p:cNvSpPr/>
          <p:nvPr/>
        </p:nvSpPr>
        <p:spPr>
          <a:xfrm>
            <a:off x="4737240" y="3213000"/>
            <a:ext cx="804960" cy="347760"/>
          </a:xfrm>
          <a:prstGeom prst="rect">
            <a:avLst/>
          </a:prstGeom>
          <a:noFill/>
          <a:ln w="25560">
            <a:solidFill>
              <a:srgbClr val="000000"/>
            </a:solidFill>
            <a:miter/>
          </a:ln>
        </p:spPr>
      </p:sp>
      <p:sp>
        <p:nvSpPr>
          <p:cNvPr id="281" name="CustomShape 36"/>
          <p:cNvSpPr/>
          <p:nvPr/>
        </p:nvSpPr>
        <p:spPr>
          <a:xfrm>
            <a:off x="5575320" y="3213000"/>
            <a:ext cx="804960" cy="347760"/>
          </a:xfrm>
          <a:prstGeom prst="rect">
            <a:avLst/>
          </a:prstGeom>
          <a:noFill/>
          <a:ln w="25560">
            <a:solidFill>
              <a:srgbClr val="000000"/>
            </a:solidFill>
            <a:miter/>
          </a:ln>
        </p:spPr>
      </p:sp>
      <p:sp>
        <p:nvSpPr>
          <p:cNvPr id="282" name="CustomShape 37"/>
          <p:cNvSpPr/>
          <p:nvPr/>
        </p:nvSpPr>
        <p:spPr>
          <a:xfrm>
            <a:off x="6413400" y="3213000"/>
            <a:ext cx="804960" cy="347760"/>
          </a:xfrm>
          <a:prstGeom prst="rect">
            <a:avLst/>
          </a:prstGeom>
          <a:noFill/>
          <a:ln w="25560">
            <a:solidFill>
              <a:srgbClr val="000000"/>
            </a:solidFill>
            <a:miter/>
          </a:ln>
        </p:spPr>
      </p:sp>
      <p:sp>
        <p:nvSpPr>
          <p:cNvPr id="283" name="CustomShape 38"/>
          <p:cNvSpPr/>
          <p:nvPr/>
        </p:nvSpPr>
        <p:spPr>
          <a:xfrm>
            <a:off x="3852000" y="3178080"/>
            <a:ext cx="619200" cy="355680"/>
          </a:xfrm>
          <a:prstGeom prst="rect">
            <a:avLst/>
          </a:prstGeom>
          <a:noFill/>
          <a:ln>
            <a:noFill/>
          </a:ln>
        </p:spPr>
        <p:txBody>
          <a:bodyPr wrap="none" lIns="90360" rIns="90360" tIns="44280" bIns="44280"/>
          <a:p>
            <a:pPr>
              <a:lnSpc>
                <a:spcPct val="100000"/>
              </a:lnSpc>
            </a:pPr>
            <a:r>
              <a:rPr lang="en-IN">
                <a:solidFill>
                  <a:srgbClr val="005400"/>
                </a:solidFill>
                <a:latin typeface="Gill Sans MT"/>
                <a:ea typeface="DejaVu Sans"/>
              </a:rPr>
              <a:t>Dcd</a:t>
            </a:r>
            <a:endParaRPr/>
          </a:p>
        </p:txBody>
      </p:sp>
      <p:sp>
        <p:nvSpPr>
          <p:cNvPr id="284" name="CustomShape 39"/>
          <p:cNvSpPr/>
          <p:nvPr/>
        </p:nvSpPr>
        <p:spPr>
          <a:xfrm>
            <a:off x="4695480" y="3178080"/>
            <a:ext cx="710640" cy="355680"/>
          </a:xfrm>
          <a:prstGeom prst="rect">
            <a:avLst/>
          </a:prstGeom>
          <a:noFill/>
          <a:ln>
            <a:noFill/>
          </a:ln>
        </p:spPr>
        <p:txBody>
          <a:bodyPr wrap="none" lIns="90360" rIns="90360" tIns="44280" bIns="44280"/>
          <a:p>
            <a:pPr>
              <a:lnSpc>
                <a:spcPct val="100000"/>
              </a:lnSpc>
            </a:pPr>
            <a:r>
              <a:rPr lang="en-IN">
                <a:solidFill>
                  <a:srgbClr val="005400"/>
                </a:solidFill>
                <a:latin typeface="Gill Sans MT"/>
                <a:ea typeface="DejaVu Sans"/>
              </a:rPr>
              <a:t>Exec</a:t>
            </a:r>
            <a:endParaRPr/>
          </a:p>
        </p:txBody>
      </p:sp>
      <p:sp>
        <p:nvSpPr>
          <p:cNvPr id="285" name="CustomShape 40"/>
          <p:cNvSpPr/>
          <p:nvPr/>
        </p:nvSpPr>
        <p:spPr>
          <a:xfrm>
            <a:off x="5522760" y="3178080"/>
            <a:ext cx="732240" cy="355680"/>
          </a:xfrm>
          <a:prstGeom prst="rect">
            <a:avLst/>
          </a:prstGeom>
          <a:noFill/>
          <a:ln>
            <a:noFill/>
          </a:ln>
        </p:spPr>
        <p:txBody>
          <a:bodyPr wrap="none" lIns="90360" rIns="90360" tIns="44280" bIns="44280"/>
          <a:p>
            <a:pPr>
              <a:lnSpc>
                <a:spcPct val="100000"/>
              </a:lnSpc>
            </a:pPr>
            <a:r>
              <a:rPr lang="en-IN">
                <a:solidFill>
                  <a:srgbClr val="005400"/>
                </a:solidFill>
                <a:latin typeface="Gill Sans MT"/>
                <a:ea typeface="DejaVu Sans"/>
              </a:rPr>
              <a:t>Mem</a:t>
            </a:r>
            <a:endParaRPr/>
          </a:p>
        </p:txBody>
      </p:sp>
      <p:sp>
        <p:nvSpPr>
          <p:cNvPr id="286" name="CustomShape 41"/>
          <p:cNvSpPr/>
          <p:nvPr/>
        </p:nvSpPr>
        <p:spPr>
          <a:xfrm>
            <a:off x="6455880" y="3178080"/>
            <a:ext cx="555480" cy="355680"/>
          </a:xfrm>
          <a:prstGeom prst="rect">
            <a:avLst/>
          </a:prstGeom>
          <a:noFill/>
          <a:ln>
            <a:noFill/>
          </a:ln>
        </p:spPr>
        <p:txBody>
          <a:bodyPr wrap="none" lIns="90360" rIns="90360" tIns="44280" bIns="44280"/>
          <a:p>
            <a:pPr>
              <a:lnSpc>
                <a:spcPct val="100000"/>
              </a:lnSpc>
            </a:pPr>
            <a:r>
              <a:rPr lang="en-IN">
                <a:solidFill>
                  <a:srgbClr val="005400"/>
                </a:solidFill>
                <a:latin typeface="Gill Sans MT"/>
                <a:ea typeface="DejaVu Sans"/>
              </a:rPr>
              <a:t>WB</a:t>
            </a:r>
            <a:endParaRPr/>
          </a:p>
        </p:txBody>
      </p:sp>
      <p:sp>
        <p:nvSpPr>
          <p:cNvPr id="287" name="CustomShape 42"/>
          <p:cNvSpPr/>
          <p:nvPr/>
        </p:nvSpPr>
        <p:spPr>
          <a:xfrm>
            <a:off x="3898800" y="3746520"/>
            <a:ext cx="804960" cy="347760"/>
          </a:xfrm>
          <a:prstGeom prst="rect">
            <a:avLst/>
          </a:prstGeom>
          <a:noFill/>
          <a:ln w="25560">
            <a:solidFill>
              <a:srgbClr val="000000"/>
            </a:solidFill>
            <a:miter/>
          </a:ln>
        </p:spPr>
      </p:sp>
      <p:sp>
        <p:nvSpPr>
          <p:cNvPr id="288" name="CustomShape 43"/>
          <p:cNvSpPr/>
          <p:nvPr/>
        </p:nvSpPr>
        <p:spPr>
          <a:xfrm>
            <a:off x="3922920" y="3711600"/>
            <a:ext cx="858600" cy="355680"/>
          </a:xfrm>
          <a:prstGeom prst="rect">
            <a:avLst/>
          </a:prstGeom>
          <a:noFill/>
          <a:ln>
            <a:noFill/>
          </a:ln>
        </p:spPr>
        <p:txBody>
          <a:bodyPr wrap="none" lIns="90360" rIns="90360" tIns="44280" bIns="44280"/>
          <a:p>
            <a:pPr>
              <a:lnSpc>
                <a:spcPct val="100000"/>
              </a:lnSpc>
            </a:pPr>
            <a:r>
              <a:rPr lang="en-IN">
                <a:solidFill>
                  <a:srgbClr val="4f271c"/>
                </a:solidFill>
                <a:latin typeface="Gill Sans MT"/>
                <a:ea typeface="DejaVu Sans"/>
              </a:rPr>
              <a:t>IFetch</a:t>
            </a:r>
            <a:endParaRPr/>
          </a:p>
        </p:txBody>
      </p:sp>
      <p:sp>
        <p:nvSpPr>
          <p:cNvPr id="289" name="CustomShape 44"/>
          <p:cNvSpPr/>
          <p:nvPr/>
        </p:nvSpPr>
        <p:spPr>
          <a:xfrm>
            <a:off x="4737240" y="3746520"/>
            <a:ext cx="804960" cy="347760"/>
          </a:xfrm>
          <a:prstGeom prst="rect">
            <a:avLst/>
          </a:prstGeom>
          <a:noFill/>
          <a:ln w="25560">
            <a:solidFill>
              <a:srgbClr val="000000"/>
            </a:solidFill>
            <a:miter/>
          </a:ln>
        </p:spPr>
      </p:sp>
      <p:sp>
        <p:nvSpPr>
          <p:cNvPr id="290" name="CustomShape 45"/>
          <p:cNvSpPr/>
          <p:nvPr/>
        </p:nvSpPr>
        <p:spPr>
          <a:xfrm>
            <a:off x="5575320" y="3746520"/>
            <a:ext cx="804960" cy="347760"/>
          </a:xfrm>
          <a:prstGeom prst="rect">
            <a:avLst/>
          </a:prstGeom>
          <a:noFill/>
          <a:ln w="25560">
            <a:solidFill>
              <a:srgbClr val="000000"/>
            </a:solidFill>
            <a:miter/>
          </a:ln>
        </p:spPr>
      </p:sp>
      <p:sp>
        <p:nvSpPr>
          <p:cNvPr id="291" name="CustomShape 46"/>
          <p:cNvSpPr/>
          <p:nvPr/>
        </p:nvSpPr>
        <p:spPr>
          <a:xfrm>
            <a:off x="6413400" y="3746520"/>
            <a:ext cx="804960" cy="347760"/>
          </a:xfrm>
          <a:prstGeom prst="rect">
            <a:avLst/>
          </a:prstGeom>
          <a:noFill/>
          <a:ln w="25560">
            <a:solidFill>
              <a:srgbClr val="000000"/>
            </a:solidFill>
            <a:miter/>
          </a:ln>
        </p:spPr>
      </p:sp>
      <p:sp>
        <p:nvSpPr>
          <p:cNvPr id="292" name="CustomShape 47"/>
          <p:cNvSpPr/>
          <p:nvPr/>
        </p:nvSpPr>
        <p:spPr>
          <a:xfrm>
            <a:off x="7251840" y="3746520"/>
            <a:ext cx="804960" cy="347760"/>
          </a:xfrm>
          <a:prstGeom prst="rect">
            <a:avLst/>
          </a:prstGeom>
          <a:noFill/>
          <a:ln w="25560">
            <a:solidFill>
              <a:srgbClr val="000000"/>
            </a:solidFill>
            <a:miter/>
          </a:ln>
        </p:spPr>
      </p:sp>
      <p:sp>
        <p:nvSpPr>
          <p:cNvPr id="293" name="CustomShape 48"/>
          <p:cNvSpPr/>
          <p:nvPr/>
        </p:nvSpPr>
        <p:spPr>
          <a:xfrm>
            <a:off x="4690440" y="3711600"/>
            <a:ext cx="619200" cy="355680"/>
          </a:xfrm>
          <a:prstGeom prst="rect">
            <a:avLst/>
          </a:prstGeom>
          <a:noFill/>
          <a:ln>
            <a:noFill/>
          </a:ln>
        </p:spPr>
        <p:txBody>
          <a:bodyPr wrap="none" lIns="90360" rIns="90360" tIns="44280" bIns="44280"/>
          <a:p>
            <a:pPr>
              <a:lnSpc>
                <a:spcPct val="100000"/>
              </a:lnSpc>
            </a:pPr>
            <a:r>
              <a:rPr lang="en-IN">
                <a:solidFill>
                  <a:srgbClr val="4f271c"/>
                </a:solidFill>
                <a:latin typeface="Gill Sans MT"/>
                <a:ea typeface="DejaVu Sans"/>
              </a:rPr>
              <a:t>Dcd</a:t>
            </a:r>
            <a:endParaRPr/>
          </a:p>
        </p:txBody>
      </p:sp>
      <p:sp>
        <p:nvSpPr>
          <p:cNvPr id="294" name="CustomShape 49"/>
          <p:cNvSpPr/>
          <p:nvPr/>
        </p:nvSpPr>
        <p:spPr>
          <a:xfrm>
            <a:off x="5533560" y="3711600"/>
            <a:ext cx="710640" cy="355680"/>
          </a:xfrm>
          <a:prstGeom prst="rect">
            <a:avLst/>
          </a:prstGeom>
          <a:noFill/>
          <a:ln>
            <a:noFill/>
          </a:ln>
        </p:spPr>
        <p:txBody>
          <a:bodyPr wrap="none" lIns="90360" rIns="90360" tIns="44280" bIns="44280"/>
          <a:p>
            <a:pPr>
              <a:lnSpc>
                <a:spcPct val="100000"/>
              </a:lnSpc>
            </a:pPr>
            <a:r>
              <a:rPr lang="en-IN">
                <a:solidFill>
                  <a:srgbClr val="4f271c"/>
                </a:solidFill>
                <a:latin typeface="Gill Sans MT"/>
                <a:ea typeface="DejaVu Sans"/>
              </a:rPr>
              <a:t>Exec</a:t>
            </a:r>
            <a:endParaRPr/>
          </a:p>
        </p:txBody>
      </p:sp>
      <p:sp>
        <p:nvSpPr>
          <p:cNvPr id="295" name="CustomShape 50"/>
          <p:cNvSpPr/>
          <p:nvPr/>
        </p:nvSpPr>
        <p:spPr>
          <a:xfrm>
            <a:off x="6360840" y="3711600"/>
            <a:ext cx="732240" cy="355680"/>
          </a:xfrm>
          <a:prstGeom prst="rect">
            <a:avLst/>
          </a:prstGeom>
          <a:noFill/>
          <a:ln>
            <a:noFill/>
          </a:ln>
        </p:spPr>
        <p:txBody>
          <a:bodyPr wrap="none" lIns="90360" rIns="90360" tIns="44280" bIns="44280"/>
          <a:p>
            <a:pPr>
              <a:lnSpc>
                <a:spcPct val="100000"/>
              </a:lnSpc>
            </a:pPr>
            <a:r>
              <a:rPr lang="en-IN">
                <a:solidFill>
                  <a:srgbClr val="4f271c"/>
                </a:solidFill>
                <a:latin typeface="Gill Sans MT"/>
                <a:ea typeface="DejaVu Sans"/>
              </a:rPr>
              <a:t>Mem</a:t>
            </a:r>
            <a:endParaRPr/>
          </a:p>
        </p:txBody>
      </p:sp>
      <p:sp>
        <p:nvSpPr>
          <p:cNvPr id="296" name="CustomShape 51"/>
          <p:cNvSpPr/>
          <p:nvPr/>
        </p:nvSpPr>
        <p:spPr>
          <a:xfrm>
            <a:off x="7293960" y="3711600"/>
            <a:ext cx="555480" cy="355680"/>
          </a:xfrm>
          <a:prstGeom prst="rect">
            <a:avLst/>
          </a:prstGeom>
          <a:noFill/>
          <a:ln>
            <a:noFill/>
          </a:ln>
        </p:spPr>
        <p:txBody>
          <a:bodyPr wrap="none" lIns="90360" rIns="90360" tIns="44280" bIns="44280"/>
          <a:p>
            <a:pPr>
              <a:lnSpc>
                <a:spcPct val="100000"/>
              </a:lnSpc>
            </a:pPr>
            <a:r>
              <a:rPr lang="en-IN">
                <a:solidFill>
                  <a:srgbClr val="4f271c"/>
                </a:solidFill>
                <a:latin typeface="Gill Sans MT"/>
                <a:ea typeface="DejaVu Sans"/>
              </a:rPr>
              <a:t>WB</a:t>
            </a:r>
            <a:endParaRPr/>
          </a:p>
        </p:txBody>
      </p:sp>
      <p:sp>
        <p:nvSpPr>
          <p:cNvPr id="297" name="CustomShape 52"/>
          <p:cNvSpPr/>
          <p:nvPr/>
        </p:nvSpPr>
        <p:spPr>
          <a:xfrm>
            <a:off x="4737240" y="4280040"/>
            <a:ext cx="804960" cy="347760"/>
          </a:xfrm>
          <a:prstGeom prst="rect">
            <a:avLst/>
          </a:prstGeom>
          <a:noFill/>
          <a:ln w="25560">
            <a:solidFill>
              <a:srgbClr val="000000"/>
            </a:solidFill>
            <a:miter/>
          </a:ln>
        </p:spPr>
      </p:sp>
      <p:sp>
        <p:nvSpPr>
          <p:cNvPr id="298" name="CustomShape 53"/>
          <p:cNvSpPr/>
          <p:nvPr/>
        </p:nvSpPr>
        <p:spPr>
          <a:xfrm>
            <a:off x="4761000" y="4245120"/>
            <a:ext cx="85860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IFetch</a:t>
            </a:r>
            <a:endParaRPr/>
          </a:p>
        </p:txBody>
      </p:sp>
      <p:sp>
        <p:nvSpPr>
          <p:cNvPr id="299" name="CustomShape 54"/>
          <p:cNvSpPr/>
          <p:nvPr/>
        </p:nvSpPr>
        <p:spPr>
          <a:xfrm>
            <a:off x="5575320" y="4280040"/>
            <a:ext cx="804960" cy="347760"/>
          </a:xfrm>
          <a:prstGeom prst="rect">
            <a:avLst/>
          </a:prstGeom>
          <a:noFill/>
          <a:ln w="25560">
            <a:solidFill>
              <a:srgbClr val="000000"/>
            </a:solidFill>
            <a:miter/>
          </a:ln>
        </p:spPr>
      </p:sp>
      <p:sp>
        <p:nvSpPr>
          <p:cNvPr id="300" name="CustomShape 55"/>
          <p:cNvSpPr/>
          <p:nvPr/>
        </p:nvSpPr>
        <p:spPr>
          <a:xfrm>
            <a:off x="6413400" y="4280040"/>
            <a:ext cx="804960" cy="347760"/>
          </a:xfrm>
          <a:prstGeom prst="rect">
            <a:avLst/>
          </a:prstGeom>
          <a:noFill/>
          <a:ln w="25560">
            <a:solidFill>
              <a:srgbClr val="000000"/>
            </a:solidFill>
            <a:miter/>
          </a:ln>
        </p:spPr>
      </p:sp>
      <p:sp>
        <p:nvSpPr>
          <p:cNvPr id="301" name="CustomShape 56"/>
          <p:cNvSpPr/>
          <p:nvPr/>
        </p:nvSpPr>
        <p:spPr>
          <a:xfrm>
            <a:off x="7251840" y="4280040"/>
            <a:ext cx="804960" cy="347760"/>
          </a:xfrm>
          <a:prstGeom prst="rect">
            <a:avLst/>
          </a:prstGeom>
          <a:noFill/>
          <a:ln w="25560">
            <a:solidFill>
              <a:srgbClr val="000000"/>
            </a:solidFill>
            <a:miter/>
          </a:ln>
        </p:spPr>
      </p:sp>
      <p:sp>
        <p:nvSpPr>
          <p:cNvPr id="302" name="CustomShape 57"/>
          <p:cNvSpPr/>
          <p:nvPr/>
        </p:nvSpPr>
        <p:spPr>
          <a:xfrm>
            <a:off x="8089920" y="4280040"/>
            <a:ext cx="804960" cy="347760"/>
          </a:xfrm>
          <a:prstGeom prst="rect">
            <a:avLst/>
          </a:prstGeom>
          <a:noFill/>
          <a:ln w="25560">
            <a:solidFill>
              <a:srgbClr val="000000"/>
            </a:solidFill>
            <a:miter/>
          </a:ln>
        </p:spPr>
      </p:sp>
      <p:sp>
        <p:nvSpPr>
          <p:cNvPr id="303" name="CustomShape 58"/>
          <p:cNvSpPr/>
          <p:nvPr/>
        </p:nvSpPr>
        <p:spPr>
          <a:xfrm>
            <a:off x="5528520" y="4245120"/>
            <a:ext cx="61920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Dcd</a:t>
            </a:r>
            <a:endParaRPr/>
          </a:p>
        </p:txBody>
      </p:sp>
      <p:sp>
        <p:nvSpPr>
          <p:cNvPr id="304" name="CustomShape 59"/>
          <p:cNvSpPr/>
          <p:nvPr/>
        </p:nvSpPr>
        <p:spPr>
          <a:xfrm>
            <a:off x="6371640" y="4245120"/>
            <a:ext cx="71064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Exec</a:t>
            </a:r>
            <a:endParaRPr/>
          </a:p>
        </p:txBody>
      </p:sp>
      <p:sp>
        <p:nvSpPr>
          <p:cNvPr id="305" name="CustomShape 60"/>
          <p:cNvSpPr/>
          <p:nvPr/>
        </p:nvSpPr>
        <p:spPr>
          <a:xfrm>
            <a:off x="7199280" y="4245120"/>
            <a:ext cx="73224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Mem</a:t>
            </a:r>
            <a:endParaRPr/>
          </a:p>
        </p:txBody>
      </p:sp>
      <p:sp>
        <p:nvSpPr>
          <p:cNvPr id="306" name="CustomShape 61"/>
          <p:cNvSpPr/>
          <p:nvPr/>
        </p:nvSpPr>
        <p:spPr>
          <a:xfrm>
            <a:off x="8132400" y="4245120"/>
            <a:ext cx="55548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WB</a:t>
            </a:r>
            <a:endParaRPr/>
          </a:p>
        </p:txBody>
      </p:sp>
      <p:sp>
        <p:nvSpPr>
          <p:cNvPr id="307" name="Line 62"/>
          <p:cNvSpPr/>
          <p:nvPr/>
        </p:nvSpPr>
        <p:spPr>
          <a:xfrm>
            <a:off x="457200" y="1612800"/>
            <a:ext cx="360" cy="2870280"/>
          </a:xfrm>
          <a:prstGeom prst="line">
            <a:avLst/>
          </a:prstGeom>
          <a:ln w="25560">
            <a:solidFill>
              <a:srgbClr val="000000"/>
            </a:solidFill>
            <a:round/>
            <a:tailEnd len="med" type="triangle" w="med"/>
          </a:ln>
        </p:spPr>
      </p:sp>
      <p:sp>
        <p:nvSpPr>
          <p:cNvPr id="308" name="CustomShape 63"/>
          <p:cNvSpPr/>
          <p:nvPr/>
        </p:nvSpPr>
        <p:spPr>
          <a:xfrm>
            <a:off x="450360" y="4092480"/>
            <a:ext cx="173340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Program Flow</a:t>
            </a:r>
            <a:endParaRPr/>
          </a:p>
        </p:txBody>
      </p:sp>
      <p:sp>
        <p:nvSpPr>
          <p:cNvPr id="309" name="Line 64"/>
          <p:cNvSpPr/>
          <p:nvPr/>
        </p:nvSpPr>
        <p:spPr>
          <a:xfrm>
            <a:off x="469800" y="1447560"/>
            <a:ext cx="7670880" cy="360"/>
          </a:xfrm>
          <a:prstGeom prst="line">
            <a:avLst/>
          </a:prstGeom>
          <a:ln w="25560">
            <a:solidFill>
              <a:srgbClr val="000000"/>
            </a:solidFill>
            <a:round/>
            <a:tailEnd len="med" type="triangle" w="med"/>
          </a:ln>
        </p:spPr>
      </p:sp>
      <p:sp>
        <p:nvSpPr>
          <p:cNvPr id="310" name="CustomShape 65"/>
          <p:cNvSpPr/>
          <p:nvPr/>
        </p:nvSpPr>
        <p:spPr>
          <a:xfrm>
            <a:off x="645840" y="1044720"/>
            <a:ext cx="732240" cy="355680"/>
          </a:xfrm>
          <a:prstGeom prst="rect">
            <a:avLst/>
          </a:prstGeom>
          <a:noFill/>
          <a:ln>
            <a:noFill/>
          </a:ln>
        </p:spPr>
        <p:txBody>
          <a:bodyPr wrap="none" lIns="90360" rIns="90360" tIns="44280" bIns="44280"/>
          <a:p>
            <a:pPr>
              <a:lnSpc>
                <a:spcPct val="100000"/>
              </a:lnSpc>
            </a:pPr>
            <a:r>
              <a:rPr lang="en-IN">
                <a:solidFill>
                  <a:srgbClr val="000000"/>
                </a:solidFill>
                <a:latin typeface="Gill Sans MT"/>
                <a:ea typeface="DejaVu Sans"/>
              </a:rPr>
              <a:t>Time</a:t>
            </a:r>
            <a:endParaRPr/>
          </a:p>
        </p:txBody>
      </p:sp>
      <p:sp>
        <p:nvSpPr>
          <p:cNvPr id="311" name="CustomShape 66"/>
          <p:cNvSpPr/>
          <p:nvPr/>
        </p:nvSpPr>
        <p:spPr>
          <a:xfrm>
            <a:off x="3809880" y="1219320"/>
            <a:ext cx="982800" cy="3192480"/>
          </a:xfrm>
          <a:prstGeom prst="roundRect">
            <a:avLst>
              <a:gd name="adj" fmla="val 16667"/>
            </a:avLst>
          </a:prstGeom>
          <a:noFill/>
          <a:ln w="57240">
            <a:solidFill>
              <a:srgbClr val="3891a7"/>
            </a:solidFill>
            <a:round/>
          </a:ln>
        </p:spPr>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3" presetSubtype="528">
                                  <p:stCondLst>
                                    <p:cond delay="0"/>
                                  </p:stCondLst>
                                  <p:childTnLst>
                                    <p:set>
                                      <p:cBhvr>
                                        <p:cTn id="6" dur="1" fill="hold">
                                          <p:stCondLst>
                                            <p:cond delay="0"/>
                                          </p:stCondLst>
                                        </p:cTn>
                                        <p:tgtEl>
                                          <p:spTgt spid="311"/>
                                        </p:tgtEl>
                                        <p:attrNameLst>
                                          <p:attrName>style.visibility</p:attrName>
                                        </p:attrNameLst>
                                      </p:cBhvr>
                                      <p:to>
                                        <p:strVal val="visible"/>
                                      </p:to>
                                    </p:set>
                                    <p:anim calcmode="lin" valueType="str">
                                      <p:cBhvr additive="repl">
                                        <p:cTn id="7" dur="500" fill="hold"/>
                                        <p:tgtEl>
                                          <p:spTgt spid="311"/>
                                        </p:tgtEl>
                                        <p:attrNameLst>
                                          <p:attrName/>
                                        </p:attrNameLst>
                                      </p:cBhvr>
                                      <p:tavLst>
                                        <p:tav tm="100000">
                                          <p:val>
                                            <p:strVal val="width"/>
                                          </p:val>
                                        </p:tav>
                                      </p:tavLst>
                                    </p:anim>
                                    <p:anim calcmode="lin" valueType="str">
                                      <p:cBhvr additive="repl">
                                        <p:cTn id="8" dur="500" fill="hold"/>
                                        <p:tgtEl>
                                          <p:spTgt spid="311"/>
                                        </p:tgtEl>
                                        <p:attrNameLst>
                                          <p:attrName/>
                                        </p:attrNameLst>
                                      </p:cBhvr>
                                      <p:tavLst>
                                        <p:tav tm="100000">
                                          <p:val>
                                            <p:strVal val="height"/>
                                          </p:val>
                                        </p:tav>
                                      </p:tavLst>
                                    </p:anim>
                                    <p:anim calcmode="lin" valueType="num">
                                      <p:cBhvr additive="repl">
                                        <p:cTn id="9" dur="500" fill="hold"/>
                                        <p:tgtEl>
                                          <p:spTgt spid="311"/>
                                        </p:tgtEl>
                                        <p:attrNameLst>
                                          <p:attrName>ppt_x</p:attrName>
                                        </p:attrNameLst>
                                      </p:cBhvr>
                                      <p:tavLst>
                                        <p:tav tm="100000">
                                          <p:val>
                                            <p:strVal val="#ppt_x"/>
                                          </p:val>
                                        </p:tav>
                                      </p:tavLst>
                                    </p:anim>
                                    <p:anim calcmode="lin" valueType="num">
                                      <p:cBhvr additive="repl">
                                        <p:cTn id="10" dur="500" fill="hold"/>
                                        <p:tgtEl>
                                          <p:spTgt spid="311"/>
                                        </p:tgtEl>
                                        <p:attrNameLst>
                                          <p:attrName>ppt_y</p:attrName>
                                        </p:attrNameLst>
                                      </p:cBhvr>
                                      <p:tavLst>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0" name="CustomShape 1"/>
          <p:cNvSpPr/>
          <p:nvPr/>
        </p:nvSpPr>
        <p:spPr>
          <a:xfrm>
            <a:off x="1435680" y="228600"/>
            <a:ext cx="7490160" cy="6012000"/>
          </a:xfrm>
          <a:prstGeom prst="rect">
            <a:avLst/>
          </a:prstGeom>
          <a:noFill/>
          <a:ln>
            <a:noFill/>
          </a:ln>
        </p:spPr>
        <p:txBody>
          <a:bodyPr lIns="90000" rIns="90000" tIns="45000" bIns="45000"/>
          <a:p>
            <a:pPr>
              <a:lnSpc>
                <a:spcPct val="100000"/>
              </a:lnSpc>
              <a:buSzPct val="25000"/>
              <a:buFont typeface="Wingdings 2" charset="2"/>
              <a:buChar char=""/>
            </a:pPr>
            <a:r>
              <a:rPr lang="en-IN" sz="4400">
                <a:solidFill>
                  <a:srgbClr val="0000ff"/>
                </a:solidFill>
                <a:latin typeface="Arial"/>
                <a:ea typeface="DejaVu Sans"/>
              </a:rPr>
              <a:t>Register Renaming</a:t>
            </a:r>
            <a:endParaRPr/>
          </a:p>
          <a:p>
            <a:pPr>
              <a:lnSpc>
                <a:spcPct val="100000"/>
              </a:lnSpc>
              <a:buSzPct val="25000"/>
              <a:buFont typeface="Wingdings 2" charset="2"/>
              <a:buChar char=""/>
            </a:pPr>
            <a:r>
              <a:rPr lang="en-IN" sz="2200">
                <a:solidFill>
                  <a:srgbClr val="ff0000"/>
                </a:solidFill>
                <a:latin typeface="Bitstream Charter"/>
                <a:ea typeface="DejaVu Sans"/>
              </a:rPr>
              <a:t>register renaming (in hardware)</a:t>
            </a:r>
            <a:endParaRPr/>
          </a:p>
          <a:p>
            <a:pPr>
              <a:lnSpc>
                <a:spcPct val="100000"/>
              </a:lnSpc>
            </a:pP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change register names to eliminate WAR/WAW hazards</a:t>
            </a:r>
            <a:endParaRPr/>
          </a:p>
          <a:p>
            <a:pPr>
              <a:lnSpc>
                <a:spcPct val="100000"/>
              </a:lnSpc>
            </a:pP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one of the most elegant concepts in computer architecture </a:t>
            </a:r>
            <a:r>
              <a:rPr lang="en-IN" sz="2200">
                <a:solidFill>
                  <a:srgbClr val="ff0000"/>
                </a:solidFill>
                <a:latin typeface="Bitstream Charter"/>
                <a:ea typeface="DejaVu Sans"/>
              </a:rPr>
              <a:t>key: think of architectural registers as names, not locations</a:t>
            </a:r>
            <a:endParaRPr/>
          </a:p>
          <a:p>
            <a:pPr>
              <a:lnSpc>
                <a:spcPct val="100000"/>
              </a:lnSpc>
            </a:pP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can have more locations than names</a:t>
            </a: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dynamically map names to locations</a:t>
            </a:r>
            <a:endParaRPr/>
          </a:p>
          <a:p>
            <a:pPr>
              <a:lnSpc>
                <a:spcPct val="100000"/>
              </a:lnSpc>
            </a:pPr>
            <a:r>
              <a:rPr lang="en-IN" sz="2200">
                <a:solidFill>
                  <a:srgbClr val="000000"/>
                </a:solidFill>
                <a:latin typeface="Bitstream Charter"/>
                <a:ea typeface="DejaVu Sans"/>
              </a:rPr>
              <a:t>• </a:t>
            </a:r>
            <a:r>
              <a:rPr lang="en-IN" sz="2200">
                <a:solidFill>
                  <a:srgbClr val="ff0000"/>
                </a:solidFill>
                <a:latin typeface="Bitstream Charter"/>
                <a:ea typeface="DejaVu Sans"/>
              </a:rPr>
              <a:t>map table </a:t>
            </a:r>
            <a:r>
              <a:rPr lang="en-IN" sz="2200">
                <a:solidFill>
                  <a:srgbClr val="000000"/>
                </a:solidFill>
                <a:latin typeface="Bitstream Charter"/>
                <a:ea typeface="DejaVu Sans"/>
              </a:rPr>
              <a:t>holds the current mappings (name®location)</a:t>
            </a:r>
            <a:endParaRPr/>
          </a:p>
          <a:p>
            <a:pPr>
              <a:lnSpc>
                <a:spcPct val="100000"/>
              </a:lnSpc>
            </a:pP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write: allocate new location and record it in map table</a:t>
            </a: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read: find location of most recent write by name lookup in map table</a:t>
            </a:r>
            <a:endParaRPr/>
          </a:p>
          <a:p>
            <a:pPr>
              <a:lnSpc>
                <a:spcPct val="100000"/>
              </a:lnSpc>
            </a:pPr>
            <a:r>
              <a:rPr lang="en-IN" sz="2200">
                <a:solidFill>
                  <a:srgbClr val="000000"/>
                </a:solidFill>
                <a:latin typeface="Bitstream Charter"/>
                <a:ea typeface="DejaVu Sans"/>
              </a:rPr>
              <a:t>• </a:t>
            </a:r>
            <a:r>
              <a:rPr lang="en-IN" sz="2200">
                <a:solidFill>
                  <a:srgbClr val="000000"/>
                </a:solidFill>
                <a:latin typeface="Bitstream Charter"/>
                <a:ea typeface="DejaVu Sans"/>
              </a:rPr>
              <a:t>minor detail: must de-allocate locations</a:t>
            </a:r>
            <a:r>
              <a:rPr lang="en-IN" sz="2800">
                <a:solidFill>
                  <a:srgbClr val="000000"/>
                </a:solidFill>
                <a:latin typeface="Arial"/>
                <a:ea typeface="DejaVu Sans"/>
              </a:rPr>
              <a:t> </a:t>
            </a:r>
            <a:r>
              <a:rPr lang="en-IN" sz="2200">
                <a:solidFill>
                  <a:srgbClr val="000000"/>
                </a:solidFill>
                <a:latin typeface="Bitstream Charter"/>
                <a:ea typeface="DejaVu Sans"/>
              </a:rPr>
              <a:t>appropriately</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591" name="Picture 2" descr=""/>
          <p:cNvPicPr/>
          <p:nvPr/>
        </p:nvPicPr>
        <p:blipFill>
          <a:blip r:embed="rId1"/>
          <a:stretch>
            <a:fillRect/>
          </a:stretch>
        </p:blipFill>
        <p:spPr>
          <a:xfrm>
            <a:off x="1447920" y="457200"/>
            <a:ext cx="7383600" cy="601200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2"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4300">
                <a:solidFill>
                  <a:srgbClr val="572314"/>
                </a:solidFill>
                <a:latin typeface="Gill Sans MT"/>
                <a:ea typeface="DejaVu Sans"/>
              </a:rPr>
              <a:t>Branch Hazards</a:t>
            </a:r>
            <a:endParaRPr/>
          </a:p>
        </p:txBody>
      </p:sp>
      <p:sp>
        <p:nvSpPr>
          <p:cNvPr id="593" name="CustomShape 2"/>
          <p:cNvSpPr/>
          <p:nvPr/>
        </p:nvSpPr>
        <p:spPr>
          <a:xfrm>
            <a:off x="573480" y="1989000"/>
            <a:ext cx="807480" cy="387720"/>
          </a:xfrm>
          <a:prstGeom prst="rect">
            <a:avLst/>
          </a:prstGeom>
          <a:noFill/>
          <a:ln>
            <a:noFill/>
          </a:ln>
        </p:spPr>
        <p:txBody>
          <a:bodyPr wrap="none" lIns="90000" rIns="90000" tIns="45000" bIns="45000"/>
          <a:p>
            <a:pPr>
              <a:lnSpc>
                <a:spcPct val="100000"/>
              </a:lnSpc>
            </a:pPr>
            <a:r>
              <a:rPr lang="en-IN" sz="2000">
                <a:solidFill>
                  <a:srgbClr val="8dc765"/>
                </a:solidFill>
                <a:latin typeface="Gill Sans MT"/>
                <a:ea typeface="DejaVu Sans"/>
              </a:rPr>
              <a:t>JUMP</a:t>
            </a:r>
            <a:endParaRPr/>
          </a:p>
        </p:txBody>
      </p:sp>
      <p:sp>
        <p:nvSpPr>
          <p:cNvPr id="594" name="CustomShape 3"/>
          <p:cNvSpPr/>
          <p:nvPr/>
        </p:nvSpPr>
        <p:spPr>
          <a:xfrm>
            <a:off x="535680" y="3281040"/>
            <a:ext cx="958320" cy="387720"/>
          </a:xfrm>
          <a:prstGeom prst="rect">
            <a:avLst/>
          </a:prstGeom>
          <a:noFill/>
          <a:ln>
            <a:noFill/>
          </a:ln>
        </p:spPr>
        <p:txBody>
          <a:bodyPr wrap="none" lIns="90000" rIns="90000" tIns="45000" bIns="45000"/>
          <a:p>
            <a:pPr>
              <a:lnSpc>
                <a:spcPct val="100000"/>
              </a:lnSpc>
            </a:pPr>
            <a:r>
              <a:rPr lang="en-IN" sz="2000">
                <a:solidFill>
                  <a:srgbClr val="8dc765"/>
                </a:solidFill>
                <a:latin typeface="Gill Sans MT"/>
                <a:ea typeface="DejaVu Sans"/>
              </a:rPr>
              <a:t>Target</a:t>
            </a:r>
            <a:endParaRPr/>
          </a:p>
        </p:txBody>
      </p:sp>
      <p:sp>
        <p:nvSpPr>
          <p:cNvPr id="595" name="CustomShape 4"/>
          <p:cNvSpPr/>
          <p:nvPr/>
        </p:nvSpPr>
        <p:spPr>
          <a:xfrm>
            <a:off x="4794120" y="213984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WB</a:t>
            </a:r>
            <a:endParaRPr/>
          </a:p>
        </p:txBody>
      </p:sp>
      <p:sp>
        <p:nvSpPr>
          <p:cNvPr id="596" name="CustomShape 5"/>
          <p:cNvSpPr/>
          <p:nvPr/>
        </p:nvSpPr>
        <p:spPr>
          <a:xfrm>
            <a:off x="4184640" y="213984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MA</a:t>
            </a:r>
            <a:endParaRPr/>
          </a:p>
        </p:txBody>
      </p:sp>
      <p:sp>
        <p:nvSpPr>
          <p:cNvPr id="597" name="CustomShape 6"/>
          <p:cNvSpPr/>
          <p:nvPr/>
        </p:nvSpPr>
        <p:spPr>
          <a:xfrm>
            <a:off x="3575160" y="213984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EX</a:t>
            </a:r>
            <a:endParaRPr/>
          </a:p>
        </p:txBody>
      </p:sp>
      <p:sp>
        <p:nvSpPr>
          <p:cNvPr id="598" name="CustomShape 7"/>
          <p:cNvSpPr/>
          <p:nvPr/>
        </p:nvSpPr>
        <p:spPr>
          <a:xfrm>
            <a:off x="2965320" y="213984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ID</a:t>
            </a:r>
            <a:endParaRPr/>
          </a:p>
        </p:txBody>
      </p:sp>
      <p:sp>
        <p:nvSpPr>
          <p:cNvPr id="599" name="CustomShape 8"/>
          <p:cNvSpPr/>
          <p:nvPr/>
        </p:nvSpPr>
        <p:spPr>
          <a:xfrm>
            <a:off x="2355840" y="2139840"/>
            <a:ext cx="60156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IF</a:t>
            </a:r>
            <a:endParaRPr/>
          </a:p>
        </p:txBody>
      </p:sp>
      <p:sp>
        <p:nvSpPr>
          <p:cNvPr id="600" name="CustomShape 9"/>
          <p:cNvSpPr/>
          <p:nvPr/>
        </p:nvSpPr>
        <p:spPr>
          <a:xfrm>
            <a:off x="7231320" y="3359160"/>
            <a:ext cx="60300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WB</a:t>
            </a:r>
            <a:endParaRPr/>
          </a:p>
        </p:txBody>
      </p:sp>
      <p:sp>
        <p:nvSpPr>
          <p:cNvPr id="601" name="CustomShape 10"/>
          <p:cNvSpPr/>
          <p:nvPr/>
        </p:nvSpPr>
        <p:spPr>
          <a:xfrm>
            <a:off x="6620400" y="3359160"/>
            <a:ext cx="60300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MA</a:t>
            </a:r>
            <a:endParaRPr/>
          </a:p>
        </p:txBody>
      </p:sp>
      <p:sp>
        <p:nvSpPr>
          <p:cNvPr id="602" name="CustomShape 11"/>
          <p:cNvSpPr/>
          <p:nvPr/>
        </p:nvSpPr>
        <p:spPr>
          <a:xfrm>
            <a:off x="6009480" y="3359160"/>
            <a:ext cx="60120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EX</a:t>
            </a:r>
            <a:endParaRPr/>
          </a:p>
        </p:txBody>
      </p:sp>
      <p:sp>
        <p:nvSpPr>
          <p:cNvPr id="603" name="CustomShape 12"/>
          <p:cNvSpPr/>
          <p:nvPr/>
        </p:nvSpPr>
        <p:spPr>
          <a:xfrm>
            <a:off x="5398920" y="3359160"/>
            <a:ext cx="60300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ID</a:t>
            </a:r>
            <a:endParaRPr/>
          </a:p>
        </p:txBody>
      </p:sp>
      <p:sp>
        <p:nvSpPr>
          <p:cNvPr id="604" name="CustomShape 13"/>
          <p:cNvSpPr/>
          <p:nvPr/>
        </p:nvSpPr>
        <p:spPr>
          <a:xfrm>
            <a:off x="4788000" y="3359160"/>
            <a:ext cx="603000" cy="297000"/>
          </a:xfrm>
          <a:prstGeom prst="rect">
            <a:avLst/>
          </a:prstGeom>
          <a:solidFill>
            <a:srgbClr val="3891a7"/>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IF</a:t>
            </a:r>
            <a:endParaRPr/>
          </a:p>
        </p:txBody>
      </p:sp>
      <p:sp>
        <p:nvSpPr>
          <p:cNvPr id="605" name="Line 14"/>
          <p:cNvSpPr/>
          <p:nvPr/>
        </p:nvSpPr>
        <p:spPr>
          <a:xfrm>
            <a:off x="1898640" y="3892320"/>
            <a:ext cx="360" cy="228600"/>
          </a:xfrm>
          <a:prstGeom prst="line">
            <a:avLst/>
          </a:prstGeom>
          <a:ln w="12600">
            <a:solidFill>
              <a:srgbClr val="000000"/>
            </a:solidFill>
            <a:round/>
          </a:ln>
        </p:spPr>
      </p:sp>
      <p:sp>
        <p:nvSpPr>
          <p:cNvPr id="606" name="Line 15"/>
          <p:cNvSpPr/>
          <p:nvPr/>
        </p:nvSpPr>
        <p:spPr>
          <a:xfrm>
            <a:off x="4184640" y="3892320"/>
            <a:ext cx="360" cy="228600"/>
          </a:xfrm>
          <a:prstGeom prst="line">
            <a:avLst/>
          </a:prstGeom>
          <a:ln w="12600">
            <a:solidFill>
              <a:srgbClr val="000000"/>
            </a:solidFill>
            <a:round/>
          </a:ln>
        </p:spPr>
      </p:sp>
      <p:sp>
        <p:nvSpPr>
          <p:cNvPr id="607" name="Line 16"/>
          <p:cNvSpPr/>
          <p:nvPr/>
        </p:nvSpPr>
        <p:spPr>
          <a:xfrm>
            <a:off x="3574800" y="3892320"/>
            <a:ext cx="360" cy="228600"/>
          </a:xfrm>
          <a:prstGeom prst="line">
            <a:avLst/>
          </a:prstGeom>
          <a:ln w="12600">
            <a:solidFill>
              <a:srgbClr val="000000"/>
            </a:solidFill>
            <a:round/>
          </a:ln>
        </p:spPr>
      </p:sp>
      <p:sp>
        <p:nvSpPr>
          <p:cNvPr id="608" name="Line 17"/>
          <p:cNvSpPr/>
          <p:nvPr/>
        </p:nvSpPr>
        <p:spPr>
          <a:xfrm>
            <a:off x="2965320" y="3892320"/>
            <a:ext cx="360" cy="228600"/>
          </a:xfrm>
          <a:prstGeom prst="line">
            <a:avLst/>
          </a:prstGeom>
          <a:ln w="12600">
            <a:solidFill>
              <a:srgbClr val="000000"/>
            </a:solidFill>
            <a:round/>
          </a:ln>
        </p:spPr>
      </p:sp>
      <p:sp>
        <p:nvSpPr>
          <p:cNvPr id="609" name="Line 18"/>
          <p:cNvSpPr/>
          <p:nvPr/>
        </p:nvSpPr>
        <p:spPr>
          <a:xfrm>
            <a:off x="2431800" y="3892320"/>
            <a:ext cx="360" cy="228600"/>
          </a:xfrm>
          <a:prstGeom prst="line">
            <a:avLst/>
          </a:prstGeom>
          <a:ln w="12600">
            <a:solidFill>
              <a:srgbClr val="000000"/>
            </a:solidFill>
            <a:round/>
          </a:ln>
        </p:spPr>
      </p:sp>
      <p:sp>
        <p:nvSpPr>
          <p:cNvPr id="610" name="Line 19"/>
          <p:cNvSpPr/>
          <p:nvPr/>
        </p:nvSpPr>
        <p:spPr>
          <a:xfrm>
            <a:off x="4794120" y="3892320"/>
            <a:ext cx="360" cy="228600"/>
          </a:xfrm>
          <a:prstGeom prst="line">
            <a:avLst/>
          </a:prstGeom>
          <a:ln w="12600">
            <a:solidFill>
              <a:srgbClr val="000000"/>
            </a:solidFill>
            <a:round/>
          </a:ln>
        </p:spPr>
      </p:sp>
      <p:sp>
        <p:nvSpPr>
          <p:cNvPr id="611" name="Line 20"/>
          <p:cNvSpPr/>
          <p:nvPr/>
        </p:nvSpPr>
        <p:spPr>
          <a:xfrm>
            <a:off x="5403600" y="3892320"/>
            <a:ext cx="360" cy="228600"/>
          </a:xfrm>
          <a:prstGeom prst="line">
            <a:avLst/>
          </a:prstGeom>
          <a:ln w="12600">
            <a:solidFill>
              <a:srgbClr val="000000"/>
            </a:solidFill>
            <a:round/>
          </a:ln>
        </p:spPr>
      </p:sp>
      <p:sp>
        <p:nvSpPr>
          <p:cNvPr id="612" name="Line 21"/>
          <p:cNvSpPr/>
          <p:nvPr/>
        </p:nvSpPr>
        <p:spPr>
          <a:xfrm>
            <a:off x="6013440" y="3892320"/>
            <a:ext cx="360" cy="228600"/>
          </a:xfrm>
          <a:prstGeom prst="line">
            <a:avLst/>
          </a:prstGeom>
          <a:ln w="12600">
            <a:solidFill>
              <a:srgbClr val="000000"/>
            </a:solidFill>
            <a:round/>
          </a:ln>
        </p:spPr>
      </p:sp>
      <p:sp>
        <p:nvSpPr>
          <p:cNvPr id="613" name="Line 22"/>
          <p:cNvSpPr/>
          <p:nvPr/>
        </p:nvSpPr>
        <p:spPr>
          <a:xfrm>
            <a:off x="6622920" y="3892320"/>
            <a:ext cx="360" cy="228600"/>
          </a:xfrm>
          <a:prstGeom prst="line">
            <a:avLst/>
          </a:prstGeom>
          <a:ln w="12600">
            <a:solidFill>
              <a:srgbClr val="000000"/>
            </a:solidFill>
            <a:round/>
          </a:ln>
        </p:spPr>
      </p:sp>
      <p:sp>
        <p:nvSpPr>
          <p:cNvPr id="614" name="Line 23"/>
          <p:cNvSpPr/>
          <p:nvPr/>
        </p:nvSpPr>
        <p:spPr>
          <a:xfrm>
            <a:off x="1746000" y="3968640"/>
            <a:ext cx="5181840" cy="360"/>
          </a:xfrm>
          <a:prstGeom prst="line">
            <a:avLst/>
          </a:prstGeom>
          <a:ln w="12600">
            <a:solidFill>
              <a:srgbClr val="000000"/>
            </a:solidFill>
            <a:round/>
            <a:tailEnd len="med" type="triangle" w="med"/>
          </a:ln>
        </p:spPr>
      </p:sp>
      <p:sp>
        <p:nvSpPr>
          <p:cNvPr id="615" name="CustomShape 24"/>
          <p:cNvSpPr/>
          <p:nvPr/>
        </p:nvSpPr>
        <p:spPr>
          <a:xfrm>
            <a:off x="6586920" y="3889440"/>
            <a:ext cx="672120" cy="387720"/>
          </a:xfrm>
          <a:prstGeom prst="rect">
            <a:avLst/>
          </a:prstGeom>
          <a:noFill/>
          <a:ln>
            <a:noFill/>
          </a:ln>
        </p:spPr>
        <p:txBody>
          <a:bodyPr wrap="none" lIns="90000" rIns="90000" tIns="45000" bIns="45000"/>
          <a:p>
            <a:pPr>
              <a:lnSpc>
                <a:spcPct val="100000"/>
              </a:lnSpc>
            </a:pPr>
            <a:r>
              <a:rPr lang="en-IN" sz="2000">
                <a:solidFill>
                  <a:srgbClr val="000000"/>
                </a:solidFill>
                <a:latin typeface="Gill Sans MT"/>
                <a:ea typeface="DejaVu Sans"/>
              </a:rPr>
              <a:t>Zeit</a:t>
            </a:r>
            <a:endParaRPr/>
          </a:p>
        </p:txBody>
      </p:sp>
      <p:sp>
        <p:nvSpPr>
          <p:cNvPr id="616" name="CustomShape 25"/>
          <p:cNvSpPr/>
          <p:nvPr/>
        </p:nvSpPr>
        <p:spPr>
          <a:xfrm>
            <a:off x="4184640" y="2825640"/>
            <a:ext cx="1211400" cy="220680"/>
          </a:xfrm>
          <a:prstGeom prst="rect">
            <a:avLst/>
          </a:prstGeom>
          <a:solidFill>
            <a:srgbClr val="3891a7"/>
          </a:solidFill>
          <a:ln w="12600">
            <a:solidFill>
              <a:srgbClr val="000000"/>
            </a:solidFill>
            <a:miter/>
          </a:ln>
        </p:spPr>
      </p:sp>
      <p:sp>
        <p:nvSpPr>
          <p:cNvPr id="617" name="CustomShape 26"/>
          <p:cNvSpPr/>
          <p:nvPr/>
        </p:nvSpPr>
        <p:spPr>
          <a:xfrm>
            <a:off x="4636080" y="2747880"/>
            <a:ext cx="437040" cy="326160"/>
          </a:xfrm>
          <a:prstGeom prst="rect">
            <a:avLst/>
          </a:prstGeom>
          <a:noFill/>
          <a:ln>
            <a:noFill/>
          </a:ln>
        </p:spPr>
        <p:txBody>
          <a:bodyPr wrap="none" lIns="90000" rIns="90000" tIns="45000" bIns="45000"/>
          <a:p>
            <a:pPr>
              <a:lnSpc>
                <a:spcPct val="100000"/>
              </a:lnSpc>
            </a:pPr>
            <a:r>
              <a:rPr lang="en-IN" sz="1600">
                <a:solidFill>
                  <a:srgbClr val="ffcc00"/>
                </a:solidFill>
                <a:latin typeface="Gill Sans MT"/>
                <a:ea typeface="DejaVu Sans"/>
              </a:rPr>
              <a:t>PC</a:t>
            </a:r>
            <a:endParaRPr/>
          </a:p>
        </p:txBody>
      </p:sp>
      <p:sp>
        <p:nvSpPr>
          <p:cNvPr id="618" name="Line 27"/>
          <p:cNvSpPr/>
          <p:nvPr/>
        </p:nvSpPr>
        <p:spPr>
          <a:xfrm>
            <a:off x="4795560" y="3054240"/>
            <a:ext cx="360" cy="304560"/>
          </a:xfrm>
          <a:prstGeom prst="line">
            <a:avLst/>
          </a:prstGeom>
          <a:ln w="28440">
            <a:solidFill>
              <a:srgbClr val="8dc765"/>
            </a:solidFill>
            <a:round/>
            <a:tailEnd len="med" type="triangle" w="med"/>
          </a:ln>
        </p:spPr>
      </p:sp>
      <p:sp>
        <p:nvSpPr>
          <p:cNvPr id="619" name="Line 28"/>
          <p:cNvSpPr/>
          <p:nvPr/>
        </p:nvSpPr>
        <p:spPr>
          <a:xfrm>
            <a:off x="4794120" y="2444400"/>
            <a:ext cx="360" cy="381240"/>
          </a:xfrm>
          <a:prstGeom prst="line">
            <a:avLst/>
          </a:prstGeom>
          <a:ln w="28440">
            <a:solidFill>
              <a:srgbClr val="8dc765"/>
            </a:solidFill>
            <a:round/>
            <a:tailEnd len="med" type="triangle" w="med"/>
          </a:ln>
        </p:spPr>
      </p:sp>
      <p:sp>
        <p:nvSpPr>
          <p:cNvPr id="620" name="Line 29"/>
          <p:cNvSpPr/>
          <p:nvPr/>
        </p:nvSpPr>
        <p:spPr>
          <a:xfrm>
            <a:off x="2965320" y="4273200"/>
            <a:ext cx="1828800" cy="360"/>
          </a:xfrm>
          <a:prstGeom prst="line">
            <a:avLst/>
          </a:prstGeom>
          <a:ln w="19080">
            <a:solidFill>
              <a:srgbClr val="000000"/>
            </a:solidFill>
            <a:round/>
            <a:headEnd len="med" type="triangle" w="med"/>
            <a:tailEnd len="med" type="triangle" w="med"/>
          </a:ln>
        </p:spPr>
      </p:sp>
      <p:sp>
        <p:nvSpPr>
          <p:cNvPr id="621" name="CustomShape 30"/>
          <p:cNvSpPr/>
          <p:nvPr/>
        </p:nvSpPr>
        <p:spPr>
          <a:xfrm>
            <a:off x="3210120" y="4272120"/>
            <a:ext cx="1456920" cy="357120"/>
          </a:xfrm>
          <a:prstGeom prst="rect">
            <a:avLst/>
          </a:prstGeom>
          <a:noFill/>
          <a:ln>
            <a:noFill/>
          </a:ln>
        </p:spPr>
        <p:txBody>
          <a:bodyPr wrap="none" lIns="90000" rIns="90000" tIns="45000" bIns="45000"/>
          <a:p>
            <a:pPr>
              <a:lnSpc>
                <a:spcPct val="100000"/>
              </a:lnSpc>
            </a:pPr>
            <a:r>
              <a:rPr lang="en-IN">
                <a:solidFill>
                  <a:srgbClr val="000000"/>
                </a:solidFill>
                <a:latin typeface="Gill Sans MT"/>
                <a:ea typeface="DejaVu Sans"/>
              </a:rPr>
              <a:t>Stall cycles</a:t>
            </a:r>
            <a:endParaRPr/>
          </a:p>
        </p:txBody>
      </p:sp>
      <p:sp>
        <p:nvSpPr>
          <p:cNvPr id="622" name="CustomShape 31"/>
          <p:cNvSpPr/>
          <p:nvPr/>
        </p:nvSpPr>
        <p:spPr>
          <a:xfrm>
            <a:off x="4140360" y="3357720"/>
            <a:ext cx="639720" cy="297000"/>
          </a:xfrm>
          <a:prstGeom prst="rect">
            <a:avLst/>
          </a:prstGeom>
          <a:solidFill>
            <a:srgbClr val="ffff66"/>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stall</a:t>
            </a:r>
            <a:endParaRPr/>
          </a:p>
        </p:txBody>
      </p:sp>
      <p:sp>
        <p:nvSpPr>
          <p:cNvPr id="623" name="CustomShape 32"/>
          <p:cNvSpPr/>
          <p:nvPr/>
        </p:nvSpPr>
        <p:spPr>
          <a:xfrm>
            <a:off x="3564000" y="3357720"/>
            <a:ext cx="601560" cy="297000"/>
          </a:xfrm>
          <a:prstGeom prst="rect">
            <a:avLst/>
          </a:prstGeom>
          <a:solidFill>
            <a:srgbClr val="ffff66"/>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stall</a:t>
            </a:r>
            <a:endParaRPr/>
          </a:p>
        </p:txBody>
      </p:sp>
      <p:sp>
        <p:nvSpPr>
          <p:cNvPr id="624" name="CustomShape 33"/>
          <p:cNvSpPr/>
          <p:nvPr/>
        </p:nvSpPr>
        <p:spPr>
          <a:xfrm>
            <a:off x="2987640" y="3357720"/>
            <a:ext cx="601560" cy="297000"/>
          </a:xfrm>
          <a:prstGeom prst="rect">
            <a:avLst/>
          </a:prstGeom>
          <a:solidFill>
            <a:srgbClr val="ffff66"/>
          </a:solidFill>
          <a:ln w="12600">
            <a:solidFill>
              <a:srgbClr val="000000"/>
            </a:solidFill>
            <a:miter/>
          </a:ln>
        </p:spPr>
        <p:txBody>
          <a:bodyPr wrap="none" lIns="90000" rIns="90000" tIns="45000" bIns="45000" anchor="ctr"/>
          <a:p>
            <a:pPr>
              <a:lnSpc>
                <a:spcPct val="100000"/>
              </a:lnSpc>
            </a:pPr>
            <a:r>
              <a:rPr lang="en-IN" sz="2000">
                <a:solidFill>
                  <a:srgbClr val="000000"/>
                </a:solidFill>
                <a:latin typeface="Gill Sans MT"/>
                <a:ea typeface="DejaVu Sans"/>
              </a:rPr>
              <a:t>stall</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25" name="Picture 2" descr=""/>
          <p:cNvPicPr/>
          <p:nvPr/>
        </p:nvPicPr>
        <p:blipFill>
          <a:blip r:embed="rId1"/>
          <a:stretch>
            <a:fillRect/>
          </a:stretch>
        </p:blipFill>
        <p:spPr>
          <a:xfrm>
            <a:off x="1295280" y="228600"/>
            <a:ext cx="7459560" cy="639288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26" name="Picture 2" descr=""/>
          <p:cNvPicPr/>
          <p:nvPr/>
        </p:nvPicPr>
        <p:blipFill>
          <a:blip r:embed="rId1"/>
          <a:stretch>
            <a:fillRect/>
          </a:stretch>
        </p:blipFill>
        <p:spPr>
          <a:xfrm>
            <a:off x="1650960" y="304920"/>
            <a:ext cx="7059600" cy="608796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27" name="Picture 2" descr=""/>
          <p:cNvPicPr/>
          <p:nvPr/>
        </p:nvPicPr>
        <p:blipFill>
          <a:blip r:embed="rId1"/>
          <a:stretch>
            <a:fillRect/>
          </a:stretch>
        </p:blipFill>
        <p:spPr>
          <a:xfrm>
            <a:off x="990720" y="304920"/>
            <a:ext cx="7643880" cy="616428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8"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3600">
                <a:solidFill>
                  <a:srgbClr val="572314"/>
                </a:solidFill>
                <a:latin typeface="Bitstream Charter"/>
                <a:ea typeface="DejaVu Sans"/>
              </a:rPr>
              <a:t>Branch Prediction</a:t>
            </a:r>
            <a:endParaRPr/>
          </a:p>
        </p:txBody>
      </p:sp>
      <p:sp>
        <p:nvSpPr>
          <p:cNvPr id="629" name="CustomShape 2"/>
          <p:cNvSpPr/>
          <p:nvPr/>
        </p:nvSpPr>
        <p:spPr>
          <a:xfrm>
            <a:off x="1440000" y="1151280"/>
            <a:ext cx="7490160" cy="5326200"/>
          </a:xfrm>
          <a:prstGeom prst="rect">
            <a:avLst/>
          </a:prstGeom>
          <a:noFill/>
          <a:ln>
            <a:noFill/>
          </a:ln>
        </p:spPr>
        <p:txBody>
          <a:bodyPr lIns="90000" rIns="90000" tIns="45000" bIns="45000"/>
          <a:p>
            <a:pPr>
              <a:lnSpc>
                <a:spcPct val="150000"/>
              </a:lnSpc>
              <a:buSzPct val="25000"/>
              <a:buFont typeface="Wingdings 2" charset="2"/>
              <a:buChar char=""/>
            </a:pPr>
            <a:r>
              <a:rPr lang="en-IN" sz="2000">
                <a:solidFill>
                  <a:srgbClr val="000000"/>
                </a:solidFill>
                <a:latin typeface="Bitstream Charter"/>
                <a:ea typeface="DejaVu Sans"/>
              </a:rPr>
              <a:t>Prediction of branch decision when a jump is encountered.</a:t>
            </a:r>
            <a:endParaRPr/>
          </a:p>
          <a:p>
            <a:pPr>
              <a:lnSpc>
                <a:spcPct val="150000"/>
              </a:lnSpc>
              <a:buSzPct val="45000"/>
              <a:buFont typeface="StarSymbol"/>
              <a:buChar char="l"/>
            </a:pPr>
            <a:r>
              <a:rPr lang="en-IN" sz="2000">
                <a:solidFill>
                  <a:srgbClr val="000000"/>
                </a:solidFill>
                <a:latin typeface="Bitstream Charter"/>
                <a:ea typeface="DejaVu Sans"/>
              </a:rPr>
              <a:t>Speculative execution of instructions dependent on the predicted outcome. </a:t>
            </a:r>
            <a:endParaRPr/>
          </a:p>
          <a:p>
            <a:pPr>
              <a:lnSpc>
                <a:spcPct val="150000"/>
              </a:lnSpc>
            </a:pPr>
            <a:r>
              <a:rPr lang="en-IN" sz="2000">
                <a:solidFill>
                  <a:srgbClr val="000000"/>
                </a:solidFill>
                <a:latin typeface="Bitstream Charter"/>
                <a:ea typeface="DejaVu Sans"/>
              </a:rPr>
              <a:t>After the condition was computed</a:t>
            </a:r>
            <a:endParaRPr/>
          </a:p>
          <a:p>
            <a:pPr lvl="1">
              <a:lnSpc>
                <a:spcPct val="150000"/>
              </a:lnSpc>
              <a:buSzPct val="25000"/>
              <a:buFont typeface="Wingdings" charset="2"/>
              <a:buChar char=""/>
            </a:pPr>
            <a:r>
              <a:rPr lang="en-IN" sz="2000">
                <a:solidFill>
                  <a:srgbClr val="000000"/>
                </a:solidFill>
                <a:latin typeface="Bitstream Charter"/>
                <a:ea typeface="DejaVu Sans"/>
              </a:rPr>
              <a:t>Either continue without delay since the prediction was correct</a:t>
            </a:r>
            <a:endParaRPr/>
          </a:p>
          <a:p>
            <a:pPr lvl="1">
              <a:lnSpc>
                <a:spcPct val="150000"/>
              </a:lnSpc>
              <a:buSzPct val="25000"/>
              <a:buFont typeface="Wingdings" charset="2"/>
              <a:buChar char=""/>
            </a:pPr>
            <a:r>
              <a:rPr lang="en-IN" sz="2000">
                <a:solidFill>
                  <a:srgbClr val="000000"/>
                </a:solidFill>
                <a:latin typeface="Bitstream Charter"/>
                <a:ea typeface="DejaVu Sans"/>
              </a:rPr>
              <a:t>or delete the started instructions and fetch the correct ones. </a:t>
            </a:r>
            <a:endParaRPr/>
          </a:p>
          <a:p>
            <a:pPr>
              <a:lnSpc>
                <a:spcPct val="150000"/>
              </a:lnSpc>
            </a:pPr>
            <a:endParaRPr/>
          </a:p>
          <a:p>
            <a:pPr>
              <a:lnSpc>
                <a:spcPct val="150000"/>
              </a:lnSpc>
              <a:buSzPct val="25000"/>
              <a:buFont typeface="Wingdings 2" charset="2"/>
              <a:buChar char=""/>
            </a:pPr>
            <a:r>
              <a:rPr lang="en-IN" sz="2000">
                <a:solidFill>
                  <a:srgbClr val="000000"/>
                </a:solidFill>
                <a:latin typeface="Bitstream Charter"/>
                <a:ea typeface="DejaVu Sans"/>
              </a:rPr>
              <a:t>Two classes</a:t>
            </a:r>
            <a:endParaRPr/>
          </a:p>
          <a:p>
            <a:pPr lvl="1">
              <a:lnSpc>
                <a:spcPct val="150000"/>
              </a:lnSpc>
              <a:buSzPct val="25000"/>
              <a:buFont typeface="Wingdings" charset="2"/>
              <a:buChar char=""/>
            </a:pPr>
            <a:r>
              <a:rPr lang="en-IN" sz="2000">
                <a:solidFill>
                  <a:srgbClr val="000000"/>
                </a:solidFill>
                <a:latin typeface="Bitstream Charter"/>
                <a:ea typeface="DejaVu Sans"/>
              </a:rPr>
              <a:t>Static branch prediction by hardware or compiler</a:t>
            </a:r>
            <a:endParaRPr/>
          </a:p>
          <a:p>
            <a:pPr lvl="1">
              <a:lnSpc>
                <a:spcPct val="150000"/>
              </a:lnSpc>
              <a:buSzPct val="25000"/>
              <a:buFont typeface="Wingdings" charset="2"/>
              <a:buChar char=""/>
            </a:pPr>
            <a:r>
              <a:rPr lang="en-IN" sz="2000">
                <a:solidFill>
                  <a:srgbClr val="000000"/>
                </a:solidFill>
                <a:latin typeface="Bitstream Charter"/>
                <a:ea typeface="DejaVu Sans"/>
              </a:rPr>
              <a:t>Dynamic branch prediciton by the hardware</a:t>
            </a:r>
            <a:endParaRPr/>
          </a:p>
          <a:p>
            <a:pPr>
              <a:lnSpc>
                <a:spcPct val="150000"/>
              </a:lnSpc>
            </a:pP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0"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2800">
                <a:solidFill>
                  <a:srgbClr val="572314"/>
                </a:solidFill>
                <a:latin typeface="Bitstream Charter"/>
                <a:ea typeface="DejaVu Sans"/>
              </a:rPr>
              <a:t>Static Branch Prediction </a:t>
            </a:r>
            <a:endParaRPr/>
          </a:p>
        </p:txBody>
      </p:sp>
      <p:sp>
        <p:nvSpPr>
          <p:cNvPr id="631" name="CustomShape 2"/>
          <p:cNvSpPr/>
          <p:nvPr/>
        </p:nvSpPr>
        <p:spPr>
          <a:xfrm>
            <a:off x="1435680" y="1447920"/>
            <a:ext cx="7490160" cy="4792680"/>
          </a:xfrm>
          <a:prstGeom prst="rect">
            <a:avLst/>
          </a:prstGeom>
          <a:noFill/>
          <a:ln>
            <a:noFill/>
          </a:ln>
        </p:spPr>
        <p:txBody>
          <a:bodyPr lIns="90000" rIns="90000" tIns="45000" bIns="45000"/>
          <a:p>
            <a:pPr>
              <a:lnSpc>
                <a:spcPct val="150000"/>
              </a:lnSpc>
              <a:buSzPct val="25000"/>
              <a:buFont typeface="Wingdings 2" charset="2"/>
              <a:buChar char=""/>
            </a:pPr>
            <a:r>
              <a:rPr lang="en-IN" sz="2200">
                <a:solidFill>
                  <a:srgbClr val="000000"/>
                </a:solidFill>
                <a:latin typeface="Bitstream Charter"/>
                <a:ea typeface="DejaVu Sans"/>
              </a:rPr>
              <a:t>Hardware</a:t>
            </a:r>
            <a:endParaRPr/>
          </a:p>
          <a:p>
            <a:pPr lvl="1">
              <a:lnSpc>
                <a:spcPct val="150000"/>
              </a:lnSpc>
              <a:buSzPct val="25000"/>
              <a:buFont typeface="Wingdings" charset="2"/>
              <a:buChar char=""/>
            </a:pPr>
            <a:r>
              <a:rPr lang="en-IN" sz="2200">
                <a:solidFill>
                  <a:srgbClr val="000000"/>
                </a:solidFill>
                <a:latin typeface="Bitstream Charter"/>
                <a:ea typeface="DejaVu Sans"/>
              </a:rPr>
              <a:t>Static prediction in processor, backward jumps are predicted to be always taken. </a:t>
            </a:r>
            <a:endParaRPr/>
          </a:p>
          <a:p>
            <a:pPr>
              <a:lnSpc>
                <a:spcPct val="150000"/>
              </a:lnSpc>
              <a:buSzPct val="25000"/>
              <a:buFont typeface="Wingdings 2" charset="2"/>
              <a:buChar char=""/>
            </a:pPr>
            <a:r>
              <a:rPr lang="en-IN" sz="2200">
                <a:solidFill>
                  <a:srgbClr val="000000"/>
                </a:solidFill>
                <a:latin typeface="Bitstream Charter"/>
                <a:ea typeface="DejaVu Sans"/>
              </a:rPr>
              <a:t>Compiler</a:t>
            </a:r>
            <a:endParaRPr/>
          </a:p>
          <a:p>
            <a:pPr lvl="1">
              <a:lnSpc>
                <a:spcPct val="150000"/>
              </a:lnSpc>
              <a:buSzPct val="25000"/>
              <a:buFont typeface="Wingdings" charset="2"/>
              <a:buChar char=""/>
            </a:pPr>
            <a:r>
              <a:rPr lang="en-IN" sz="2200">
                <a:solidFill>
                  <a:srgbClr val="000000"/>
                </a:solidFill>
                <a:latin typeface="Bitstream Charter"/>
                <a:ea typeface="DejaVu Sans"/>
              </a:rPr>
              <a:t>Specification via a bit in the jump opcode</a:t>
            </a:r>
            <a:endParaRPr/>
          </a:p>
          <a:p>
            <a:pPr lvl="1">
              <a:lnSpc>
                <a:spcPct val="150000"/>
              </a:lnSpc>
              <a:buSzPct val="25000"/>
              <a:buFont typeface="Wingdings" charset="2"/>
              <a:buChar char=""/>
            </a:pPr>
            <a:r>
              <a:rPr lang="en-IN" sz="2200">
                <a:solidFill>
                  <a:srgbClr val="000000"/>
                </a:solidFill>
                <a:latin typeface="Bitstream Charter"/>
                <a:ea typeface="DejaVu Sans"/>
              </a:rPr>
              <a:t>Prediction can be guided by program analysis or profiling (feedback directed compilation)</a:t>
            </a:r>
            <a:endParaRPr/>
          </a:p>
          <a:p>
            <a:pPr>
              <a:lnSpc>
                <a:spcPct val="150000"/>
              </a:lnSpc>
            </a:pP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2" name="CustomShape 1"/>
          <p:cNvSpPr/>
          <p:nvPr/>
        </p:nvSpPr>
        <p:spPr>
          <a:xfrm>
            <a:off x="1435320" y="360000"/>
            <a:ext cx="7490160" cy="1135080"/>
          </a:xfrm>
          <a:prstGeom prst="rect">
            <a:avLst/>
          </a:prstGeom>
          <a:noFill/>
          <a:ln>
            <a:noFill/>
          </a:ln>
        </p:spPr>
        <p:txBody>
          <a:bodyPr lIns="90000" rIns="90000" tIns="45000" bIns="45000" anchor="ctr"/>
          <a:p>
            <a:pPr>
              <a:lnSpc>
                <a:spcPct val="100000"/>
              </a:lnSpc>
            </a:pPr>
            <a:r>
              <a:rPr lang="en-IN" sz="2600">
                <a:solidFill>
                  <a:srgbClr val="572314"/>
                </a:solidFill>
                <a:latin typeface="Bitstream Charter"/>
                <a:ea typeface="DejaVu Sans"/>
              </a:rPr>
              <a:t>Dynamic Branch Prediction</a:t>
            </a:r>
            <a:endParaRPr/>
          </a:p>
        </p:txBody>
      </p:sp>
      <p:sp>
        <p:nvSpPr>
          <p:cNvPr id="633" name="CustomShape 2"/>
          <p:cNvSpPr/>
          <p:nvPr/>
        </p:nvSpPr>
        <p:spPr>
          <a:xfrm>
            <a:off x="685800" y="1125360"/>
            <a:ext cx="7839000" cy="5319720"/>
          </a:xfrm>
          <a:prstGeom prst="rect">
            <a:avLst/>
          </a:prstGeom>
          <a:noFill/>
          <a:ln>
            <a:noFill/>
          </a:ln>
        </p:spPr>
        <p:txBody>
          <a:bodyPr lIns="90000" rIns="90000" tIns="45000" bIns="45000"/>
          <a:p>
            <a:pPr>
              <a:lnSpc>
                <a:spcPct val="150000"/>
              </a:lnSpc>
            </a:pPr>
            <a:endParaRPr/>
          </a:p>
          <a:p>
            <a:pPr>
              <a:lnSpc>
                <a:spcPct val="150000"/>
              </a:lnSpc>
              <a:buSzPct val="25000"/>
              <a:buFont typeface="Wingdings 2" charset="2"/>
              <a:buChar char=""/>
            </a:pPr>
            <a:r>
              <a:rPr lang="en-IN" sz="2200">
                <a:solidFill>
                  <a:srgbClr val="000000"/>
                </a:solidFill>
                <a:latin typeface="Bitstream Charter"/>
                <a:ea typeface="DejaVu Sans"/>
              </a:rPr>
              <a:t>Properties</a:t>
            </a:r>
            <a:endParaRPr/>
          </a:p>
          <a:p>
            <a:pPr lvl="1">
              <a:lnSpc>
                <a:spcPct val="150000"/>
              </a:lnSpc>
              <a:buSzPct val="25000"/>
              <a:buFont typeface="Wingdings" charset="2"/>
              <a:buChar char=""/>
            </a:pPr>
            <a:r>
              <a:rPr lang="en-IN" sz="2200">
                <a:solidFill>
                  <a:srgbClr val="000000"/>
                </a:solidFill>
                <a:latin typeface="Bitstream Charter"/>
                <a:ea typeface="DejaVu Sans"/>
              </a:rPr>
              <a:t>Based on dynamic behavior of the application</a:t>
            </a:r>
            <a:endParaRPr/>
          </a:p>
          <a:p>
            <a:pPr lvl="2">
              <a:lnSpc>
                <a:spcPct val="150000"/>
              </a:lnSpc>
              <a:buSzPct val="25000"/>
              <a:buFont typeface="Wingdings" charset="2"/>
              <a:buChar char=""/>
            </a:pPr>
            <a:r>
              <a:rPr lang="en-IN" sz="2200">
                <a:solidFill>
                  <a:srgbClr val="000000"/>
                </a:solidFill>
                <a:latin typeface="Bitstream Charter"/>
                <a:ea typeface="DejaVu Sans"/>
              </a:rPr>
              <a:t>The history of a jump is taken into account. </a:t>
            </a:r>
            <a:endParaRPr/>
          </a:p>
          <a:p>
            <a:pPr lvl="1">
              <a:lnSpc>
                <a:spcPct val="150000"/>
              </a:lnSpc>
              <a:buSzPct val="25000"/>
              <a:buFont typeface="Wingdings" charset="2"/>
              <a:buChar char=""/>
            </a:pPr>
            <a:r>
              <a:rPr lang="en-IN" sz="2200">
                <a:solidFill>
                  <a:srgbClr val="000000"/>
                </a:solidFill>
                <a:latin typeface="Bitstream Charter"/>
                <a:ea typeface="DejaVu Sans"/>
              </a:rPr>
              <a:t>Leads to more precise predictions</a:t>
            </a:r>
            <a:endParaRPr/>
          </a:p>
          <a:p>
            <a:pPr lvl="1">
              <a:lnSpc>
                <a:spcPct val="150000"/>
              </a:lnSpc>
              <a:buSzPct val="25000"/>
              <a:buFont typeface="Wingdings" charset="2"/>
              <a:buChar char=""/>
            </a:pPr>
            <a:r>
              <a:rPr lang="en-IN" sz="2200">
                <a:solidFill>
                  <a:srgbClr val="000000"/>
                </a:solidFill>
                <a:latin typeface="Bitstream Charter"/>
                <a:ea typeface="DejaVu Sans"/>
              </a:rPr>
              <a:t>Expensive in terms of hardware</a:t>
            </a:r>
            <a:endParaRPr/>
          </a:p>
          <a:p>
            <a:pPr>
              <a:lnSpc>
                <a:spcPct val="150000"/>
              </a:lnSpc>
              <a:buSzPct val="25000"/>
              <a:buFont typeface="Wingdings 2" charset="2"/>
              <a:buChar char=""/>
            </a:pPr>
            <a:r>
              <a:rPr lang="en-IN" sz="2200">
                <a:solidFill>
                  <a:srgbClr val="000000"/>
                </a:solidFill>
                <a:latin typeface="Bitstream Charter"/>
                <a:ea typeface="DejaVu Sans"/>
              </a:rPr>
              <a:t>Branch Prediction Buffer</a:t>
            </a:r>
            <a:endParaRPr/>
          </a:p>
          <a:p>
            <a:pPr lvl="1">
              <a:lnSpc>
                <a:spcPct val="150000"/>
              </a:lnSpc>
              <a:buSzPct val="25000"/>
              <a:buFont typeface="Wingdings" charset="2"/>
              <a:buChar char=""/>
            </a:pPr>
            <a:r>
              <a:rPr lang="en-IN" sz="2200">
                <a:solidFill>
                  <a:srgbClr val="000000"/>
                </a:solidFill>
                <a:latin typeface="Bitstream Charter"/>
                <a:ea typeface="DejaVu Sans"/>
              </a:rPr>
              <a:t>Cache for information about conditional jumps</a:t>
            </a:r>
            <a:endParaRPr/>
          </a:p>
          <a:p>
            <a:pPr lvl="1">
              <a:lnSpc>
                <a:spcPct val="150000"/>
              </a:lnSpc>
              <a:buSzPct val="25000"/>
              <a:buFont typeface="Wingdings" charset="2"/>
              <a:buChar char=""/>
            </a:pPr>
            <a:r>
              <a:rPr lang="en-IN" sz="2200">
                <a:solidFill>
                  <a:srgbClr val="000000"/>
                </a:solidFill>
                <a:latin typeface="Bitstream Charter"/>
                <a:ea typeface="DejaVu Sans"/>
              </a:rPr>
              <a:t>Requires that the target can be computed fast</a:t>
            </a:r>
            <a:endParaRPr/>
          </a:p>
          <a:p>
            <a:pPr>
              <a:lnSpc>
                <a:spcPct val="150000"/>
              </a:lnSpc>
            </a:pP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4" name="CustomShape 1"/>
          <p:cNvSpPr/>
          <p:nvPr/>
        </p:nvSpPr>
        <p:spPr>
          <a:xfrm>
            <a:off x="504000" y="1368000"/>
            <a:ext cx="8421120" cy="4174560"/>
          </a:xfrm>
          <a:prstGeom prst="rect">
            <a:avLst/>
          </a:prstGeom>
          <a:noFill/>
          <a:ln>
            <a:noFill/>
          </a:ln>
        </p:spPr>
        <p:txBody>
          <a:bodyPr lIns="90000" rIns="90000" tIns="45000" bIns="45000"/>
          <a:p>
            <a:pPr>
              <a:lnSpc>
                <a:spcPct val="150000"/>
              </a:lnSpc>
            </a:pPr>
            <a:r>
              <a:rPr lang="en-IN" sz="2400">
                <a:latin typeface="Bitstream Charter"/>
              </a:rPr>
              <a:t>Performance reduced due to program transfer instructions JMP, Jcc, Call, Ret Pipelines required to be cleared.</a:t>
            </a:r>
            <a:endParaRPr/>
          </a:p>
          <a:p>
            <a:pPr>
              <a:lnSpc>
                <a:spcPct val="150000"/>
              </a:lnSpc>
            </a:pPr>
            <a:r>
              <a:rPr lang="en-IN" sz="2400">
                <a:latin typeface="Bitstream Charter"/>
              </a:rPr>
              <a:t>Causes bubbles in pipeline, no work till reloaded</a:t>
            </a:r>
            <a:endParaRPr/>
          </a:p>
          <a:p>
            <a:pPr>
              <a:lnSpc>
                <a:spcPct val="150000"/>
              </a:lnSpc>
            </a:pPr>
            <a:r>
              <a:rPr lang="en-IN" sz="2400">
                <a:latin typeface="Bitstream Charter"/>
              </a:rPr>
              <a:t>Prediction of branch instruction in pipeline is done</a:t>
            </a:r>
            <a:endParaRPr/>
          </a:p>
          <a:p>
            <a:pPr>
              <a:lnSpc>
                <a:spcPct val="150000"/>
              </a:lnSpc>
            </a:pPr>
            <a:r>
              <a:rPr lang="en-IN" sz="2400">
                <a:latin typeface="Bitstream Charter"/>
              </a:rPr>
              <a:t>If prediction is true then pipeline will not be cleared and no clock cycles will be lost</a:t>
            </a:r>
            <a:endParaRPr/>
          </a:p>
        </p:txBody>
      </p:sp>
      <p:pic>
        <p:nvPicPr>
          <p:cNvPr id="635" name="Rectangle 2" descr=""/>
          <p:cNvPicPr/>
          <p:nvPr/>
        </p:nvPicPr>
        <p:blipFill>
          <a:blip r:embed="rId1"/>
          <a:stretch>
            <a:fillRect/>
          </a:stretch>
        </p:blipFill>
        <p:spPr>
          <a:xfrm>
            <a:off x="255960" y="255600"/>
            <a:ext cx="8435880" cy="112680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800280" y="0"/>
            <a:ext cx="7650360" cy="1188720"/>
          </a:xfrm>
          <a:prstGeom prst="rect">
            <a:avLst/>
          </a:prstGeom>
          <a:noFill/>
          <a:ln>
            <a:noFill/>
          </a:ln>
        </p:spPr>
        <p:txBody>
          <a:bodyPr lIns="63360" rIns="63360" tIns="25560" bIns="25560"/>
          <a:p>
            <a:pPr>
              <a:lnSpc>
                <a:spcPct val="100000"/>
              </a:lnSpc>
            </a:pPr>
            <a:r>
              <a:rPr b="1" lang="en-IN" sz="2400">
                <a:solidFill>
                  <a:srgbClr val="572314"/>
                </a:solidFill>
                <a:latin typeface="Gill Sans MT"/>
                <a:ea typeface="DejaVu Sans"/>
              </a:rPr>
              <a:t>Single Cycle, Multiple Cycle, vs. Pipeline</a:t>
            </a:r>
            <a:endParaRPr/>
          </a:p>
        </p:txBody>
      </p:sp>
      <p:sp>
        <p:nvSpPr>
          <p:cNvPr id="313" name="CustomShape 2"/>
          <p:cNvSpPr/>
          <p:nvPr/>
        </p:nvSpPr>
        <p:spPr>
          <a:xfrm>
            <a:off x="214200" y="2895480"/>
            <a:ext cx="4888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Clk</a:t>
            </a:r>
            <a:endParaRPr/>
          </a:p>
        </p:txBody>
      </p:sp>
      <p:sp>
        <p:nvSpPr>
          <p:cNvPr id="314" name="Line 3"/>
          <p:cNvSpPr/>
          <p:nvPr/>
        </p:nvSpPr>
        <p:spPr>
          <a:xfrm>
            <a:off x="774360" y="3124080"/>
            <a:ext cx="355680" cy="360"/>
          </a:xfrm>
          <a:prstGeom prst="line">
            <a:avLst/>
          </a:prstGeom>
          <a:ln w="25560">
            <a:solidFill>
              <a:srgbClr val="000000"/>
            </a:solidFill>
            <a:round/>
          </a:ln>
        </p:spPr>
      </p:sp>
      <p:sp>
        <p:nvSpPr>
          <p:cNvPr id="315" name="Line 4"/>
          <p:cNvSpPr/>
          <p:nvPr/>
        </p:nvSpPr>
        <p:spPr>
          <a:xfrm>
            <a:off x="761760" y="2908080"/>
            <a:ext cx="360" cy="203400"/>
          </a:xfrm>
          <a:prstGeom prst="line">
            <a:avLst/>
          </a:prstGeom>
          <a:ln w="25560">
            <a:solidFill>
              <a:srgbClr val="000000"/>
            </a:solidFill>
            <a:round/>
          </a:ln>
        </p:spPr>
      </p:sp>
      <p:sp>
        <p:nvSpPr>
          <p:cNvPr id="316" name="Line 5"/>
          <p:cNvSpPr/>
          <p:nvPr/>
        </p:nvSpPr>
        <p:spPr>
          <a:xfrm flipV="1">
            <a:off x="1143000" y="2882880"/>
            <a:ext cx="360" cy="253800"/>
          </a:xfrm>
          <a:prstGeom prst="line">
            <a:avLst/>
          </a:prstGeom>
          <a:ln w="25560">
            <a:solidFill>
              <a:srgbClr val="000000"/>
            </a:solidFill>
            <a:round/>
          </a:ln>
        </p:spPr>
      </p:sp>
      <p:sp>
        <p:nvSpPr>
          <p:cNvPr id="317" name="Line 6"/>
          <p:cNvSpPr/>
          <p:nvPr/>
        </p:nvSpPr>
        <p:spPr>
          <a:xfrm>
            <a:off x="1155600" y="2895480"/>
            <a:ext cx="355680" cy="360"/>
          </a:xfrm>
          <a:prstGeom prst="line">
            <a:avLst/>
          </a:prstGeom>
          <a:ln w="25560">
            <a:solidFill>
              <a:srgbClr val="000000"/>
            </a:solidFill>
            <a:round/>
          </a:ln>
        </p:spPr>
      </p:sp>
      <p:sp>
        <p:nvSpPr>
          <p:cNvPr id="318" name="Line 7"/>
          <p:cNvSpPr/>
          <p:nvPr/>
        </p:nvSpPr>
        <p:spPr>
          <a:xfrm>
            <a:off x="1523880" y="2908080"/>
            <a:ext cx="360" cy="203400"/>
          </a:xfrm>
          <a:prstGeom prst="line">
            <a:avLst/>
          </a:prstGeom>
          <a:ln w="25560">
            <a:solidFill>
              <a:srgbClr val="000000"/>
            </a:solidFill>
            <a:round/>
          </a:ln>
        </p:spPr>
      </p:sp>
      <p:sp>
        <p:nvSpPr>
          <p:cNvPr id="319" name="Line 8"/>
          <p:cNvSpPr/>
          <p:nvPr/>
        </p:nvSpPr>
        <p:spPr>
          <a:xfrm>
            <a:off x="393480" y="2895480"/>
            <a:ext cx="355680" cy="360"/>
          </a:xfrm>
          <a:prstGeom prst="line">
            <a:avLst/>
          </a:prstGeom>
          <a:ln w="25560">
            <a:solidFill>
              <a:srgbClr val="000000"/>
            </a:solidFill>
            <a:round/>
          </a:ln>
        </p:spPr>
      </p:sp>
      <p:sp>
        <p:nvSpPr>
          <p:cNvPr id="320" name="Line 9"/>
          <p:cNvSpPr/>
          <p:nvPr/>
        </p:nvSpPr>
        <p:spPr>
          <a:xfrm flipV="1">
            <a:off x="761760" y="1358640"/>
            <a:ext cx="360" cy="1549440"/>
          </a:xfrm>
          <a:prstGeom prst="line">
            <a:avLst/>
          </a:prstGeom>
          <a:ln cap="rnd" w="25560">
            <a:solidFill>
              <a:srgbClr val="000000"/>
            </a:solidFill>
            <a:custDash>
              <a:ds d="5041000000" sp="5041000000"/>
            </a:custDash>
            <a:round/>
          </a:ln>
        </p:spPr>
      </p:sp>
      <p:sp>
        <p:nvSpPr>
          <p:cNvPr id="321" name="CustomShape 10"/>
          <p:cNvSpPr/>
          <p:nvPr/>
        </p:nvSpPr>
        <p:spPr>
          <a:xfrm>
            <a:off x="74772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1</a:t>
            </a:r>
            <a:endParaRPr/>
          </a:p>
        </p:txBody>
      </p:sp>
      <p:sp>
        <p:nvSpPr>
          <p:cNvPr id="322" name="CustomShape 11"/>
          <p:cNvSpPr/>
          <p:nvPr/>
        </p:nvSpPr>
        <p:spPr>
          <a:xfrm>
            <a:off x="219960" y="3429000"/>
            <a:ext cx="295704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Multiple Cycle Implementation:</a:t>
            </a:r>
            <a:endParaRPr/>
          </a:p>
        </p:txBody>
      </p:sp>
      <p:sp>
        <p:nvSpPr>
          <p:cNvPr id="323" name="CustomShape 12"/>
          <p:cNvSpPr/>
          <p:nvPr/>
        </p:nvSpPr>
        <p:spPr>
          <a:xfrm>
            <a:off x="774720" y="4051440"/>
            <a:ext cx="728640" cy="271440"/>
          </a:xfrm>
          <a:prstGeom prst="rect">
            <a:avLst/>
          </a:prstGeom>
          <a:noFill/>
          <a:ln w="25560">
            <a:solidFill>
              <a:srgbClr val="000000"/>
            </a:solidFill>
            <a:miter/>
          </a:ln>
        </p:spPr>
      </p:sp>
      <p:sp>
        <p:nvSpPr>
          <p:cNvPr id="324" name="CustomShape 13"/>
          <p:cNvSpPr/>
          <p:nvPr/>
        </p:nvSpPr>
        <p:spPr>
          <a:xfrm>
            <a:off x="825120" y="4038480"/>
            <a:ext cx="68004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Ifetch</a:t>
            </a:r>
            <a:endParaRPr/>
          </a:p>
        </p:txBody>
      </p:sp>
      <p:sp>
        <p:nvSpPr>
          <p:cNvPr id="325" name="CustomShape 14"/>
          <p:cNvSpPr/>
          <p:nvPr/>
        </p:nvSpPr>
        <p:spPr>
          <a:xfrm>
            <a:off x="1536840" y="4051440"/>
            <a:ext cx="728640" cy="271440"/>
          </a:xfrm>
          <a:prstGeom prst="rect">
            <a:avLst/>
          </a:prstGeom>
          <a:noFill/>
          <a:ln w="25560">
            <a:solidFill>
              <a:srgbClr val="000000"/>
            </a:solidFill>
            <a:miter/>
          </a:ln>
        </p:spPr>
      </p:sp>
      <p:sp>
        <p:nvSpPr>
          <p:cNvPr id="326" name="CustomShape 15"/>
          <p:cNvSpPr/>
          <p:nvPr/>
        </p:nvSpPr>
        <p:spPr>
          <a:xfrm>
            <a:off x="1662120" y="4038480"/>
            <a:ext cx="5112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Reg</a:t>
            </a:r>
            <a:endParaRPr/>
          </a:p>
        </p:txBody>
      </p:sp>
      <p:sp>
        <p:nvSpPr>
          <p:cNvPr id="327" name="CustomShape 16"/>
          <p:cNvSpPr/>
          <p:nvPr/>
        </p:nvSpPr>
        <p:spPr>
          <a:xfrm>
            <a:off x="2298600" y="4051440"/>
            <a:ext cx="728640" cy="271440"/>
          </a:xfrm>
          <a:prstGeom prst="rect">
            <a:avLst/>
          </a:prstGeom>
          <a:noFill/>
          <a:ln w="25560">
            <a:solidFill>
              <a:srgbClr val="000000"/>
            </a:solidFill>
            <a:miter/>
          </a:ln>
        </p:spPr>
      </p:sp>
      <p:sp>
        <p:nvSpPr>
          <p:cNvPr id="328" name="CustomShape 17"/>
          <p:cNvSpPr/>
          <p:nvPr/>
        </p:nvSpPr>
        <p:spPr>
          <a:xfrm>
            <a:off x="2347920" y="4038480"/>
            <a:ext cx="5904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Exec</a:t>
            </a:r>
            <a:endParaRPr/>
          </a:p>
        </p:txBody>
      </p:sp>
      <p:sp>
        <p:nvSpPr>
          <p:cNvPr id="329" name="CustomShape 18"/>
          <p:cNvSpPr/>
          <p:nvPr/>
        </p:nvSpPr>
        <p:spPr>
          <a:xfrm>
            <a:off x="3060720" y="4051440"/>
            <a:ext cx="728640" cy="271440"/>
          </a:xfrm>
          <a:prstGeom prst="rect">
            <a:avLst/>
          </a:prstGeom>
          <a:noFill/>
          <a:ln w="25560">
            <a:solidFill>
              <a:srgbClr val="000000"/>
            </a:solidFill>
            <a:miter/>
          </a:ln>
        </p:spPr>
      </p:sp>
      <p:sp>
        <p:nvSpPr>
          <p:cNvPr id="330" name="CustomShape 19"/>
          <p:cNvSpPr/>
          <p:nvPr/>
        </p:nvSpPr>
        <p:spPr>
          <a:xfrm>
            <a:off x="3110040" y="4038480"/>
            <a:ext cx="6253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Mem</a:t>
            </a:r>
            <a:endParaRPr/>
          </a:p>
        </p:txBody>
      </p:sp>
      <p:sp>
        <p:nvSpPr>
          <p:cNvPr id="331" name="CustomShape 20"/>
          <p:cNvSpPr/>
          <p:nvPr/>
        </p:nvSpPr>
        <p:spPr>
          <a:xfrm>
            <a:off x="3822840" y="4051440"/>
            <a:ext cx="728640" cy="271440"/>
          </a:xfrm>
          <a:prstGeom prst="rect">
            <a:avLst/>
          </a:prstGeom>
          <a:noFill/>
          <a:ln w="25560">
            <a:solidFill>
              <a:srgbClr val="000000"/>
            </a:solidFill>
            <a:miter/>
          </a:ln>
        </p:spPr>
      </p:sp>
      <p:sp>
        <p:nvSpPr>
          <p:cNvPr id="332" name="CustomShape 21"/>
          <p:cNvSpPr/>
          <p:nvPr/>
        </p:nvSpPr>
        <p:spPr>
          <a:xfrm>
            <a:off x="3949560" y="4038480"/>
            <a:ext cx="4636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Wr</a:t>
            </a:r>
            <a:endParaRPr/>
          </a:p>
        </p:txBody>
      </p:sp>
      <p:sp>
        <p:nvSpPr>
          <p:cNvPr id="333" name="Line 22"/>
          <p:cNvSpPr/>
          <p:nvPr/>
        </p:nvSpPr>
        <p:spPr>
          <a:xfrm>
            <a:off x="1536480" y="3124080"/>
            <a:ext cx="355680" cy="360"/>
          </a:xfrm>
          <a:prstGeom prst="line">
            <a:avLst/>
          </a:prstGeom>
          <a:ln w="25560">
            <a:solidFill>
              <a:srgbClr val="000000"/>
            </a:solidFill>
            <a:round/>
          </a:ln>
        </p:spPr>
      </p:sp>
      <p:sp>
        <p:nvSpPr>
          <p:cNvPr id="334" name="Line 23"/>
          <p:cNvSpPr/>
          <p:nvPr/>
        </p:nvSpPr>
        <p:spPr>
          <a:xfrm flipV="1">
            <a:off x="1904760" y="2882880"/>
            <a:ext cx="360" cy="253800"/>
          </a:xfrm>
          <a:prstGeom prst="line">
            <a:avLst/>
          </a:prstGeom>
          <a:ln w="25560">
            <a:solidFill>
              <a:srgbClr val="000000"/>
            </a:solidFill>
            <a:round/>
          </a:ln>
        </p:spPr>
      </p:sp>
      <p:sp>
        <p:nvSpPr>
          <p:cNvPr id="335" name="Line 24"/>
          <p:cNvSpPr/>
          <p:nvPr/>
        </p:nvSpPr>
        <p:spPr>
          <a:xfrm>
            <a:off x="1917360" y="2895480"/>
            <a:ext cx="355680" cy="360"/>
          </a:xfrm>
          <a:prstGeom prst="line">
            <a:avLst/>
          </a:prstGeom>
          <a:ln w="25560">
            <a:solidFill>
              <a:srgbClr val="000000"/>
            </a:solidFill>
            <a:round/>
          </a:ln>
        </p:spPr>
      </p:sp>
      <p:sp>
        <p:nvSpPr>
          <p:cNvPr id="336" name="Line 25"/>
          <p:cNvSpPr/>
          <p:nvPr/>
        </p:nvSpPr>
        <p:spPr>
          <a:xfrm>
            <a:off x="2286000" y="2908080"/>
            <a:ext cx="360" cy="203400"/>
          </a:xfrm>
          <a:prstGeom prst="line">
            <a:avLst/>
          </a:prstGeom>
          <a:ln w="25560">
            <a:solidFill>
              <a:srgbClr val="000000"/>
            </a:solidFill>
            <a:round/>
          </a:ln>
        </p:spPr>
      </p:sp>
      <p:sp>
        <p:nvSpPr>
          <p:cNvPr id="337" name="Line 26"/>
          <p:cNvSpPr/>
          <p:nvPr/>
        </p:nvSpPr>
        <p:spPr>
          <a:xfrm flipV="1">
            <a:off x="1523880" y="2501640"/>
            <a:ext cx="360" cy="330120"/>
          </a:xfrm>
          <a:prstGeom prst="line">
            <a:avLst/>
          </a:prstGeom>
          <a:ln cap="rnd" w="25560">
            <a:solidFill>
              <a:srgbClr val="000000"/>
            </a:solidFill>
            <a:custDash>
              <a:ds d="5041000000" sp="5041000000"/>
            </a:custDash>
            <a:round/>
          </a:ln>
        </p:spPr>
      </p:sp>
      <p:sp>
        <p:nvSpPr>
          <p:cNvPr id="338" name="CustomShape 27"/>
          <p:cNvSpPr/>
          <p:nvPr/>
        </p:nvSpPr>
        <p:spPr>
          <a:xfrm>
            <a:off x="150984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2</a:t>
            </a:r>
            <a:endParaRPr/>
          </a:p>
        </p:txBody>
      </p:sp>
      <p:sp>
        <p:nvSpPr>
          <p:cNvPr id="339" name="Line 28"/>
          <p:cNvSpPr/>
          <p:nvPr/>
        </p:nvSpPr>
        <p:spPr>
          <a:xfrm>
            <a:off x="2298600" y="3124080"/>
            <a:ext cx="355680" cy="360"/>
          </a:xfrm>
          <a:prstGeom prst="line">
            <a:avLst/>
          </a:prstGeom>
          <a:ln w="25560">
            <a:solidFill>
              <a:srgbClr val="000000"/>
            </a:solidFill>
            <a:round/>
          </a:ln>
        </p:spPr>
      </p:sp>
      <p:sp>
        <p:nvSpPr>
          <p:cNvPr id="340" name="Line 29"/>
          <p:cNvSpPr/>
          <p:nvPr/>
        </p:nvSpPr>
        <p:spPr>
          <a:xfrm flipV="1">
            <a:off x="2666880" y="2882880"/>
            <a:ext cx="360" cy="253800"/>
          </a:xfrm>
          <a:prstGeom prst="line">
            <a:avLst/>
          </a:prstGeom>
          <a:ln w="25560">
            <a:solidFill>
              <a:srgbClr val="000000"/>
            </a:solidFill>
            <a:round/>
          </a:ln>
        </p:spPr>
      </p:sp>
      <p:sp>
        <p:nvSpPr>
          <p:cNvPr id="341" name="Line 30"/>
          <p:cNvSpPr/>
          <p:nvPr/>
        </p:nvSpPr>
        <p:spPr>
          <a:xfrm>
            <a:off x="2679480" y="2895480"/>
            <a:ext cx="355680" cy="360"/>
          </a:xfrm>
          <a:prstGeom prst="line">
            <a:avLst/>
          </a:prstGeom>
          <a:ln w="25560">
            <a:solidFill>
              <a:srgbClr val="000000"/>
            </a:solidFill>
            <a:round/>
          </a:ln>
        </p:spPr>
      </p:sp>
      <p:sp>
        <p:nvSpPr>
          <p:cNvPr id="342" name="Line 31"/>
          <p:cNvSpPr/>
          <p:nvPr/>
        </p:nvSpPr>
        <p:spPr>
          <a:xfrm>
            <a:off x="3047760" y="2908080"/>
            <a:ext cx="360" cy="203400"/>
          </a:xfrm>
          <a:prstGeom prst="line">
            <a:avLst/>
          </a:prstGeom>
          <a:ln w="25560">
            <a:solidFill>
              <a:srgbClr val="000000"/>
            </a:solidFill>
            <a:round/>
          </a:ln>
        </p:spPr>
      </p:sp>
      <p:sp>
        <p:nvSpPr>
          <p:cNvPr id="343" name="Line 32"/>
          <p:cNvSpPr/>
          <p:nvPr/>
        </p:nvSpPr>
        <p:spPr>
          <a:xfrm flipV="1">
            <a:off x="2286000" y="2501640"/>
            <a:ext cx="360" cy="330120"/>
          </a:xfrm>
          <a:prstGeom prst="line">
            <a:avLst/>
          </a:prstGeom>
          <a:ln cap="rnd" w="25560">
            <a:solidFill>
              <a:srgbClr val="000000"/>
            </a:solidFill>
            <a:custDash>
              <a:ds d="5041000000" sp="5041000000"/>
            </a:custDash>
            <a:round/>
          </a:ln>
        </p:spPr>
      </p:sp>
      <p:sp>
        <p:nvSpPr>
          <p:cNvPr id="344" name="CustomShape 33"/>
          <p:cNvSpPr/>
          <p:nvPr/>
        </p:nvSpPr>
        <p:spPr>
          <a:xfrm>
            <a:off x="227160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3</a:t>
            </a:r>
            <a:endParaRPr/>
          </a:p>
        </p:txBody>
      </p:sp>
      <p:sp>
        <p:nvSpPr>
          <p:cNvPr id="345" name="Line 34"/>
          <p:cNvSpPr/>
          <p:nvPr/>
        </p:nvSpPr>
        <p:spPr>
          <a:xfrm>
            <a:off x="3060360" y="3124080"/>
            <a:ext cx="355680" cy="360"/>
          </a:xfrm>
          <a:prstGeom prst="line">
            <a:avLst/>
          </a:prstGeom>
          <a:ln w="25560">
            <a:solidFill>
              <a:srgbClr val="000000"/>
            </a:solidFill>
            <a:round/>
          </a:ln>
        </p:spPr>
      </p:sp>
      <p:sp>
        <p:nvSpPr>
          <p:cNvPr id="346" name="Line 35"/>
          <p:cNvSpPr/>
          <p:nvPr/>
        </p:nvSpPr>
        <p:spPr>
          <a:xfrm flipV="1">
            <a:off x="3429000" y="2882880"/>
            <a:ext cx="360" cy="253800"/>
          </a:xfrm>
          <a:prstGeom prst="line">
            <a:avLst/>
          </a:prstGeom>
          <a:ln w="25560">
            <a:solidFill>
              <a:srgbClr val="000000"/>
            </a:solidFill>
            <a:round/>
          </a:ln>
        </p:spPr>
      </p:sp>
      <p:sp>
        <p:nvSpPr>
          <p:cNvPr id="347" name="Line 36"/>
          <p:cNvSpPr/>
          <p:nvPr/>
        </p:nvSpPr>
        <p:spPr>
          <a:xfrm>
            <a:off x="3441600" y="2895480"/>
            <a:ext cx="355680" cy="360"/>
          </a:xfrm>
          <a:prstGeom prst="line">
            <a:avLst/>
          </a:prstGeom>
          <a:ln w="25560">
            <a:solidFill>
              <a:srgbClr val="000000"/>
            </a:solidFill>
            <a:round/>
          </a:ln>
        </p:spPr>
      </p:sp>
      <p:sp>
        <p:nvSpPr>
          <p:cNvPr id="348" name="Line 37"/>
          <p:cNvSpPr/>
          <p:nvPr/>
        </p:nvSpPr>
        <p:spPr>
          <a:xfrm>
            <a:off x="3809880" y="2908080"/>
            <a:ext cx="360" cy="203400"/>
          </a:xfrm>
          <a:prstGeom prst="line">
            <a:avLst/>
          </a:prstGeom>
          <a:ln w="25560">
            <a:solidFill>
              <a:srgbClr val="000000"/>
            </a:solidFill>
            <a:round/>
          </a:ln>
        </p:spPr>
      </p:sp>
      <p:sp>
        <p:nvSpPr>
          <p:cNvPr id="349" name="Line 38"/>
          <p:cNvSpPr/>
          <p:nvPr/>
        </p:nvSpPr>
        <p:spPr>
          <a:xfrm flipV="1">
            <a:off x="3047760" y="2501640"/>
            <a:ext cx="360" cy="330120"/>
          </a:xfrm>
          <a:prstGeom prst="line">
            <a:avLst/>
          </a:prstGeom>
          <a:ln cap="rnd" w="25560">
            <a:solidFill>
              <a:srgbClr val="000000"/>
            </a:solidFill>
            <a:custDash>
              <a:ds d="5041000000" sp="5041000000"/>
            </a:custDash>
            <a:round/>
          </a:ln>
        </p:spPr>
      </p:sp>
      <p:sp>
        <p:nvSpPr>
          <p:cNvPr id="350" name="CustomShape 39"/>
          <p:cNvSpPr/>
          <p:nvPr/>
        </p:nvSpPr>
        <p:spPr>
          <a:xfrm>
            <a:off x="303372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4</a:t>
            </a:r>
            <a:endParaRPr/>
          </a:p>
        </p:txBody>
      </p:sp>
      <p:sp>
        <p:nvSpPr>
          <p:cNvPr id="351" name="Line 40"/>
          <p:cNvSpPr/>
          <p:nvPr/>
        </p:nvSpPr>
        <p:spPr>
          <a:xfrm>
            <a:off x="3822480" y="3124080"/>
            <a:ext cx="355680" cy="360"/>
          </a:xfrm>
          <a:prstGeom prst="line">
            <a:avLst/>
          </a:prstGeom>
          <a:ln w="25560">
            <a:solidFill>
              <a:srgbClr val="000000"/>
            </a:solidFill>
            <a:round/>
          </a:ln>
        </p:spPr>
      </p:sp>
      <p:sp>
        <p:nvSpPr>
          <p:cNvPr id="352" name="Line 41"/>
          <p:cNvSpPr/>
          <p:nvPr/>
        </p:nvSpPr>
        <p:spPr>
          <a:xfrm flipV="1">
            <a:off x="4190760" y="2882880"/>
            <a:ext cx="360" cy="253800"/>
          </a:xfrm>
          <a:prstGeom prst="line">
            <a:avLst/>
          </a:prstGeom>
          <a:ln w="25560">
            <a:solidFill>
              <a:srgbClr val="000000"/>
            </a:solidFill>
            <a:round/>
          </a:ln>
        </p:spPr>
      </p:sp>
      <p:sp>
        <p:nvSpPr>
          <p:cNvPr id="353" name="Line 42"/>
          <p:cNvSpPr/>
          <p:nvPr/>
        </p:nvSpPr>
        <p:spPr>
          <a:xfrm>
            <a:off x="4203360" y="2895480"/>
            <a:ext cx="355680" cy="360"/>
          </a:xfrm>
          <a:prstGeom prst="line">
            <a:avLst/>
          </a:prstGeom>
          <a:ln w="25560">
            <a:solidFill>
              <a:srgbClr val="000000"/>
            </a:solidFill>
            <a:round/>
          </a:ln>
        </p:spPr>
      </p:sp>
      <p:sp>
        <p:nvSpPr>
          <p:cNvPr id="354" name="Line 43"/>
          <p:cNvSpPr/>
          <p:nvPr/>
        </p:nvSpPr>
        <p:spPr>
          <a:xfrm>
            <a:off x="4572000" y="2908080"/>
            <a:ext cx="360" cy="203400"/>
          </a:xfrm>
          <a:prstGeom prst="line">
            <a:avLst/>
          </a:prstGeom>
          <a:ln w="25560">
            <a:solidFill>
              <a:srgbClr val="000000"/>
            </a:solidFill>
            <a:round/>
          </a:ln>
        </p:spPr>
      </p:sp>
      <p:sp>
        <p:nvSpPr>
          <p:cNvPr id="355" name="Line 44"/>
          <p:cNvSpPr/>
          <p:nvPr/>
        </p:nvSpPr>
        <p:spPr>
          <a:xfrm flipV="1">
            <a:off x="3809880" y="2501640"/>
            <a:ext cx="360" cy="330120"/>
          </a:xfrm>
          <a:prstGeom prst="line">
            <a:avLst/>
          </a:prstGeom>
          <a:ln cap="rnd" w="25560">
            <a:solidFill>
              <a:srgbClr val="000000"/>
            </a:solidFill>
            <a:custDash>
              <a:ds d="5041000000" sp="5041000000"/>
            </a:custDash>
            <a:round/>
          </a:ln>
        </p:spPr>
      </p:sp>
      <p:sp>
        <p:nvSpPr>
          <p:cNvPr id="356" name="CustomShape 45"/>
          <p:cNvSpPr/>
          <p:nvPr/>
        </p:nvSpPr>
        <p:spPr>
          <a:xfrm>
            <a:off x="379584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5</a:t>
            </a:r>
            <a:endParaRPr/>
          </a:p>
        </p:txBody>
      </p:sp>
      <p:sp>
        <p:nvSpPr>
          <p:cNvPr id="357" name="Line 46"/>
          <p:cNvSpPr/>
          <p:nvPr/>
        </p:nvSpPr>
        <p:spPr>
          <a:xfrm>
            <a:off x="4584600" y="3124080"/>
            <a:ext cx="355680" cy="360"/>
          </a:xfrm>
          <a:prstGeom prst="line">
            <a:avLst/>
          </a:prstGeom>
          <a:ln w="25560">
            <a:solidFill>
              <a:srgbClr val="000000"/>
            </a:solidFill>
            <a:round/>
          </a:ln>
        </p:spPr>
      </p:sp>
      <p:sp>
        <p:nvSpPr>
          <p:cNvPr id="358" name="Line 47"/>
          <p:cNvSpPr/>
          <p:nvPr/>
        </p:nvSpPr>
        <p:spPr>
          <a:xfrm flipV="1">
            <a:off x="4952880" y="2882880"/>
            <a:ext cx="360" cy="253800"/>
          </a:xfrm>
          <a:prstGeom prst="line">
            <a:avLst/>
          </a:prstGeom>
          <a:ln w="25560">
            <a:solidFill>
              <a:srgbClr val="000000"/>
            </a:solidFill>
            <a:round/>
          </a:ln>
        </p:spPr>
      </p:sp>
      <p:sp>
        <p:nvSpPr>
          <p:cNvPr id="359" name="Line 48"/>
          <p:cNvSpPr/>
          <p:nvPr/>
        </p:nvSpPr>
        <p:spPr>
          <a:xfrm>
            <a:off x="4965480" y="2895480"/>
            <a:ext cx="355680" cy="360"/>
          </a:xfrm>
          <a:prstGeom prst="line">
            <a:avLst/>
          </a:prstGeom>
          <a:ln w="25560">
            <a:solidFill>
              <a:srgbClr val="000000"/>
            </a:solidFill>
            <a:round/>
          </a:ln>
        </p:spPr>
      </p:sp>
      <p:sp>
        <p:nvSpPr>
          <p:cNvPr id="360" name="Line 49"/>
          <p:cNvSpPr/>
          <p:nvPr/>
        </p:nvSpPr>
        <p:spPr>
          <a:xfrm>
            <a:off x="5333760" y="2908080"/>
            <a:ext cx="360" cy="203400"/>
          </a:xfrm>
          <a:prstGeom prst="line">
            <a:avLst/>
          </a:prstGeom>
          <a:ln w="25560">
            <a:solidFill>
              <a:srgbClr val="000000"/>
            </a:solidFill>
            <a:round/>
          </a:ln>
        </p:spPr>
      </p:sp>
      <p:sp>
        <p:nvSpPr>
          <p:cNvPr id="361" name="CustomShape 50"/>
          <p:cNvSpPr/>
          <p:nvPr/>
        </p:nvSpPr>
        <p:spPr>
          <a:xfrm>
            <a:off x="455760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6</a:t>
            </a:r>
            <a:endParaRPr/>
          </a:p>
        </p:txBody>
      </p:sp>
      <p:sp>
        <p:nvSpPr>
          <p:cNvPr id="362" name="Line 51"/>
          <p:cNvSpPr/>
          <p:nvPr/>
        </p:nvSpPr>
        <p:spPr>
          <a:xfrm>
            <a:off x="5346360" y="3124080"/>
            <a:ext cx="355680" cy="360"/>
          </a:xfrm>
          <a:prstGeom prst="line">
            <a:avLst/>
          </a:prstGeom>
          <a:ln w="25560">
            <a:solidFill>
              <a:srgbClr val="000000"/>
            </a:solidFill>
            <a:round/>
          </a:ln>
        </p:spPr>
      </p:sp>
      <p:sp>
        <p:nvSpPr>
          <p:cNvPr id="363" name="Line 52"/>
          <p:cNvSpPr/>
          <p:nvPr/>
        </p:nvSpPr>
        <p:spPr>
          <a:xfrm flipV="1">
            <a:off x="5715000" y="2882880"/>
            <a:ext cx="360" cy="253800"/>
          </a:xfrm>
          <a:prstGeom prst="line">
            <a:avLst/>
          </a:prstGeom>
          <a:ln w="25560">
            <a:solidFill>
              <a:srgbClr val="000000"/>
            </a:solidFill>
            <a:round/>
          </a:ln>
        </p:spPr>
      </p:sp>
      <p:sp>
        <p:nvSpPr>
          <p:cNvPr id="364" name="Line 53"/>
          <p:cNvSpPr/>
          <p:nvPr/>
        </p:nvSpPr>
        <p:spPr>
          <a:xfrm>
            <a:off x="5727600" y="2895480"/>
            <a:ext cx="355680" cy="360"/>
          </a:xfrm>
          <a:prstGeom prst="line">
            <a:avLst/>
          </a:prstGeom>
          <a:ln w="25560">
            <a:solidFill>
              <a:srgbClr val="000000"/>
            </a:solidFill>
            <a:round/>
          </a:ln>
        </p:spPr>
      </p:sp>
      <p:sp>
        <p:nvSpPr>
          <p:cNvPr id="365" name="Line 54"/>
          <p:cNvSpPr/>
          <p:nvPr/>
        </p:nvSpPr>
        <p:spPr>
          <a:xfrm>
            <a:off x="6095880" y="2908080"/>
            <a:ext cx="360" cy="203400"/>
          </a:xfrm>
          <a:prstGeom prst="line">
            <a:avLst/>
          </a:prstGeom>
          <a:ln w="25560">
            <a:solidFill>
              <a:srgbClr val="000000"/>
            </a:solidFill>
            <a:round/>
          </a:ln>
        </p:spPr>
      </p:sp>
      <p:sp>
        <p:nvSpPr>
          <p:cNvPr id="366" name="Line 55"/>
          <p:cNvSpPr/>
          <p:nvPr/>
        </p:nvSpPr>
        <p:spPr>
          <a:xfrm flipV="1">
            <a:off x="5333760" y="2501640"/>
            <a:ext cx="360" cy="330120"/>
          </a:xfrm>
          <a:prstGeom prst="line">
            <a:avLst/>
          </a:prstGeom>
          <a:ln cap="rnd" w="25560">
            <a:solidFill>
              <a:srgbClr val="000000"/>
            </a:solidFill>
            <a:custDash>
              <a:ds d="5041000000" sp="5041000000"/>
            </a:custDash>
            <a:round/>
          </a:ln>
        </p:spPr>
      </p:sp>
      <p:sp>
        <p:nvSpPr>
          <p:cNvPr id="367" name="CustomShape 56"/>
          <p:cNvSpPr/>
          <p:nvPr/>
        </p:nvSpPr>
        <p:spPr>
          <a:xfrm>
            <a:off x="531972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7</a:t>
            </a:r>
            <a:endParaRPr/>
          </a:p>
        </p:txBody>
      </p:sp>
      <p:sp>
        <p:nvSpPr>
          <p:cNvPr id="368" name="Line 57"/>
          <p:cNvSpPr/>
          <p:nvPr/>
        </p:nvSpPr>
        <p:spPr>
          <a:xfrm>
            <a:off x="6108480" y="3124080"/>
            <a:ext cx="355680" cy="360"/>
          </a:xfrm>
          <a:prstGeom prst="line">
            <a:avLst/>
          </a:prstGeom>
          <a:ln w="25560">
            <a:solidFill>
              <a:srgbClr val="000000"/>
            </a:solidFill>
            <a:round/>
          </a:ln>
        </p:spPr>
      </p:sp>
      <p:sp>
        <p:nvSpPr>
          <p:cNvPr id="369" name="Line 58"/>
          <p:cNvSpPr/>
          <p:nvPr/>
        </p:nvSpPr>
        <p:spPr>
          <a:xfrm flipV="1">
            <a:off x="6476760" y="2882880"/>
            <a:ext cx="360" cy="253800"/>
          </a:xfrm>
          <a:prstGeom prst="line">
            <a:avLst/>
          </a:prstGeom>
          <a:ln w="25560">
            <a:solidFill>
              <a:srgbClr val="000000"/>
            </a:solidFill>
            <a:round/>
          </a:ln>
        </p:spPr>
      </p:sp>
      <p:sp>
        <p:nvSpPr>
          <p:cNvPr id="370" name="Line 59"/>
          <p:cNvSpPr/>
          <p:nvPr/>
        </p:nvSpPr>
        <p:spPr>
          <a:xfrm>
            <a:off x="6489360" y="2895480"/>
            <a:ext cx="355680" cy="360"/>
          </a:xfrm>
          <a:prstGeom prst="line">
            <a:avLst/>
          </a:prstGeom>
          <a:ln w="25560">
            <a:solidFill>
              <a:srgbClr val="000000"/>
            </a:solidFill>
            <a:round/>
          </a:ln>
        </p:spPr>
      </p:sp>
      <p:sp>
        <p:nvSpPr>
          <p:cNvPr id="371" name="Line 60"/>
          <p:cNvSpPr/>
          <p:nvPr/>
        </p:nvSpPr>
        <p:spPr>
          <a:xfrm>
            <a:off x="6858000" y="2908080"/>
            <a:ext cx="360" cy="203400"/>
          </a:xfrm>
          <a:prstGeom prst="line">
            <a:avLst/>
          </a:prstGeom>
          <a:ln w="25560">
            <a:solidFill>
              <a:srgbClr val="000000"/>
            </a:solidFill>
            <a:round/>
          </a:ln>
        </p:spPr>
      </p:sp>
      <p:sp>
        <p:nvSpPr>
          <p:cNvPr id="372" name="Line 61"/>
          <p:cNvSpPr/>
          <p:nvPr/>
        </p:nvSpPr>
        <p:spPr>
          <a:xfrm flipV="1">
            <a:off x="6095880" y="2501640"/>
            <a:ext cx="360" cy="330120"/>
          </a:xfrm>
          <a:prstGeom prst="line">
            <a:avLst/>
          </a:prstGeom>
          <a:ln cap="rnd" w="25560">
            <a:solidFill>
              <a:srgbClr val="000000"/>
            </a:solidFill>
            <a:custDash>
              <a:ds d="5041000000" sp="5041000000"/>
            </a:custDash>
            <a:round/>
          </a:ln>
        </p:spPr>
      </p:sp>
      <p:sp>
        <p:nvSpPr>
          <p:cNvPr id="373" name="CustomShape 62"/>
          <p:cNvSpPr/>
          <p:nvPr/>
        </p:nvSpPr>
        <p:spPr>
          <a:xfrm>
            <a:off x="608184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8</a:t>
            </a:r>
            <a:endParaRPr/>
          </a:p>
        </p:txBody>
      </p:sp>
      <p:sp>
        <p:nvSpPr>
          <p:cNvPr id="374" name="Line 63"/>
          <p:cNvSpPr/>
          <p:nvPr/>
        </p:nvSpPr>
        <p:spPr>
          <a:xfrm>
            <a:off x="6870600" y="3124080"/>
            <a:ext cx="355680" cy="360"/>
          </a:xfrm>
          <a:prstGeom prst="line">
            <a:avLst/>
          </a:prstGeom>
          <a:ln w="25560">
            <a:solidFill>
              <a:srgbClr val="000000"/>
            </a:solidFill>
            <a:round/>
          </a:ln>
        </p:spPr>
      </p:sp>
      <p:sp>
        <p:nvSpPr>
          <p:cNvPr id="375" name="Line 64"/>
          <p:cNvSpPr/>
          <p:nvPr/>
        </p:nvSpPr>
        <p:spPr>
          <a:xfrm flipV="1">
            <a:off x="7238880" y="2882880"/>
            <a:ext cx="360" cy="253800"/>
          </a:xfrm>
          <a:prstGeom prst="line">
            <a:avLst/>
          </a:prstGeom>
          <a:ln w="25560">
            <a:solidFill>
              <a:srgbClr val="000000"/>
            </a:solidFill>
            <a:round/>
          </a:ln>
        </p:spPr>
      </p:sp>
      <p:sp>
        <p:nvSpPr>
          <p:cNvPr id="376" name="Line 65"/>
          <p:cNvSpPr/>
          <p:nvPr/>
        </p:nvSpPr>
        <p:spPr>
          <a:xfrm>
            <a:off x="7251480" y="2895480"/>
            <a:ext cx="355680" cy="360"/>
          </a:xfrm>
          <a:prstGeom prst="line">
            <a:avLst/>
          </a:prstGeom>
          <a:ln w="25560">
            <a:solidFill>
              <a:srgbClr val="000000"/>
            </a:solidFill>
            <a:round/>
          </a:ln>
        </p:spPr>
      </p:sp>
      <p:sp>
        <p:nvSpPr>
          <p:cNvPr id="377" name="Line 66"/>
          <p:cNvSpPr/>
          <p:nvPr/>
        </p:nvSpPr>
        <p:spPr>
          <a:xfrm>
            <a:off x="7619760" y="2908080"/>
            <a:ext cx="360" cy="203400"/>
          </a:xfrm>
          <a:prstGeom prst="line">
            <a:avLst/>
          </a:prstGeom>
          <a:ln w="25560">
            <a:solidFill>
              <a:srgbClr val="000000"/>
            </a:solidFill>
            <a:round/>
          </a:ln>
        </p:spPr>
      </p:sp>
      <p:sp>
        <p:nvSpPr>
          <p:cNvPr id="378" name="Line 67"/>
          <p:cNvSpPr/>
          <p:nvPr/>
        </p:nvSpPr>
        <p:spPr>
          <a:xfrm flipV="1">
            <a:off x="6858000" y="2501640"/>
            <a:ext cx="360" cy="330120"/>
          </a:xfrm>
          <a:prstGeom prst="line">
            <a:avLst/>
          </a:prstGeom>
          <a:ln cap="rnd" w="25560">
            <a:solidFill>
              <a:srgbClr val="000000"/>
            </a:solidFill>
            <a:custDash>
              <a:ds d="5041000000" sp="5041000000"/>
            </a:custDash>
            <a:round/>
          </a:ln>
        </p:spPr>
      </p:sp>
      <p:sp>
        <p:nvSpPr>
          <p:cNvPr id="379" name="CustomShape 68"/>
          <p:cNvSpPr/>
          <p:nvPr/>
        </p:nvSpPr>
        <p:spPr>
          <a:xfrm>
            <a:off x="6843600" y="25146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9</a:t>
            </a:r>
            <a:endParaRPr/>
          </a:p>
        </p:txBody>
      </p:sp>
      <p:sp>
        <p:nvSpPr>
          <p:cNvPr id="380" name="Line 69"/>
          <p:cNvSpPr/>
          <p:nvPr/>
        </p:nvSpPr>
        <p:spPr>
          <a:xfrm>
            <a:off x="7632360" y="3124080"/>
            <a:ext cx="355680" cy="360"/>
          </a:xfrm>
          <a:prstGeom prst="line">
            <a:avLst/>
          </a:prstGeom>
          <a:ln w="25560">
            <a:solidFill>
              <a:srgbClr val="000000"/>
            </a:solidFill>
            <a:round/>
          </a:ln>
        </p:spPr>
      </p:sp>
      <p:sp>
        <p:nvSpPr>
          <p:cNvPr id="381" name="Line 70"/>
          <p:cNvSpPr/>
          <p:nvPr/>
        </p:nvSpPr>
        <p:spPr>
          <a:xfrm flipV="1">
            <a:off x="8001000" y="2882880"/>
            <a:ext cx="360" cy="253800"/>
          </a:xfrm>
          <a:prstGeom prst="line">
            <a:avLst/>
          </a:prstGeom>
          <a:ln w="25560">
            <a:solidFill>
              <a:srgbClr val="000000"/>
            </a:solidFill>
            <a:round/>
          </a:ln>
        </p:spPr>
      </p:sp>
      <p:sp>
        <p:nvSpPr>
          <p:cNvPr id="382" name="Line 71"/>
          <p:cNvSpPr/>
          <p:nvPr/>
        </p:nvSpPr>
        <p:spPr>
          <a:xfrm>
            <a:off x="8013600" y="2895480"/>
            <a:ext cx="355680" cy="360"/>
          </a:xfrm>
          <a:prstGeom prst="line">
            <a:avLst/>
          </a:prstGeom>
          <a:ln w="25560">
            <a:solidFill>
              <a:srgbClr val="000000"/>
            </a:solidFill>
            <a:round/>
          </a:ln>
        </p:spPr>
      </p:sp>
      <p:sp>
        <p:nvSpPr>
          <p:cNvPr id="383" name="Line 72"/>
          <p:cNvSpPr/>
          <p:nvPr/>
        </p:nvSpPr>
        <p:spPr>
          <a:xfrm>
            <a:off x="8381880" y="2908080"/>
            <a:ext cx="360" cy="203400"/>
          </a:xfrm>
          <a:prstGeom prst="line">
            <a:avLst/>
          </a:prstGeom>
          <a:ln w="25560">
            <a:solidFill>
              <a:srgbClr val="000000"/>
            </a:solidFill>
            <a:round/>
          </a:ln>
        </p:spPr>
      </p:sp>
      <p:sp>
        <p:nvSpPr>
          <p:cNvPr id="384" name="Line 73"/>
          <p:cNvSpPr/>
          <p:nvPr/>
        </p:nvSpPr>
        <p:spPr>
          <a:xfrm flipV="1">
            <a:off x="7619760" y="2501640"/>
            <a:ext cx="360" cy="330120"/>
          </a:xfrm>
          <a:prstGeom prst="line">
            <a:avLst/>
          </a:prstGeom>
          <a:ln cap="rnd" w="25560">
            <a:solidFill>
              <a:srgbClr val="000000"/>
            </a:solidFill>
            <a:custDash>
              <a:ds d="5041000000" sp="5041000000"/>
            </a:custDash>
            <a:round/>
          </a:ln>
        </p:spPr>
      </p:sp>
      <p:sp>
        <p:nvSpPr>
          <p:cNvPr id="385" name="CustomShape 74"/>
          <p:cNvSpPr/>
          <p:nvPr/>
        </p:nvSpPr>
        <p:spPr>
          <a:xfrm>
            <a:off x="7529400" y="2514600"/>
            <a:ext cx="91296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10</a:t>
            </a:r>
            <a:endParaRPr/>
          </a:p>
        </p:txBody>
      </p:sp>
      <p:sp>
        <p:nvSpPr>
          <p:cNvPr id="386" name="Line 75"/>
          <p:cNvSpPr/>
          <p:nvPr/>
        </p:nvSpPr>
        <p:spPr>
          <a:xfrm>
            <a:off x="8394480" y="3124080"/>
            <a:ext cx="355680" cy="360"/>
          </a:xfrm>
          <a:prstGeom prst="line">
            <a:avLst/>
          </a:prstGeom>
          <a:ln w="25560">
            <a:solidFill>
              <a:srgbClr val="000000"/>
            </a:solidFill>
            <a:round/>
          </a:ln>
        </p:spPr>
      </p:sp>
      <p:sp>
        <p:nvSpPr>
          <p:cNvPr id="387" name="CustomShape 76"/>
          <p:cNvSpPr/>
          <p:nvPr/>
        </p:nvSpPr>
        <p:spPr>
          <a:xfrm>
            <a:off x="213480" y="5181480"/>
            <a:ext cx="6253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Load</a:t>
            </a:r>
            <a:endParaRPr/>
          </a:p>
        </p:txBody>
      </p:sp>
      <p:sp>
        <p:nvSpPr>
          <p:cNvPr id="388" name="CustomShape 77"/>
          <p:cNvSpPr/>
          <p:nvPr/>
        </p:nvSpPr>
        <p:spPr>
          <a:xfrm>
            <a:off x="774720" y="5194440"/>
            <a:ext cx="728640" cy="271440"/>
          </a:xfrm>
          <a:prstGeom prst="rect">
            <a:avLst/>
          </a:prstGeom>
          <a:noFill/>
          <a:ln w="25560">
            <a:solidFill>
              <a:srgbClr val="000000"/>
            </a:solidFill>
            <a:miter/>
          </a:ln>
        </p:spPr>
      </p:sp>
      <p:sp>
        <p:nvSpPr>
          <p:cNvPr id="389" name="CustomShape 78"/>
          <p:cNvSpPr/>
          <p:nvPr/>
        </p:nvSpPr>
        <p:spPr>
          <a:xfrm>
            <a:off x="825120" y="5181480"/>
            <a:ext cx="68004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Ifetch</a:t>
            </a:r>
            <a:endParaRPr/>
          </a:p>
        </p:txBody>
      </p:sp>
      <p:sp>
        <p:nvSpPr>
          <p:cNvPr id="390" name="CustomShape 79"/>
          <p:cNvSpPr/>
          <p:nvPr/>
        </p:nvSpPr>
        <p:spPr>
          <a:xfrm>
            <a:off x="1536840" y="5194440"/>
            <a:ext cx="728640" cy="271440"/>
          </a:xfrm>
          <a:prstGeom prst="rect">
            <a:avLst/>
          </a:prstGeom>
          <a:noFill/>
          <a:ln w="25560">
            <a:solidFill>
              <a:srgbClr val="000000"/>
            </a:solidFill>
            <a:miter/>
          </a:ln>
        </p:spPr>
      </p:sp>
      <p:sp>
        <p:nvSpPr>
          <p:cNvPr id="391" name="CustomShape 80"/>
          <p:cNvSpPr/>
          <p:nvPr/>
        </p:nvSpPr>
        <p:spPr>
          <a:xfrm>
            <a:off x="1662120" y="5181480"/>
            <a:ext cx="5112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Reg</a:t>
            </a:r>
            <a:endParaRPr/>
          </a:p>
        </p:txBody>
      </p:sp>
      <p:sp>
        <p:nvSpPr>
          <p:cNvPr id="392" name="CustomShape 81"/>
          <p:cNvSpPr/>
          <p:nvPr/>
        </p:nvSpPr>
        <p:spPr>
          <a:xfrm>
            <a:off x="2298600" y="5194440"/>
            <a:ext cx="728640" cy="271440"/>
          </a:xfrm>
          <a:prstGeom prst="rect">
            <a:avLst/>
          </a:prstGeom>
          <a:noFill/>
          <a:ln w="25560">
            <a:solidFill>
              <a:srgbClr val="000000"/>
            </a:solidFill>
            <a:miter/>
          </a:ln>
        </p:spPr>
      </p:sp>
      <p:sp>
        <p:nvSpPr>
          <p:cNvPr id="393" name="CustomShape 82"/>
          <p:cNvSpPr/>
          <p:nvPr/>
        </p:nvSpPr>
        <p:spPr>
          <a:xfrm>
            <a:off x="2347920" y="5181480"/>
            <a:ext cx="5904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Exec</a:t>
            </a:r>
            <a:endParaRPr/>
          </a:p>
        </p:txBody>
      </p:sp>
      <p:sp>
        <p:nvSpPr>
          <p:cNvPr id="394" name="CustomShape 83"/>
          <p:cNvSpPr/>
          <p:nvPr/>
        </p:nvSpPr>
        <p:spPr>
          <a:xfrm>
            <a:off x="3060720" y="5194440"/>
            <a:ext cx="728640" cy="271440"/>
          </a:xfrm>
          <a:prstGeom prst="rect">
            <a:avLst/>
          </a:prstGeom>
          <a:noFill/>
          <a:ln w="25560">
            <a:solidFill>
              <a:srgbClr val="000000"/>
            </a:solidFill>
            <a:miter/>
          </a:ln>
        </p:spPr>
      </p:sp>
      <p:sp>
        <p:nvSpPr>
          <p:cNvPr id="395" name="CustomShape 84"/>
          <p:cNvSpPr/>
          <p:nvPr/>
        </p:nvSpPr>
        <p:spPr>
          <a:xfrm>
            <a:off x="3110040" y="5181480"/>
            <a:ext cx="6253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Mem</a:t>
            </a:r>
            <a:endParaRPr/>
          </a:p>
        </p:txBody>
      </p:sp>
      <p:sp>
        <p:nvSpPr>
          <p:cNvPr id="396" name="CustomShape 85"/>
          <p:cNvSpPr/>
          <p:nvPr/>
        </p:nvSpPr>
        <p:spPr>
          <a:xfrm>
            <a:off x="3822840" y="5194440"/>
            <a:ext cx="728640" cy="271440"/>
          </a:xfrm>
          <a:prstGeom prst="rect">
            <a:avLst/>
          </a:prstGeom>
          <a:noFill/>
          <a:ln w="25560">
            <a:solidFill>
              <a:srgbClr val="000000"/>
            </a:solidFill>
            <a:miter/>
          </a:ln>
        </p:spPr>
      </p:sp>
      <p:sp>
        <p:nvSpPr>
          <p:cNvPr id="397" name="CustomShape 86"/>
          <p:cNvSpPr/>
          <p:nvPr/>
        </p:nvSpPr>
        <p:spPr>
          <a:xfrm>
            <a:off x="3949560" y="5181480"/>
            <a:ext cx="4636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Wr</a:t>
            </a:r>
            <a:endParaRPr/>
          </a:p>
        </p:txBody>
      </p:sp>
      <p:sp>
        <p:nvSpPr>
          <p:cNvPr id="398" name="CustomShape 87"/>
          <p:cNvSpPr/>
          <p:nvPr/>
        </p:nvSpPr>
        <p:spPr>
          <a:xfrm>
            <a:off x="4584600" y="4051440"/>
            <a:ext cx="728640" cy="271440"/>
          </a:xfrm>
          <a:prstGeom prst="rect">
            <a:avLst/>
          </a:prstGeom>
          <a:noFill/>
          <a:ln w="25560">
            <a:solidFill>
              <a:srgbClr val="000000"/>
            </a:solidFill>
            <a:miter/>
          </a:ln>
        </p:spPr>
      </p:sp>
      <p:sp>
        <p:nvSpPr>
          <p:cNvPr id="399" name="CustomShape 88"/>
          <p:cNvSpPr/>
          <p:nvPr/>
        </p:nvSpPr>
        <p:spPr>
          <a:xfrm>
            <a:off x="4635000" y="4038480"/>
            <a:ext cx="68004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Ifetch</a:t>
            </a:r>
            <a:endParaRPr/>
          </a:p>
        </p:txBody>
      </p:sp>
      <p:sp>
        <p:nvSpPr>
          <p:cNvPr id="400" name="CustomShape 89"/>
          <p:cNvSpPr/>
          <p:nvPr/>
        </p:nvSpPr>
        <p:spPr>
          <a:xfrm>
            <a:off x="5346720" y="4051440"/>
            <a:ext cx="728640" cy="271440"/>
          </a:xfrm>
          <a:prstGeom prst="rect">
            <a:avLst/>
          </a:prstGeom>
          <a:noFill/>
          <a:ln w="25560">
            <a:solidFill>
              <a:srgbClr val="000000"/>
            </a:solidFill>
            <a:miter/>
          </a:ln>
        </p:spPr>
      </p:sp>
      <p:sp>
        <p:nvSpPr>
          <p:cNvPr id="401" name="CustomShape 90"/>
          <p:cNvSpPr/>
          <p:nvPr/>
        </p:nvSpPr>
        <p:spPr>
          <a:xfrm>
            <a:off x="5472000" y="4038480"/>
            <a:ext cx="5112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Reg</a:t>
            </a:r>
            <a:endParaRPr/>
          </a:p>
        </p:txBody>
      </p:sp>
      <p:sp>
        <p:nvSpPr>
          <p:cNvPr id="402" name="CustomShape 91"/>
          <p:cNvSpPr/>
          <p:nvPr/>
        </p:nvSpPr>
        <p:spPr>
          <a:xfrm>
            <a:off x="6108840" y="4051440"/>
            <a:ext cx="728640" cy="271440"/>
          </a:xfrm>
          <a:prstGeom prst="rect">
            <a:avLst/>
          </a:prstGeom>
          <a:noFill/>
          <a:ln w="25560">
            <a:solidFill>
              <a:srgbClr val="000000"/>
            </a:solidFill>
            <a:miter/>
          </a:ln>
        </p:spPr>
      </p:sp>
      <p:sp>
        <p:nvSpPr>
          <p:cNvPr id="403" name="CustomShape 92"/>
          <p:cNvSpPr/>
          <p:nvPr/>
        </p:nvSpPr>
        <p:spPr>
          <a:xfrm>
            <a:off x="6157800" y="4038480"/>
            <a:ext cx="5904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Exec</a:t>
            </a:r>
            <a:endParaRPr/>
          </a:p>
        </p:txBody>
      </p:sp>
      <p:sp>
        <p:nvSpPr>
          <p:cNvPr id="404" name="CustomShape 93"/>
          <p:cNvSpPr/>
          <p:nvPr/>
        </p:nvSpPr>
        <p:spPr>
          <a:xfrm>
            <a:off x="6870600" y="4051440"/>
            <a:ext cx="728640" cy="271440"/>
          </a:xfrm>
          <a:prstGeom prst="rect">
            <a:avLst/>
          </a:prstGeom>
          <a:noFill/>
          <a:ln w="25560">
            <a:solidFill>
              <a:srgbClr val="000000"/>
            </a:solidFill>
            <a:miter/>
          </a:ln>
        </p:spPr>
      </p:sp>
      <p:sp>
        <p:nvSpPr>
          <p:cNvPr id="405" name="CustomShape 94"/>
          <p:cNvSpPr/>
          <p:nvPr/>
        </p:nvSpPr>
        <p:spPr>
          <a:xfrm>
            <a:off x="6919920" y="4038480"/>
            <a:ext cx="6253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Mem</a:t>
            </a:r>
            <a:endParaRPr/>
          </a:p>
        </p:txBody>
      </p:sp>
      <p:sp>
        <p:nvSpPr>
          <p:cNvPr id="406" name="CustomShape 95"/>
          <p:cNvSpPr/>
          <p:nvPr/>
        </p:nvSpPr>
        <p:spPr>
          <a:xfrm>
            <a:off x="747000" y="3733920"/>
            <a:ext cx="6253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Load</a:t>
            </a:r>
            <a:endParaRPr/>
          </a:p>
        </p:txBody>
      </p:sp>
      <p:sp>
        <p:nvSpPr>
          <p:cNvPr id="407" name="CustomShape 96"/>
          <p:cNvSpPr/>
          <p:nvPr/>
        </p:nvSpPr>
        <p:spPr>
          <a:xfrm>
            <a:off x="4559400" y="3733920"/>
            <a:ext cx="6328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Store</a:t>
            </a:r>
            <a:endParaRPr/>
          </a:p>
        </p:txBody>
      </p:sp>
      <p:sp>
        <p:nvSpPr>
          <p:cNvPr id="408" name="Line 97"/>
          <p:cNvSpPr/>
          <p:nvPr/>
        </p:nvSpPr>
        <p:spPr>
          <a:xfrm flipV="1">
            <a:off x="4572000" y="3111480"/>
            <a:ext cx="360" cy="939600"/>
          </a:xfrm>
          <a:prstGeom prst="line">
            <a:avLst/>
          </a:prstGeom>
          <a:ln cap="rnd" w="25560">
            <a:solidFill>
              <a:srgbClr val="000000"/>
            </a:solidFill>
            <a:custDash>
              <a:ds d="5041000000" sp="5041000000"/>
            </a:custDash>
            <a:round/>
          </a:ln>
        </p:spPr>
      </p:sp>
      <p:sp>
        <p:nvSpPr>
          <p:cNvPr id="409" name="CustomShape 98"/>
          <p:cNvSpPr/>
          <p:nvPr/>
        </p:nvSpPr>
        <p:spPr>
          <a:xfrm>
            <a:off x="218880" y="4800600"/>
            <a:ext cx="237636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Pipeline Implementation:</a:t>
            </a:r>
            <a:endParaRPr/>
          </a:p>
        </p:txBody>
      </p:sp>
      <p:sp>
        <p:nvSpPr>
          <p:cNvPr id="410" name="CustomShape 99"/>
          <p:cNvSpPr/>
          <p:nvPr/>
        </p:nvSpPr>
        <p:spPr>
          <a:xfrm>
            <a:off x="1536840" y="5651640"/>
            <a:ext cx="728640" cy="271440"/>
          </a:xfrm>
          <a:prstGeom prst="rect">
            <a:avLst/>
          </a:prstGeom>
          <a:noFill/>
          <a:ln w="25560">
            <a:solidFill>
              <a:srgbClr val="000000"/>
            </a:solidFill>
            <a:miter/>
          </a:ln>
        </p:spPr>
      </p:sp>
      <p:sp>
        <p:nvSpPr>
          <p:cNvPr id="411" name="CustomShape 100"/>
          <p:cNvSpPr/>
          <p:nvPr/>
        </p:nvSpPr>
        <p:spPr>
          <a:xfrm>
            <a:off x="1586880" y="5638680"/>
            <a:ext cx="68004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Ifetch</a:t>
            </a:r>
            <a:endParaRPr/>
          </a:p>
        </p:txBody>
      </p:sp>
      <p:sp>
        <p:nvSpPr>
          <p:cNvPr id="412" name="CustomShape 101"/>
          <p:cNvSpPr/>
          <p:nvPr/>
        </p:nvSpPr>
        <p:spPr>
          <a:xfrm>
            <a:off x="2298600" y="5651640"/>
            <a:ext cx="728640" cy="271440"/>
          </a:xfrm>
          <a:prstGeom prst="rect">
            <a:avLst/>
          </a:prstGeom>
          <a:noFill/>
          <a:ln w="25560">
            <a:solidFill>
              <a:srgbClr val="000000"/>
            </a:solidFill>
            <a:miter/>
          </a:ln>
        </p:spPr>
      </p:sp>
      <p:sp>
        <p:nvSpPr>
          <p:cNvPr id="413" name="CustomShape 102"/>
          <p:cNvSpPr/>
          <p:nvPr/>
        </p:nvSpPr>
        <p:spPr>
          <a:xfrm>
            <a:off x="2424240" y="5638680"/>
            <a:ext cx="5112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Reg</a:t>
            </a:r>
            <a:endParaRPr/>
          </a:p>
        </p:txBody>
      </p:sp>
      <p:sp>
        <p:nvSpPr>
          <p:cNvPr id="414" name="CustomShape 103"/>
          <p:cNvSpPr/>
          <p:nvPr/>
        </p:nvSpPr>
        <p:spPr>
          <a:xfrm>
            <a:off x="3060720" y="5651640"/>
            <a:ext cx="728640" cy="271440"/>
          </a:xfrm>
          <a:prstGeom prst="rect">
            <a:avLst/>
          </a:prstGeom>
          <a:noFill/>
          <a:ln w="25560">
            <a:solidFill>
              <a:srgbClr val="000000"/>
            </a:solidFill>
            <a:miter/>
          </a:ln>
        </p:spPr>
      </p:sp>
      <p:sp>
        <p:nvSpPr>
          <p:cNvPr id="415" name="CustomShape 104"/>
          <p:cNvSpPr/>
          <p:nvPr/>
        </p:nvSpPr>
        <p:spPr>
          <a:xfrm>
            <a:off x="3110040" y="5638680"/>
            <a:ext cx="5904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Exec</a:t>
            </a:r>
            <a:endParaRPr/>
          </a:p>
        </p:txBody>
      </p:sp>
      <p:sp>
        <p:nvSpPr>
          <p:cNvPr id="416" name="CustomShape 105"/>
          <p:cNvSpPr/>
          <p:nvPr/>
        </p:nvSpPr>
        <p:spPr>
          <a:xfrm>
            <a:off x="3822840" y="5651640"/>
            <a:ext cx="728640" cy="271440"/>
          </a:xfrm>
          <a:prstGeom prst="rect">
            <a:avLst/>
          </a:prstGeom>
          <a:noFill/>
          <a:ln w="25560">
            <a:solidFill>
              <a:srgbClr val="000000"/>
            </a:solidFill>
            <a:miter/>
          </a:ln>
        </p:spPr>
      </p:sp>
      <p:sp>
        <p:nvSpPr>
          <p:cNvPr id="417" name="CustomShape 106"/>
          <p:cNvSpPr/>
          <p:nvPr/>
        </p:nvSpPr>
        <p:spPr>
          <a:xfrm>
            <a:off x="3871800" y="5638680"/>
            <a:ext cx="6253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Mem</a:t>
            </a:r>
            <a:endParaRPr/>
          </a:p>
        </p:txBody>
      </p:sp>
      <p:sp>
        <p:nvSpPr>
          <p:cNvPr id="418" name="CustomShape 107"/>
          <p:cNvSpPr/>
          <p:nvPr/>
        </p:nvSpPr>
        <p:spPr>
          <a:xfrm>
            <a:off x="4584600" y="5651640"/>
            <a:ext cx="728640" cy="271440"/>
          </a:xfrm>
          <a:prstGeom prst="rect">
            <a:avLst/>
          </a:prstGeom>
          <a:noFill/>
          <a:ln w="25560">
            <a:solidFill>
              <a:srgbClr val="000000"/>
            </a:solidFill>
            <a:miter/>
          </a:ln>
        </p:spPr>
      </p:sp>
      <p:sp>
        <p:nvSpPr>
          <p:cNvPr id="419" name="CustomShape 108"/>
          <p:cNvSpPr/>
          <p:nvPr/>
        </p:nvSpPr>
        <p:spPr>
          <a:xfrm>
            <a:off x="4711680" y="5638680"/>
            <a:ext cx="4636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Wr</a:t>
            </a:r>
            <a:endParaRPr/>
          </a:p>
        </p:txBody>
      </p:sp>
      <p:sp>
        <p:nvSpPr>
          <p:cNvPr id="420" name="CustomShape 109"/>
          <p:cNvSpPr/>
          <p:nvPr/>
        </p:nvSpPr>
        <p:spPr>
          <a:xfrm>
            <a:off x="978120" y="5638680"/>
            <a:ext cx="6328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Store</a:t>
            </a:r>
            <a:endParaRPr/>
          </a:p>
        </p:txBody>
      </p:sp>
      <p:sp>
        <p:nvSpPr>
          <p:cNvPr id="421" name="Line 110"/>
          <p:cNvSpPr/>
          <p:nvPr/>
        </p:nvSpPr>
        <p:spPr>
          <a:xfrm flipV="1">
            <a:off x="761760" y="3111480"/>
            <a:ext cx="360" cy="939600"/>
          </a:xfrm>
          <a:prstGeom prst="line">
            <a:avLst/>
          </a:prstGeom>
          <a:ln cap="rnd" w="25560">
            <a:solidFill>
              <a:srgbClr val="000000"/>
            </a:solidFill>
            <a:custDash>
              <a:ds d="5041000000" sp="5041000000"/>
            </a:custDash>
            <a:round/>
          </a:ln>
        </p:spPr>
      </p:sp>
      <p:sp>
        <p:nvSpPr>
          <p:cNvPr id="422" name="Line 111"/>
          <p:cNvSpPr/>
          <p:nvPr/>
        </p:nvSpPr>
        <p:spPr>
          <a:xfrm flipV="1">
            <a:off x="761760" y="4330440"/>
            <a:ext cx="360" cy="787320"/>
          </a:xfrm>
          <a:prstGeom prst="line">
            <a:avLst/>
          </a:prstGeom>
          <a:ln cap="rnd" w="25560">
            <a:solidFill>
              <a:srgbClr val="000000"/>
            </a:solidFill>
            <a:custDash>
              <a:ds d="5041000000" sp="5041000000"/>
            </a:custDash>
            <a:round/>
          </a:ln>
        </p:spPr>
      </p:sp>
      <p:sp>
        <p:nvSpPr>
          <p:cNvPr id="423" name="Line 112"/>
          <p:cNvSpPr/>
          <p:nvPr/>
        </p:nvSpPr>
        <p:spPr>
          <a:xfrm flipV="1">
            <a:off x="4572000" y="4330440"/>
            <a:ext cx="360" cy="787320"/>
          </a:xfrm>
          <a:prstGeom prst="line">
            <a:avLst/>
          </a:prstGeom>
          <a:ln cap="rnd" w="25560">
            <a:solidFill>
              <a:srgbClr val="000000"/>
            </a:solidFill>
            <a:custDash>
              <a:ds d="5041000000" sp="5041000000"/>
            </a:custDash>
            <a:round/>
          </a:ln>
        </p:spPr>
      </p:sp>
      <p:sp>
        <p:nvSpPr>
          <p:cNvPr id="424" name="Line 113"/>
          <p:cNvSpPr/>
          <p:nvPr/>
        </p:nvSpPr>
        <p:spPr>
          <a:xfrm>
            <a:off x="393480" y="990360"/>
            <a:ext cx="355680" cy="360"/>
          </a:xfrm>
          <a:prstGeom prst="line">
            <a:avLst/>
          </a:prstGeom>
          <a:ln w="25560">
            <a:solidFill>
              <a:srgbClr val="000000"/>
            </a:solidFill>
            <a:round/>
          </a:ln>
        </p:spPr>
      </p:sp>
      <p:sp>
        <p:nvSpPr>
          <p:cNvPr id="425" name="Line 114"/>
          <p:cNvSpPr/>
          <p:nvPr/>
        </p:nvSpPr>
        <p:spPr>
          <a:xfrm>
            <a:off x="761760" y="1002960"/>
            <a:ext cx="360" cy="203400"/>
          </a:xfrm>
          <a:prstGeom prst="line">
            <a:avLst/>
          </a:prstGeom>
          <a:ln w="25560">
            <a:solidFill>
              <a:srgbClr val="000000"/>
            </a:solidFill>
            <a:round/>
          </a:ln>
        </p:spPr>
      </p:sp>
      <p:sp>
        <p:nvSpPr>
          <p:cNvPr id="426" name="Line 115"/>
          <p:cNvSpPr/>
          <p:nvPr/>
        </p:nvSpPr>
        <p:spPr>
          <a:xfrm flipV="1">
            <a:off x="7619760" y="3111480"/>
            <a:ext cx="360" cy="939600"/>
          </a:xfrm>
          <a:prstGeom prst="line">
            <a:avLst/>
          </a:prstGeom>
          <a:ln cap="rnd" w="25560">
            <a:solidFill>
              <a:srgbClr val="000000"/>
            </a:solidFill>
            <a:custDash>
              <a:ds d="5041000000" sp="5041000000"/>
            </a:custDash>
            <a:round/>
          </a:ln>
        </p:spPr>
      </p:sp>
      <p:sp>
        <p:nvSpPr>
          <p:cNvPr id="427" name="Line 116"/>
          <p:cNvSpPr/>
          <p:nvPr/>
        </p:nvSpPr>
        <p:spPr>
          <a:xfrm flipV="1">
            <a:off x="4572000" y="2044440"/>
            <a:ext cx="360" cy="863640"/>
          </a:xfrm>
          <a:prstGeom prst="line">
            <a:avLst/>
          </a:prstGeom>
          <a:ln cap="rnd" w="25560">
            <a:solidFill>
              <a:srgbClr val="000000"/>
            </a:solidFill>
            <a:custDash>
              <a:ds d="5041000000" sp="5041000000"/>
            </a:custDash>
            <a:round/>
          </a:ln>
        </p:spPr>
      </p:sp>
      <p:sp>
        <p:nvSpPr>
          <p:cNvPr id="428" name="Line 117"/>
          <p:cNvSpPr/>
          <p:nvPr/>
        </p:nvSpPr>
        <p:spPr>
          <a:xfrm>
            <a:off x="4343400" y="1002960"/>
            <a:ext cx="360" cy="203400"/>
          </a:xfrm>
          <a:prstGeom prst="line">
            <a:avLst/>
          </a:prstGeom>
          <a:ln w="25560">
            <a:solidFill>
              <a:srgbClr val="000000"/>
            </a:solidFill>
            <a:round/>
          </a:ln>
        </p:spPr>
      </p:sp>
      <p:sp>
        <p:nvSpPr>
          <p:cNvPr id="429" name="Line 118"/>
          <p:cNvSpPr/>
          <p:nvPr/>
        </p:nvSpPr>
        <p:spPr>
          <a:xfrm flipV="1">
            <a:off x="8076960" y="1282680"/>
            <a:ext cx="360" cy="1549080"/>
          </a:xfrm>
          <a:prstGeom prst="line">
            <a:avLst/>
          </a:prstGeom>
          <a:ln cap="rnd" w="25560">
            <a:solidFill>
              <a:srgbClr val="000000"/>
            </a:solidFill>
            <a:custDash>
              <a:ds d="5041000000" sp="5041000000"/>
            </a:custDash>
            <a:round/>
          </a:ln>
        </p:spPr>
      </p:sp>
      <p:sp>
        <p:nvSpPr>
          <p:cNvPr id="430" name="Line 119"/>
          <p:cNvSpPr/>
          <p:nvPr/>
        </p:nvSpPr>
        <p:spPr>
          <a:xfrm>
            <a:off x="8076960" y="1002960"/>
            <a:ext cx="360" cy="203400"/>
          </a:xfrm>
          <a:prstGeom prst="line">
            <a:avLst/>
          </a:prstGeom>
          <a:ln w="25560">
            <a:solidFill>
              <a:srgbClr val="000000"/>
            </a:solidFill>
            <a:round/>
          </a:ln>
        </p:spPr>
      </p:sp>
      <p:sp>
        <p:nvSpPr>
          <p:cNvPr id="431" name="Line 120"/>
          <p:cNvSpPr/>
          <p:nvPr/>
        </p:nvSpPr>
        <p:spPr>
          <a:xfrm>
            <a:off x="774360" y="1218960"/>
            <a:ext cx="1879920" cy="360"/>
          </a:xfrm>
          <a:prstGeom prst="line">
            <a:avLst/>
          </a:prstGeom>
          <a:ln w="25560">
            <a:solidFill>
              <a:srgbClr val="000000"/>
            </a:solidFill>
            <a:round/>
          </a:ln>
        </p:spPr>
      </p:sp>
      <p:sp>
        <p:nvSpPr>
          <p:cNvPr id="432" name="Line 121"/>
          <p:cNvSpPr/>
          <p:nvPr/>
        </p:nvSpPr>
        <p:spPr>
          <a:xfrm>
            <a:off x="2679480" y="990360"/>
            <a:ext cx="1650960" cy="360"/>
          </a:xfrm>
          <a:prstGeom prst="line">
            <a:avLst/>
          </a:prstGeom>
          <a:ln w="25560">
            <a:solidFill>
              <a:srgbClr val="000000"/>
            </a:solidFill>
            <a:round/>
          </a:ln>
        </p:spPr>
      </p:sp>
      <p:sp>
        <p:nvSpPr>
          <p:cNvPr id="433" name="Line 122"/>
          <p:cNvSpPr/>
          <p:nvPr/>
        </p:nvSpPr>
        <p:spPr>
          <a:xfrm>
            <a:off x="2666880" y="1002960"/>
            <a:ext cx="360" cy="203400"/>
          </a:xfrm>
          <a:prstGeom prst="line">
            <a:avLst/>
          </a:prstGeom>
          <a:ln w="25560">
            <a:solidFill>
              <a:srgbClr val="000000"/>
            </a:solidFill>
            <a:round/>
          </a:ln>
        </p:spPr>
      </p:sp>
      <p:sp>
        <p:nvSpPr>
          <p:cNvPr id="434" name="Line 123"/>
          <p:cNvSpPr/>
          <p:nvPr/>
        </p:nvSpPr>
        <p:spPr>
          <a:xfrm>
            <a:off x="4356000" y="1218960"/>
            <a:ext cx="1879560" cy="360"/>
          </a:xfrm>
          <a:prstGeom prst="line">
            <a:avLst/>
          </a:prstGeom>
          <a:ln w="25560">
            <a:solidFill>
              <a:srgbClr val="000000"/>
            </a:solidFill>
            <a:round/>
          </a:ln>
        </p:spPr>
      </p:sp>
      <p:sp>
        <p:nvSpPr>
          <p:cNvPr id="435" name="Line 124"/>
          <p:cNvSpPr/>
          <p:nvPr/>
        </p:nvSpPr>
        <p:spPr>
          <a:xfrm>
            <a:off x="6260760" y="990360"/>
            <a:ext cx="1803600" cy="360"/>
          </a:xfrm>
          <a:prstGeom prst="line">
            <a:avLst/>
          </a:prstGeom>
          <a:ln w="25560">
            <a:solidFill>
              <a:srgbClr val="000000"/>
            </a:solidFill>
            <a:round/>
          </a:ln>
        </p:spPr>
      </p:sp>
      <p:sp>
        <p:nvSpPr>
          <p:cNvPr id="436" name="Line 125"/>
          <p:cNvSpPr/>
          <p:nvPr/>
        </p:nvSpPr>
        <p:spPr>
          <a:xfrm>
            <a:off x="6248160" y="1002960"/>
            <a:ext cx="360" cy="203400"/>
          </a:xfrm>
          <a:prstGeom prst="line">
            <a:avLst/>
          </a:prstGeom>
          <a:ln w="25560">
            <a:solidFill>
              <a:srgbClr val="000000"/>
            </a:solidFill>
            <a:round/>
          </a:ln>
        </p:spPr>
      </p:sp>
      <p:sp>
        <p:nvSpPr>
          <p:cNvPr id="437" name="Line 126"/>
          <p:cNvSpPr/>
          <p:nvPr/>
        </p:nvSpPr>
        <p:spPr>
          <a:xfrm>
            <a:off x="8165880" y="1218960"/>
            <a:ext cx="355680" cy="360"/>
          </a:xfrm>
          <a:prstGeom prst="line">
            <a:avLst/>
          </a:prstGeom>
          <a:ln w="25560">
            <a:solidFill>
              <a:srgbClr val="000000"/>
            </a:solidFill>
            <a:round/>
          </a:ln>
        </p:spPr>
      </p:sp>
      <p:sp>
        <p:nvSpPr>
          <p:cNvPr id="438" name="CustomShape 127"/>
          <p:cNvSpPr/>
          <p:nvPr/>
        </p:nvSpPr>
        <p:spPr>
          <a:xfrm>
            <a:off x="290520" y="990720"/>
            <a:ext cx="4888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Clk</a:t>
            </a:r>
            <a:endParaRPr/>
          </a:p>
        </p:txBody>
      </p:sp>
      <p:sp>
        <p:nvSpPr>
          <p:cNvPr id="439" name="CustomShape 128"/>
          <p:cNvSpPr/>
          <p:nvPr/>
        </p:nvSpPr>
        <p:spPr>
          <a:xfrm>
            <a:off x="295200" y="1371600"/>
            <a:ext cx="274356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Single Cycle Implementation:</a:t>
            </a:r>
            <a:endParaRPr/>
          </a:p>
        </p:txBody>
      </p:sp>
      <p:sp>
        <p:nvSpPr>
          <p:cNvPr id="440" name="CustomShape 129"/>
          <p:cNvSpPr/>
          <p:nvPr/>
        </p:nvSpPr>
        <p:spPr>
          <a:xfrm>
            <a:off x="774720" y="1765440"/>
            <a:ext cx="3548160" cy="271440"/>
          </a:xfrm>
          <a:prstGeom prst="rect">
            <a:avLst/>
          </a:prstGeom>
          <a:noFill/>
          <a:ln w="25560">
            <a:solidFill>
              <a:srgbClr val="000000"/>
            </a:solidFill>
            <a:miter/>
          </a:ln>
        </p:spPr>
      </p:sp>
      <p:sp>
        <p:nvSpPr>
          <p:cNvPr id="441" name="CustomShape 130"/>
          <p:cNvSpPr/>
          <p:nvPr/>
        </p:nvSpPr>
        <p:spPr>
          <a:xfrm>
            <a:off x="4356000" y="1765440"/>
            <a:ext cx="3700440" cy="271440"/>
          </a:xfrm>
          <a:prstGeom prst="rect">
            <a:avLst/>
          </a:prstGeom>
          <a:noFill/>
          <a:ln w="25560">
            <a:solidFill>
              <a:srgbClr val="000000"/>
            </a:solidFill>
            <a:miter/>
          </a:ln>
        </p:spPr>
      </p:sp>
      <p:sp>
        <p:nvSpPr>
          <p:cNvPr id="442" name="CustomShape 131"/>
          <p:cNvSpPr/>
          <p:nvPr/>
        </p:nvSpPr>
        <p:spPr>
          <a:xfrm>
            <a:off x="2118600" y="1752480"/>
            <a:ext cx="6253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Load</a:t>
            </a:r>
            <a:endParaRPr/>
          </a:p>
        </p:txBody>
      </p:sp>
      <p:sp>
        <p:nvSpPr>
          <p:cNvPr id="443" name="CustomShape 132"/>
          <p:cNvSpPr/>
          <p:nvPr/>
        </p:nvSpPr>
        <p:spPr>
          <a:xfrm>
            <a:off x="5931000" y="1752480"/>
            <a:ext cx="6328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Store</a:t>
            </a:r>
            <a:endParaRPr/>
          </a:p>
        </p:txBody>
      </p:sp>
      <p:sp>
        <p:nvSpPr>
          <p:cNvPr id="444" name="Line 133"/>
          <p:cNvSpPr/>
          <p:nvPr/>
        </p:nvSpPr>
        <p:spPr>
          <a:xfrm flipV="1">
            <a:off x="7391160" y="1739880"/>
            <a:ext cx="360" cy="330120"/>
          </a:xfrm>
          <a:prstGeom prst="line">
            <a:avLst/>
          </a:prstGeom>
          <a:ln cap="rnd" w="25560">
            <a:solidFill>
              <a:srgbClr val="000000"/>
            </a:solidFill>
            <a:custDash>
              <a:ds d="5041000000" sp="5041000000"/>
            </a:custDash>
            <a:round/>
          </a:ln>
        </p:spPr>
      </p:sp>
      <p:sp>
        <p:nvSpPr>
          <p:cNvPr id="445" name="CustomShape 134"/>
          <p:cNvSpPr/>
          <p:nvPr/>
        </p:nvSpPr>
        <p:spPr>
          <a:xfrm>
            <a:off x="7382880" y="1752480"/>
            <a:ext cx="7045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Waste</a:t>
            </a:r>
            <a:endParaRPr/>
          </a:p>
        </p:txBody>
      </p:sp>
      <p:sp>
        <p:nvSpPr>
          <p:cNvPr id="446" name="CustomShape 135"/>
          <p:cNvSpPr/>
          <p:nvPr/>
        </p:nvSpPr>
        <p:spPr>
          <a:xfrm>
            <a:off x="7632720" y="4051440"/>
            <a:ext cx="728640" cy="271440"/>
          </a:xfrm>
          <a:prstGeom prst="rect">
            <a:avLst/>
          </a:prstGeom>
          <a:noFill/>
          <a:ln w="25560">
            <a:solidFill>
              <a:srgbClr val="000000"/>
            </a:solidFill>
            <a:miter/>
          </a:ln>
        </p:spPr>
      </p:sp>
      <p:sp>
        <p:nvSpPr>
          <p:cNvPr id="447" name="CustomShape 136"/>
          <p:cNvSpPr/>
          <p:nvPr/>
        </p:nvSpPr>
        <p:spPr>
          <a:xfrm>
            <a:off x="7683120" y="4038480"/>
            <a:ext cx="68004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Ifetch</a:t>
            </a:r>
            <a:endParaRPr/>
          </a:p>
        </p:txBody>
      </p:sp>
      <p:sp>
        <p:nvSpPr>
          <p:cNvPr id="448" name="CustomShape 137"/>
          <p:cNvSpPr/>
          <p:nvPr/>
        </p:nvSpPr>
        <p:spPr>
          <a:xfrm>
            <a:off x="7606080" y="3733920"/>
            <a:ext cx="7596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R-type</a:t>
            </a:r>
            <a:endParaRPr/>
          </a:p>
        </p:txBody>
      </p:sp>
      <p:sp>
        <p:nvSpPr>
          <p:cNvPr id="449" name="CustomShape 138"/>
          <p:cNvSpPr/>
          <p:nvPr/>
        </p:nvSpPr>
        <p:spPr>
          <a:xfrm>
            <a:off x="2374920" y="6108840"/>
            <a:ext cx="728640" cy="271440"/>
          </a:xfrm>
          <a:prstGeom prst="rect">
            <a:avLst/>
          </a:prstGeom>
          <a:noFill/>
          <a:ln w="25560">
            <a:solidFill>
              <a:srgbClr val="000000"/>
            </a:solidFill>
            <a:miter/>
          </a:ln>
        </p:spPr>
      </p:sp>
      <p:sp>
        <p:nvSpPr>
          <p:cNvPr id="450" name="CustomShape 139"/>
          <p:cNvSpPr/>
          <p:nvPr/>
        </p:nvSpPr>
        <p:spPr>
          <a:xfrm>
            <a:off x="2425320" y="6095880"/>
            <a:ext cx="68004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Ifetch</a:t>
            </a:r>
            <a:endParaRPr/>
          </a:p>
        </p:txBody>
      </p:sp>
      <p:sp>
        <p:nvSpPr>
          <p:cNvPr id="451" name="CustomShape 140"/>
          <p:cNvSpPr/>
          <p:nvPr/>
        </p:nvSpPr>
        <p:spPr>
          <a:xfrm>
            <a:off x="3137040" y="6108840"/>
            <a:ext cx="728640" cy="271440"/>
          </a:xfrm>
          <a:prstGeom prst="rect">
            <a:avLst/>
          </a:prstGeom>
          <a:noFill/>
          <a:ln w="25560">
            <a:solidFill>
              <a:srgbClr val="000000"/>
            </a:solidFill>
            <a:miter/>
          </a:ln>
        </p:spPr>
      </p:sp>
      <p:sp>
        <p:nvSpPr>
          <p:cNvPr id="452" name="CustomShape 141"/>
          <p:cNvSpPr/>
          <p:nvPr/>
        </p:nvSpPr>
        <p:spPr>
          <a:xfrm>
            <a:off x="3262320" y="6095880"/>
            <a:ext cx="5112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Reg</a:t>
            </a:r>
            <a:endParaRPr/>
          </a:p>
        </p:txBody>
      </p:sp>
      <p:sp>
        <p:nvSpPr>
          <p:cNvPr id="453" name="CustomShape 142"/>
          <p:cNvSpPr/>
          <p:nvPr/>
        </p:nvSpPr>
        <p:spPr>
          <a:xfrm>
            <a:off x="3898800" y="6108840"/>
            <a:ext cx="728640" cy="271440"/>
          </a:xfrm>
          <a:prstGeom prst="rect">
            <a:avLst/>
          </a:prstGeom>
          <a:noFill/>
          <a:ln w="25560">
            <a:solidFill>
              <a:srgbClr val="000000"/>
            </a:solidFill>
            <a:miter/>
          </a:ln>
        </p:spPr>
      </p:sp>
      <p:sp>
        <p:nvSpPr>
          <p:cNvPr id="454" name="CustomShape 143"/>
          <p:cNvSpPr/>
          <p:nvPr/>
        </p:nvSpPr>
        <p:spPr>
          <a:xfrm>
            <a:off x="3948120" y="6095880"/>
            <a:ext cx="5904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Exec</a:t>
            </a:r>
            <a:endParaRPr/>
          </a:p>
        </p:txBody>
      </p:sp>
      <p:sp>
        <p:nvSpPr>
          <p:cNvPr id="455" name="CustomShape 144"/>
          <p:cNvSpPr/>
          <p:nvPr/>
        </p:nvSpPr>
        <p:spPr>
          <a:xfrm>
            <a:off x="4660920" y="6108840"/>
            <a:ext cx="728640" cy="271440"/>
          </a:xfrm>
          <a:prstGeom prst="rect">
            <a:avLst/>
          </a:prstGeom>
          <a:noFill/>
          <a:ln w="25560">
            <a:solidFill>
              <a:srgbClr val="000000"/>
            </a:solidFill>
            <a:miter/>
          </a:ln>
        </p:spPr>
      </p:sp>
      <p:sp>
        <p:nvSpPr>
          <p:cNvPr id="456" name="CustomShape 145"/>
          <p:cNvSpPr/>
          <p:nvPr/>
        </p:nvSpPr>
        <p:spPr>
          <a:xfrm>
            <a:off x="4710240" y="6095880"/>
            <a:ext cx="62532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Mem</a:t>
            </a:r>
            <a:endParaRPr/>
          </a:p>
        </p:txBody>
      </p:sp>
      <p:sp>
        <p:nvSpPr>
          <p:cNvPr id="457" name="CustomShape 146"/>
          <p:cNvSpPr/>
          <p:nvPr/>
        </p:nvSpPr>
        <p:spPr>
          <a:xfrm>
            <a:off x="5423040" y="6108840"/>
            <a:ext cx="728640" cy="271440"/>
          </a:xfrm>
          <a:prstGeom prst="rect">
            <a:avLst/>
          </a:prstGeom>
          <a:noFill/>
          <a:ln w="25560">
            <a:solidFill>
              <a:srgbClr val="000000"/>
            </a:solidFill>
            <a:miter/>
          </a:ln>
        </p:spPr>
      </p:sp>
      <p:sp>
        <p:nvSpPr>
          <p:cNvPr id="458" name="CustomShape 147"/>
          <p:cNvSpPr/>
          <p:nvPr/>
        </p:nvSpPr>
        <p:spPr>
          <a:xfrm>
            <a:off x="5549760" y="6095880"/>
            <a:ext cx="4636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Wr</a:t>
            </a:r>
            <a:endParaRPr/>
          </a:p>
        </p:txBody>
      </p:sp>
      <p:sp>
        <p:nvSpPr>
          <p:cNvPr id="459" name="CustomShape 148"/>
          <p:cNvSpPr/>
          <p:nvPr/>
        </p:nvSpPr>
        <p:spPr>
          <a:xfrm>
            <a:off x="1662480" y="6095880"/>
            <a:ext cx="75960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R-type</a:t>
            </a:r>
            <a:endParaRPr/>
          </a:p>
        </p:txBody>
      </p:sp>
      <p:sp>
        <p:nvSpPr>
          <p:cNvPr id="460" name="Line 149"/>
          <p:cNvSpPr/>
          <p:nvPr/>
        </p:nvSpPr>
        <p:spPr>
          <a:xfrm flipV="1">
            <a:off x="761760" y="672840"/>
            <a:ext cx="360" cy="330120"/>
          </a:xfrm>
          <a:prstGeom prst="line">
            <a:avLst/>
          </a:prstGeom>
          <a:ln cap="rnd" w="25560">
            <a:solidFill>
              <a:srgbClr val="000000"/>
            </a:solidFill>
            <a:custDash>
              <a:ds d="5041000000" sp="5041000000"/>
            </a:custDash>
            <a:round/>
          </a:ln>
        </p:spPr>
      </p:sp>
      <p:sp>
        <p:nvSpPr>
          <p:cNvPr id="461" name="CustomShape 150"/>
          <p:cNvSpPr/>
          <p:nvPr/>
        </p:nvSpPr>
        <p:spPr>
          <a:xfrm>
            <a:off x="2271600" y="6858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1</a:t>
            </a:r>
            <a:endParaRPr/>
          </a:p>
        </p:txBody>
      </p:sp>
      <p:sp>
        <p:nvSpPr>
          <p:cNvPr id="462" name="Line 151"/>
          <p:cNvSpPr/>
          <p:nvPr/>
        </p:nvSpPr>
        <p:spPr>
          <a:xfrm flipV="1">
            <a:off x="4343400" y="672840"/>
            <a:ext cx="360" cy="330120"/>
          </a:xfrm>
          <a:prstGeom prst="line">
            <a:avLst/>
          </a:prstGeom>
          <a:ln cap="rnd" w="25560">
            <a:solidFill>
              <a:srgbClr val="000000"/>
            </a:solidFill>
            <a:custDash>
              <a:ds d="5041000000" sp="5041000000"/>
            </a:custDash>
            <a:round/>
          </a:ln>
        </p:spPr>
      </p:sp>
      <p:sp>
        <p:nvSpPr>
          <p:cNvPr id="463" name="Line 152"/>
          <p:cNvSpPr/>
          <p:nvPr/>
        </p:nvSpPr>
        <p:spPr>
          <a:xfrm flipV="1">
            <a:off x="8076960" y="672840"/>
            <a:ext cx="360" cy="330120"/>
          </a:xfrm>
          <a:prstGeom prst="line">
            <a:avLst/>
          </a:prstGeom>
          <a:ln cap="rnd" w="25560">
            <a:solidFill>
              <a:srgbClr val="000000"/>
            </a:solidFill>
            <a:custDash>
              <a:ds d="5041000000" sp="5041000000"/>
            </a:custDash>
            <a:round/>
          </a:ln>
        </p:spPr>
      </p:sp>
      <p:sp>
        <p:nvSpPr>
          <p:cNvPr id="464" name="CustomShape 153"/>
          <p:cNvSpPr/>
          <p:nvPr/>
        </p:nvSpPr>
        <p:spPr>
          <a:xfrm>
            <a:off x="5853240" y="685800"/>
            <a:ext cx="811080" cy="324720"/>
          </a:xfrm>
          <a:prstGeom prst="rect">
            <a:avLst/>
          </a:prstGeom>
          <a:noFill/>
          <a:ln>
            <a:noFill/>
          </a:ln>
        </p:spPr>
        <p:txBody>
          <a:bodyPr wrap="none" lIns="90360" rIns="90360" tIns="44280" bIns="44280"/>
          <a:p>
            <a:pPr>
              <a:lnSpc>
                <a:spcPct val="100000"/>
              </a:lnSpc>
            </a:pPr>
            <a:r>
              <a:rPr b="1" lang="en-IN" sz="1600">
                <a:solidFill>
                  <a:srgbClr val="000000"/>
                </a:solidFill>
                <a:latin typeface="Times New Roman"/>
                <a:ea typeface="DejaVu Sans"/>
              </a:rPr>
              <a:t>Cycle 2</a:t>
            </a:r>
            <a:endParaRPr/>
          </a:p>
        </p:txBody>
      </p:sp>
      <p:sp>
        <p:nvSpPr>
          <p:cNvPr id="465" name="Line 154"/>
          <p:cNvSpPr/>
          <p:nvPr/>
        </p:nvSpPr>
        <p:spPr>
          <a:xfrm>
            <a:off x="774360" y="838080"/>
            <a:ext cx="1422720" cy="360"/>
          </a:xfrm>
          <a:prstGeom prst="line">
            <a:avLst/>
          </a:prstGeom>
          <a:ln w="25560">
            <a:solidFill>
              <a:srgbClr val="000000"/>
            </a:solidFill>
            <a:round/>
            <a:headEnd len="med" type="triangle" w="med"/>
          </a:ln>
        </p:spPr>
      </p:sp>
      <p:sp>
        <p:nvSpPr>
          <p:cNvPr id="466" name="Line 155"/>
          <p:cNvSpPr/>
          <p:nvPr/>
        </p:nvSpPr>
        <p:spPr>
          <a:xfrm>
            <a:off x="4356000" y="838080"/>
            <a:ext cx="1422360" cy="360"/>
          </a:xfrm>
          <a:prstGeom prst="line">
            <a:avLst/>
          </a:prstGeom>
          <a:ln w="25560">
            <a:solidFill>
              <a:srgbClr val="000000"/>
            </a:solidFill>
            <a:round/>
            <a:headEnd len="med" type="triangle" w="med"/>
          </a:ln>
        </p:spPr>
      </p:sp>
      <p:sp>
        <p:nvSpPr>
          <p:cNvPr id="467" name="Line 156"/>
          <p:cNvSpPr/>
          <p:nvPr/>
        </p:nvSpPr>
        <p:spPr>
          <a:xfrm flipH="1">
            <a:off x="6616440" y="838080"/>
            <a:ext cx="1473120" cy="360"/>
          </a:xfrm>
          <a:prstGeom prst="line">
            <a:avLst/>
          </a:prstGeom>
          <a:ln w="25560">
            <a:solidFill>
              <a:srgbClr val="000000"/>
            </a:solidFill>
            <a:round/>
            <a:headEnd len="med" type="triangle" w="med"/>
          </a:ln>
        </p:spPr>
      </p:sp>
      <p:sp>
        <p:nvSpPr>
          <p:cNvPr id="468" name="Line 157"/>
          <p:cNvSpPr/>
          <p:nvPr/>
        </p:nvSpPr>
        <p:spPr>
          <a:xfrm flipH="1">
            <a:off x="3111480" y="838080"/>
            <a:ext cx="1091880" cy="360"/>
          </a:xfrm>
          <a:prstGeom prst="line">
            <a:avLst/>
          </a:prstGeom>
          <a:ln w="25560">
            <a:solidFill>
              <a:srgbClr val="000000"/>
            </a:solidFill>
            <a:round/>
            <a:headEnd len="med" type="triangle" w="med"/>
          </a:ln>
        </p:spPr>
      </p:sp>
      <p:sp>
        <p:nvSpPr>
          <p:cNvPr id="469" name="Line 158"/>
          <p:cNvSpPr/>
          <p:nvPr/>
        </p:nvSpPr>
        <p:spPr>
          <a:xfrm flipV="1">
            <a:off x="4343400" y="977760"/>
            <a:ext cx="360" cy="1549440"/>
          </a:xfrm>
          <a:prstGeom prst="line">
            <a:avLst/>
          </a:prstGeom>
          <a:ln cap="rnd" w="25560">
            <a:solidFill>
              <a:srgbClr val="000000"/>
            </a:solidFill>
            <a:custDash>
              <a:ds d="5041000000" sp="5041000000"/>
            </a:custDash>
            <a:round/>
          </a:ln>
        </p:spPr>
      </p:sp>
    </p:spTree>
  </p:cSld>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36" name="Rectangle 2" descr=""/>
          <p:cNvPicPr/>
          <p:nvPr/>
        </p:nvPicPr>
        <p:blipFill>
          <a:blip r:embed="rId1"/>
          <a:stretch>
            <a:fillRect/>
          </a:stretch>
        </p:blipFill>
        <p:spPr>
          <a:xfrm>
            <a:off x="255960" y="255240"/>
            <a:ext cx="8435880" cy="1126800"/>
          </a:xfrm>
          <a:prstGeom prst="rect">
            <a:avLst/>
          </a:prstGeom>
          <a:ln>
            <a:noFill/>
          </a:ln>
        </p:spPr>
      </p:pic>
      <p:sp>
        <p:nvSpPr>
          <p:cNvPr id="637" name="CustomShape 1"/>
          <p:cNvSpPr/>
          <p:nvPr/>
        </p:nvSpPr>
        <p:spPr>
          <a:xfrm>
            <a:off x="792000" y="1155240"/>
            <a:ext cx="8370000" cy="4974840"/>
          </a:xfrm>
          <a:prstGeom prst="rect">
            <a:avLst/>
          </a:prstGeom>
          <a:noFill/>
          <a:ln>
            <a:noFill/>
          </a:ln>
        </p:spPr>
        <p:txBody>
          <a:bodyPr lIns="90000" rIns="90000" tIns="45000" bIns="45000"/>
          <a:p>
            <a:pPr>
              <a:lnSpc>
                <a:spcPct val="150000"/>
              </a:lnSpc>
              <a:buSzPct val="70000"/>
              <a:buFont typeface="Wingdings 2" charset="2"/>
              <a:buChar char=""/>
            </a:pPr>
            <a:r>
              <a:rPr lang="en-IN" sz="2200">
                <a:latin typeface="Bitstream Charter"/>
              </a:rPr>
              <a:t>Branch Target Buffer is a special cache that stores the instruction and target addresses of any branch instruction of any branch instruction along with 2 history bits indicates execution history of last two branch instructions.</a:t>
            </a:r>
            <a:endParaRPr/>
          </a:p>
          <a:p>
            <a:pPr>
              <a:lnSpc>
                <a:spcPct val="150000"/>
              </a:lnSpc>
              <a:buSzPct val="70000"/>
              <a:buFont typeface="Wingdings 2" charset="2"/>
              <a:buChar char=""/>
            </a:pPr>
            <a:r>
              <a:rPr lang="en-IN" sz="2200">
                <a:latin typeface="Bitstream Charter"/>
              </a:rPr>
              <a:t>If history bit is 00 then prediction is not taken and taken for other values</a:t>
            </a:r>
            <a:endParaRPr/>
          </a:p>
          <a:p>
            <a:pPr>
              <a:lnSpc>
                <a:spcPct val="150000"/>
              </a:lnSpc>
              <a:buSzPct val="70000"/>
              <a:buFont typeface="Wingdings 2" charset="2"/>
              <a:buChar char=""/>
            </a:pPr>
            <a:r>
              <a:rPr lang="en-IN" sz="2200">
                <a:latin typeface="Bitstream Charter"/>
              </a:rPr>
              <a:t>Two 32 bytes prefetch buffers work with BTB, one buffer prefetches instructions from current program address and other is activated when BTB predicts TAKEN during D1 stage and prefetch instructions from branch address</a:t>
            </a:r>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38" name="Rectangle 2" descr=""/>
          <p:cNvPicPr/>
          <p:nvPr/>
        </p:nvPicPr>
        <p:blipFill>
          <a:blip r:embed="rId1"/>
          <a:stretch>
            <a:fillRect/>
          </a:stretch>
        </p:blipFill>
        <p:spPr>
          <a:xfrm>
            <a:off x="255600" y="255600"/>
            <a:ext cx="8435880" cy="1126800"/>
          </a:xfrm>
          <a:prstGeom prst="rect">
            <a:avLst/>
          </a:prstGeom>
          <a:ln>
            <a:noFill/>
          </a:ln>
        </p:spPr>
      </p:pic>
      <p:sp>
        <p:nvSpPr>
          <p:cNvPr id="639" name="CustomShape 1"/>
          <p:cNvSpPr/>
          <p:nvPr/>
        </p:nvSpPr>
        <p:spPr>
          <a:xfrm>
            <a:off x="2133720" y="2133720"/>
            <a:ext cx="836280" cy="836280"/>
          </a:xfrm>
          <a:prstGeom prst="ellipse">
            <a:avLst/>
          </a:prstGeom>
          <a:solidFill>
            <a:srgbClr val="f0a22e"/>
          </a:solidFill>
          <a:ln w="9360">
            <a:solidFill>
              <a:srgbClr val="000000"/>
            </a:solidFill>
            <a:miter/>
          </a:ln>
        </p:spPr>
        <p:txBody>
          <a:bodyPr wrap="none" lIns="90000" rIns="90000" tIns="46800" bIns="46800" anchor="ctr"/>
          <a:p>
            <a:pPr>
              <a:lnSpc>
                <a:spcPct val="100000"/>
              </a:lnSpc>
            </a:pPr>
            <a:r>
              <a:rPr b="1" lang="en-IN">
                <a:latin typeface="Bookman Old Style"/>
              </a:rPr>
              <a:t>H:11</a:t>
            </a:r>
            <a:endParaRPr/>
          </a:p>
          <a:p>
            <a:pPr>
              <a:lnSpc>
                <a:spcPct val="100000"/>
              </a:lnSpc>
            </a:pPr>
            <a:r>
              <a:rPr b="1" lang="en-IN">
                <a:latin typeface="Bookman Old Style"/>
              </a:rPr>
              <a:t>P: T</a:t>
            </a:r>
            <a:endParaRPr/>
          </a:p>
        </p:txBody>
      </p:sp>
      <p:sp>
        <p:nvSpPr>
          <p:cNvPr id="640" name="CustomShape 2"/>
          <p:cNvSpPr/>
          <p:nvPr/>
        </p:nvSpPr>
        <p:spPr>
          <a:xfrm>
            <a:off x="5791320" y="2133720"/>
            <a:ext cx="836280" cy="836280"/>
          </a:xfrm>
          <a:prstGeom prst="ellipse">
            <a:avLst/>
          </a:prstGeom>
          <a:solidFill>
            <a:srgbClr val="f0a22e"/>
          </a:solidFill>
          <a:ln w="9360">
            <a:solidFill>
              <a:srgbClr val="000000"/>
            </a:solidFill>
            <a:miter/>
          </a:ln>
        </p:spPr>
        <p:txBody>
          <a:bodyPr wrap="none" lIns="90000" rIns="90000" tIns="46800" bIns="46800" anchor="ctr"/>
          <a:p>
            <a:pPr>
              <a:lnSpc>
                <a:spcPct val="100000"/>
              </a:lnSpc>
            </a:pPr>
            <a:r>
              <a:rPr b="1" lang="en-IN">
                <a:latin typeface="Bookman Old Style"/>
              </a:rPr>
              <a:t>H:10</a:t>
            </a:r>
            <a:endParaRPr/>
          </a:p>
          <a:p>
            <a:pPr>
              <a:lnSpc>
                <a:spcPct val="100000"/>
              </a:lnSpc>
            </a:pPr>
            <a:r>
              <a:rPr b="1" lang="en-IN">
                <a:latin typeface="Bookman Old Style"/>
              </a:rPr>
              <a:t>P: T</a:t>
            </a:r>
            <a:endParaRPr/>
          </a:p>
        </p:txBody>
      </p:sp>
      <p:sp>
        <p:nvSpPr>
          <p:cNvPr id="641" name="CustomShape 3"/>
          <p:cNvSpPr/>
          <p:nvPr/>
        </p:nvSpPr>
        <p:spPr>
          <a:xfrm>
            <a:off x="5791320" y="4191120"/>
            <a:ext cx="836280" cy="836280"/>
          </a:xfrm>
          <a:prstGeom prst="ellipse">
            <a:avLst/>
          </a:prstGeom>
          <a:solidFill>
            <a:srgbClr val="f0a22e"/>
          </a:solidFill>
          <a:ln w="9360">
            <a:solidFill>
              <a:srgbClr val="000000"/>
            </a:solidFill>
            <a:miter/>
          </a:ln>
        </p:spPr>
        <p:txBody>
          <a:bodyPr wrap="none" lIns="90000" rIns="90000" tIns="46800" bIns="46800" anchor="ctr"/>
          <a:p>
            <a:pPr>
              <a:lnSpc>
                <a:spcPct val="100000"/>
              </a:lnSpc>
            </a:pPr>
            <a:r>
              <a:rPr b="1" lang="en-IN">
                <a:latin typeface="Bookman Old Style"/>
              </a:rPr>
              <a:t>H:01</a:t>
            </a:r>
            <a:endParaRPr/>
          </a:p>
          <a:p>
            <a:pPr>
              <a:lnSpc>
                <a:spcPct val="100000"/>
              </a:lnSpc>
            </a:pPr>
            <a:r>
              <a:rPr b="1" lang="en-IN">
                <a:latin typeface="Bookman Old Style"/>
              </a:rPr>
              <a:t>P: T</a:t>
            </a:r>
            <a:endParaRPr/>
          </a:p>
        </p:txBody>
      </p:sp>
      <p:sp>
        <p:nvSpPr>
          <p:cNvPr id="642" name="CustomShape 4"/>
          <p:cNvSpPr/>
          <p:nvPr/>
        </p:nvSpPr>
        <p:spPr>
          <a:xfrm>
            <a:off x="2171880" y="4038480"/>
            <a:ext cx="836280" cy="836640"/>
          </a:xfrm>
          <a:prstGeom prst="ellipse">
            <a:avLst/>
          </a:prstGeom>
          <a:solidFill>
            <a:srgbClr val="f0a22e"/>
          </a:solidFill>
          <a:ln w="9360">
            <a:solidFill>
              <a:srgbClr val="000000"/>
            </a:solidFill>
            <a:miter/>
          </a:ln>
        </p:spPr>
        <p:txBody>
          <a:bodyPr wrap="none" lIns="90000" rIns="90000" tIns="46800" bIns="46800" anchor="ctr"/>
          <a:p>
            <a:pPr>
              <a:lnSpc>
                <a:spcPct val="100000"/>
              </a:lnSpc>
            </a:pPr>
            <a:r>
              <a:rPr b="1" lang="en-IN">
                <a:latin typeface="Bookman Old Style"/>
              </a:rPr>
              <a:t>H:00</a:t>
            </a:r>
            <a:endParaRPr/>
          </a:p>
          <a:p>
            <a:pPr>
              <a:lnSpc>
                <a:spcPct val="100000"/>
              </a:lnSpc>
            </a:pPr>
            <a:r>
              <a:rPr b="1" lang="en-IN">
                <a:latin typeface="Bookman Old Style"/>
              </a:rPr>
              <a:t>P: NT</a:t>
            </a:r>
            <a:endParaRPr/>
          </a:p>
        </p:txBody>
      </p:sp>
      <p:sp>
        <p:nvSpPr>
          <p:cNvPr id="643" name="CustomShape 5"/>
          <p:cNvSpPr/>
          <p:nvPr/>
        </p:nvSpPr>
        <p:spPr>
          <a:xfrm>
            <a:off x="2666880" y="1828800"/>
            <a:ext cx="3274920" cy="303120"/>
          </a:xfrm>
          <a:prstGeom prst="pie">
            <a:avLst>
              <a:gd name="adj1" fmla="val 0"/>
              <a:gd name="adj2" fmla="val 16200000"/>
            </a:avLst>
          </a:prstGeom>
          <a:noFill/>
          <a:ln w="9360">
            <a:solidFill>
              <a:srgbClr val="ff0000"/>
            </a:solidFill>
            <a:round/>
            <a:tailEnd len="med" type="stealth" w="med"/>
          </a:ln>
        </p:spPr>
      </p:sp>
      <p:sp>
        <p:nvSpPr>
          <p:cNvPr id="644" name="CustomShape 6"/>
          <p:cNvSpPr/>
          <p:nvPr/>
        </p:nvSpPr>
        <p:spPr>
          <a:xfrm rot="10800000">
            <a:off x="2815920" y="2952360"/>
            <a:ext cx="3046320" cy="236520"/>
          </a:xfrm>
          <a:prstGeom prst="pie">
            <a:avLst>
              <a:gd name="adj1" fmla="val 0"/>
              <a:gd name="adj2" fmla="val 16200000"/>
            </a:avLst>
          </a:prstGeom>
          <a:noFill/>
          <a:ln w="9360">
            <a:solidFill>
              <a:srgbClr val="3366ff"/>
            </a:solidFill>
            <a:round/>
            <a:tailEnd len="med" type="stealth" w="med"/>
          </a:ln>
        </p:spPr>
      </p:sp>
      <p:sp>
        <p:nvSpPr>
          <p:cNvPr id="645" name="CustomShape 7"/>
          <p:cNvSpPr/>
          <p:nvPr/>
        </p:nvSpPr>
        <p:spPr>
          <a:xfrm rot="10800000">
            <a:off x="2821320" y="4952520"/>
            <a:ext cx="3045960" cy="236520"/>
          </a:xfrm>
          <a:prstGeom prst="pie">
            <a:avLst>
              <a:gd name="adj1" fmla="val 0"/>
              <a:gd name="adj2" fmla="val 16200000"/>
            </a:avLst>
          </a:prstGeom>
          <a:noFill/>
          <a:ln w="9360">
            <a:solidFill>
              <a:srgbClr val="ff0000"/>
            </a:solidFill>
            <a:round/>
            <a:tailEnd len="med" type="stealth" w="med"/>
          </a:ln>
        </p:spPr>
      </p:sp>
      <p:sp>
        <p:nvSpPr>
          <p:cNvPr id="646" name="CustomShape 8"/>
          <p:cNvSpPr/>
          <p:nvPr/>
        </p:nvSpPr>
        <p:spPr>
          <a:xfrm flipV="1" rot="10800000">
            <a:off x="2982600" y="3771000"/>
            <a:ext cx="2908080" cy="455400"/>
          </a:xfrm>
          <a:prstGeom prst="pie">
            <a:avLst>
              <a:gd name="adj1" fmla="val 0"/>
              <a:gd name="adj2" fmla="val 16200000"/>
            </a:avLst>
          </a:prstGeom>
          <a:noFill/>
          <a:ln w="9360">
            <a:solidFill>
              <a:srgbClr val="3366ff"/>
            </a:solidFill>
            <a:round/>
            <a:headEnd len="med" type="stealth" w="med"/>
          </a:ln>
        </p:spPr>
      </p:sp>
      <p:sp>
        <p:nvSpPr>
          <p:cNvPr id="647" name="CustomShape 9"/>
          <p:cNvSpPr/>
          <p:nvPr/>
        </p:nvSpPr>
        <p:spPr>
          <a:xfrm flipH="1" rot="16013400">
            <a:off x="5941440" y="3504240"/>
            <a:ext cx="1141200" cy="74160"/>
          </a:xfrm>
          <a:prstGeom prst="pie">
            <a:avLst>
              <a:gd name="adj1" fmla="val 0"/>
              <a:gd name="adj2" fmla="val 16200000"/>
            </a:avLst>
          </a:prstGeom>
          <a:noFill/>
          <a:ln w="9360">
            <a:solidFill>
              <a:srgbClr val="ff0000"/>
            </a:solidFill>
            <a:round/>
            <a:headEnd len="med" type="stealth" w="med"/>
          </a:ln>
        </p:spPr>
      </p:sp>
      <p:sp>
        <p:nvSpPr>
          <p:cNvPr id="648" name="CustomShape 10"/>
          <p:cNvSpPr/>
          <p:nvPr/>
        </p:nvSpPr>
        <p:spPr>
          <a:xfrm flipH="1" rot="5499600">
            <a:off x="5406840" y="3505320"/>
            <a:ext cx="1141200" cy="74520"/>
          </a:xfrm>
          <a:prstGeom prst="pie">
            <a:avLst>
              <a:gd name="adj1" fmla="val 0"/>
              <a:gd name="adj2" fmla="val 16200000"/>
            </a:avLst>
          </a:prstGeom>
          <a:noFill/>
          <a:ln w="9360">
            <a:solidFill>
              <a:srgbClr val="3366ff"/>
            </a:solidFill>
            <a:round/>
            <a:headEnd len="med" type="stealth" w="med"/>
          </a:ln>
        </p:spPr>
      </p:sp>
      <p:sp>
        <p:nvSpPr>
          <p:cNvPr id="649" name="CustomShape 11"/>
          <p:cNvSpPr/>
          <p:nvPr/>
        </p:nvSpPr>
        <p:spPr>
          <a:xfrm>
            <a:off x="1663560" y="2362320"/>
            <a:ext cx="468360" cy="379080"/>
          </a:xfrm>
          <a:prstGeom prst="pie">
            <a:avLst>
              <a:gd name="adj1" fmla="val 0"/>
              <a:gd name="adj2" fmla="val 16200000"/>
            </a:avLst>
          </a:prstGeom>
          <a:noFill/>
          <a:ln w="9360">
            <a:solidFill>
              <a:srgbClr val="3366ff"/>
            </a:solidFill>
            <a:round/>
            <a:tailEnd len="med" type="stealth" w="med"/>
          </a:ln>
        </p:spPr>
      </p:sp>
      <p:sp>
        <p:nvSpPr>
          <p:cNvPr id="650" name="CustomShape 12"/>
          <p:cNvSpPr/>
          <p:nvPr/>
        </p:nvSpPr>
        <p:spPr>
          <a:xfrm>
            <a:off x="1663560" y="4343400"/>
            <a:ext cx="468360" cy="379080"/>
          </a:xfrm>
          <a:prstGeom prst="pie">
            <a:avLst>
              <a:gd name="adj1" fmla="val 0"/>
              <a:gd name="adj2" fmla="val 16200000"/>
            </a:avLst>
          </a:prstGeom>
          <a:noFill/>
          <a:ln w="9360">
            <a:solidFill>
              <a:srgbClr val="ff0000"/>
            </a:solidFill>
            <a:round/>
            <a:tailEnd len="med" type="stealth" w="med"/>
          </a:ln>
        </p:spPr>
      </p:sp>
      <p:sp>
        <p:nvSpPr>
          <p:cNvPr id="651" name="CustomShape 13"/>
          <p:cNvSpPr/>
          <p:nvPr/>
        </p:nvSpPr>
        <p:spPr>
          <a:xfrm>
            <a:off x="4191120" y="1512720"/>
            <a:ext cx="507960" cy="366480"/>
          </a:xfrm>
          <a:prstGeom prst="rect">
            <a:avLst/>
          </a:prstGeom>
          <a:noFill/>
          <a:ln>
            <a:noFill/>
          </a:ln>
        </p:spPr>
        <p:txBody>
          <a:bodyPr wrap="none" lIns="90000" rIns="90000" tIns="46800" bIns="46800"/>
          <a:p>
            <a:pPr>
              <a:lnSpc>
                <a:spcPct val="100000"/>
              </a:lnSpc>
            </a:pPr>
            <a:r>
              <a:rPr b="1" lang="en-IN">
                <a:solidFill>
                  <a:srgbClr val="ff3300"/>
                </a:solidFill>
                <a:latin typeface="Bookman Old Style"/>
              </a:rPr>
              <a:t>NT</a:t>
            </a:r>
            <a:endParaRPr/>
          </a:p>
        </p:txBody>
      </p:sp>
      <p:sp>
        <p:nvSpPr>
          <p:cNvPr id="652" name="CustomShape 14"/>
          <p:cNvSpPr/>
          <p:nvPr/>
        </p:nvSpPr>
        <p:spPr>
          <a:xfrm>
            <a:off x="4038480" y="2833560"/>
            <a:ext cx="339120" cy="366480"/>
          </a:xfrm>
          <a:prstGeom prst="rect">
            <a:avLst/>
          </a:prstGeom>
          <a:noFill/>
          <a:ln>
            <a:noFill/>
          </a:ln>
        </p:spPr>
        <p:txBody>
          <a:bodyPr wrap="none" lIns="90000" rIns="90000" tIns="46800" bIns="46800"/>
          <a:p>
            <a:pPr>
              <a:lnSpc>
                <a:spcPct val="100000"/>
              </a:lnSpc>
            </a:pPr>
            <a:r>
              <a:rPr b="1" lang="en-IN">
                <a:solidFill>
                  <a:srgbClr val="0033cc"/>
                </a:solidFill>
                <a:latin typeface="Bookman Old Style"/>
              </a:rPr>
              <a:t>T</a:t>
            </a:r>
            <a:endParaRPr/>
          </a:p>
        </p:txBody>
      </p:sp>
      <p:sp>
        <p:nvSpPr>
          <p:cNvPr id="653" name="CustomShape 15"/>
          <p:cNvSpPr/>
          <p:nvPr/>
        </p:nvSpPr>
        <p:spPr>
          <a:xfrm>
            <a:off x="4114800" y="3443400"/>
            <a:ext cx="339120" cy="366480"/>
          </a:xfrm>
          <a:prstGeom prst="rect">
            <a:avLst/>
          </a:prstGeom>
          <a:noFill/>
          <a:ln>
            <a:noFill/>
          </a:ln>
        </p:spPr>
        <p:txBody>
          <a:bodyPr wrap="none" lIns="90000" rIns="90000" tIns="46800" bIns="46800"/>
          <a:p>
            <a:pPr>
              <a:lnSpc>
                <a:spcPct val="100000"/>
              </a:lnSpc>
            </a:pPr>
            <a:r>
              <a:rPr b="1" lang="en-IN">
                <a:solidFill>
                  <a:srgbClr val="0033cc"/>
                </a:solidFill>
                <a:latin typeface="Bookman Old Style"/>
              </a:rPr>
              <a:t>T</a:t>
            </a:r>
            <a:endParaRPr/>
          </a:p>
        </p:txBody>
      </p:sp>
      <p:sp>
        <p:nvSpPr>
          <p:cNvPr id="654" name="CustomShape 16"/>
          <p:cNvSpPr/>
          <p:nvPr/>
        </p:nvSpPr>
        <p:spPr>
          <a:xfrm>
            <a:off x="4191120" y="4815000"/>
            <a:ext cx="507960" cy="366480"/>
          </a:xfrm>
          <a:prstGeom prst="rect">
            <a:avLst/>
          </a:prstGeom>
          <a:noFill/>
          <a:ln>
            <a:noFill/>
          </a:ln>
        </p:spPr>
        <p:txBody>
          <a:bodyPr wrap="none" lIns="90000" rIns="90000" tIns="46800" bIns="46800"/>
          <a:p>
            <a:pPr>
              <a:lnSpc>
                <a:spcPct val="100000"/>
              </a:lnSpc>
            </a:pPr>
            <a:r>
              <a:rPr b="1" lang="en-IN">
                <a:solidFill>
                  <a:srgbClr val="ff3300"/>
                </a:solidFill>
                <a:latin typeface="Bookman Old Style"/>
              </a:rPr>
              <a:t>NT</a:t>
            </a:r>
            <a:endParaRPr/>
          </a:p>
        </p:txBody>
      </p:sp>
      <p:sp>
        <p:nvSpPr>
          <p:cNvPr id="655" name="CustomShape 17"/>
          <p:cNvSpPr/>
          <p:nvPr/>
        </p:nvSpPr>
        <p:spPr>
          <a:xfrm>
            <a:off x="5486400" y="3290760"/>
            <a:ext cx="339120" cy="366480"/>
          </a:xfrm>
          <a:prstGeom prst="rect">
            <a:avLst/>
          </a:prstGeom>
          <a:noFill/>
          <a:ln>
            <a:noFill/>
          </a:ln>
        </p:spPr>
        <p:txBody>
          <a:bodyPr wrap="none" lIns="90000" rIns="90000" tIns="46800" bIns="46800"/>
          <a:p>
            <a:pPr>
              <a:lnSpc>
                <a:spcPct val="100000"/>
              </a:lnSpc>
            </a:pPr>
            <a:r>
              <a:rPr b="1" lang="en-IN">
                <a:solidFill>
                  <a:srgbClr val="0033cc"/>
                </a:solidFill>
                <a:latin typeface="Bookman Old Style"/>
              </a:rPr>
              <a:t>T</a:t>
            </a:r>
            <a:endParaRPr/>
          </a:p>
        </p:txBody>
      </p:sp>
      <p:sp>
        <p:nvSpPr>
          <p:cNvPr id="656" name="CustomShape 18"/>
          <p:cNvSpPr/>
          <p:nvPr/>
        </p:nvSpPr>
        <p:spPr>
          <a:xfrm>
            <a:off x="6477120" y="3443400"/>
            <a:ext cx="507960" cy="366480"/>
          </a:xfrm>
          <a:prstGeom prst="rect">
            <a:avLst/>
          </a:prstGeom>
          <a:noFill/>
          <a:ln>
            <a:noFill/>
          </a:ln>
        </p:spPr>
        <p:txBody>
          <a:bodyPr wrap="none" lIns="90000" rIns="90000" tIns="46800" bIns="46800"/>
          <a:p>
            <a:pPr>
              <a:lnSpc>
                <a:spcPct val="100000"/>
              </a:lnSpc>
            </a:pPr>
            <a:r>
              <a:rPr b="1" lang="en-IN">
                <a:solidFill>
                  <a:srgbClr val="ff3300"/>
                </a:solidFill>
                <a:latin typeface="Bookman Old Style"/>
              </a:rPr>
              <a:t>NT</a:t>
            </a:r>
            <a:endParaRPr/>
          </a:p>
        </p:txBody>
      </p:sp>
      <p:sp>
        <p:nvSpPr>
          <p:cNvPr id="657" name="CustomShape 19"/>
          <p:cNvSpPr/>
          <p:nvPr/>
        </p:nvSpPr>
        <p:spPr>
          <a:xfrm>
            <a:off x="1371600" y="2300400"/>
            <a:ext cx="339120" cy="366480"/>
          </a:xfrm>
          <a:prstGeom prst="rect">
            <a:avLst/>
          </a:prstGeom>
          <a:noFill/>
          <a:ln>
            <a:noFill/>
          </a:ln>
        </p:spPr>
        <p:txBody>
          <a:bodyPr wrap="none" lIns="90000" rIns="90000" tIns="46800" bIns="46800"/>
          <a:p>
            <a:pPr>
              <a:lnSpc>
                <a:spcPct val="100000"/>
              </a:lnSpc>
            </a:pPr>
            <a:r>
              <a:rPr b="1" lang="en-IN">
                <a:solidFill>
                  <a:srgbClr val="0033cc"/>
                </a:solidFill>
                <a:latin typeface="Bookman Old Style"/>
              </a:rPr>
              <a:t>T</a:t>
            </a:r>
            <a:endParaRPr/>
          </a:p>
        </p:txBody>
      </p:sp>
      <p:sp>
        <p:nvSpPr>
          <p:cNvPr id="658" name="CustomShape 20"/>
          <p:cNvSpPr/>
          <p:nvPr/>
        </p:nvSpPr>
        <p:spPr>
          <a:xfrm>
            <a:off x="1238400" y="4267080"/>
            <a:ext cx="507960" cy="366480"/>
          </a:xfrm>
          <a:prstGeom prst="rect">
            <a:avLst/>
          </a:prstGeom>
          <a:noFill/>
          <a:ln>
            <a:noFill/>
          </a:ln>
        </p:spPr>
        <p:txBody>
          <a:bodyPr wrap="none" lIns="90000" rIns="90000" tIns="46800" bIns="46800"/>
          <a:p>
            <a:pPr>
              <a:lnSpc>
                <a:spcPct val="100000"/>
              </a:lnSpc>
            </a:pPr>
            <a:r>
              <a:rPr b="1" lang="en-IN">
                <a:solidFill>
                  <a:srgbClr val="ff3300"/>
                </a:solidFill>
                <a:latin typeface="Bookman Old Style"/>
              </a:rPr>
              <a:t>NT</a:t>
            </a:r>
            <a:endParaRPr/>
          </a:p>
        </p:txBody>
      </p:sp>
      <p:sp>
        <p:nvSpPr>
          <p:cNvPr id="659" name="CustomShape 21"/>
          <p:cNvSpPr/>
          <p:nvPr/>
        </p:nvSpPr>
        <p:spPr>
          <a:xfrm>
            <a:off x="609480" y="5805360"/>
            <a:ext cx="1911600" cy="366480"/>
          </a:xfrm>
          <a:prstGeom prst="rect">
            <a:avLst/>
          </a:prstGeom>
          <a:noFill/>
          <a:ln>
            <a:noFill/>
          </a:ln>
        </p:spPr>
        <p:txBody>
          <a:bodyPr wrap="none" lIns="90000" rIns="90000" tIns="46800" bIns="46800"/>
          <a:p>
            <a:pPr>
              <a:lnSpc>
                <a:spcPct val="100000"/>
              </a:lnSpc>
            </a:pPr>
            <a:r>
              <a:rPr b="1" lang="en-IN">
                <a:latin typeface="Bookman Old Style"/>
              </a:rPr>
              <a:t>H : History Bit</a:t>
            </a:r>
            <a:endParaRPr/>
          </a:p>
        </p:txBody>
      </p:sp>
      <p:sp>
        <p:nvSpPr>
          <p:cNvPr id="660" name="CustomShape 22"/>
          <p:cNvSpPr/>
          <p:nvPr/>
        </p:nvSpPr>
        <p:spPr>
          <a:xfrm>
            <a:off x="604800" y="6143760"/>
            <a:ext cx="1797480" cy="366480"/>
          </a:xfrm>
          <a:prstGeom prst="rect">
            <a:avLst/>
          </a:prstGeom>
          <a:noFill/>
          <a:ln>
            <a:noFill/>
          </a:ln>
        </p:spPr>
        <p:txBody>
          <a:bodyPr wrap="none" lIns="90000" rIns="90000" tIns="46800" bIns="46800"/>
          <a:p>
            <a:pPr>
              <a:lnSpc>
                <a:spcPct val="100000"/>
              </a:lnSpc>
            </a:pPr>
            <a:r>
              <a:rPr b="1" lang="en-IN">
                <a:latin typeface="Bookman Old Style"/>
              </a:rPr>
              <a:t>P : Prediction</a:t>
            </a:r>
            <a:endParaRPr/>
          </a:p>
        </p:txBody>
      </p:sp>
      <p:sp>
        <p:nvSpPr>
          <p:cNvPr id="661" name="CustomShape 23"/>
          <p:cNvSpPr/>
          <p:nvPr/>
        </p:nvSpPr>
        <p:spPr>
          <a:xfrm>
            <a:off x="2733840" y="6143760"/>
            <a:ext cx="2505960" cy="366480"/>
          </a:xfrm>
          <a:prstGeom prst="rect">
            <a:avLst/>
          </a:prstGeom>
          <a:noFill/>
          <a:ln>
            <a:noFill/>
          </a:ln>
        </p:spPr>
        <p:txBody>
          <a:bodyPr wrap="none" lIns="90000" rIns="90000" tIns="46800" bIns="46800"/>
          <a:p>
            <a:pPr>
              <a:lnSpc>
                <a:spcPct val="100000"/>
              </a:lnSpc>
            </a:pPr>
            <a:r>
              <a:rPr b="1" lang="en-IN">
                <a:solidFill>
                  <a:srgbClr val="0033cc"/>
                </a:solidFill>
                <a:latin typeface="Bookman Old Style"/>
              </a:rPr>
              <a:t>T : Branch is Taken</a:t>
            </a:r>
            <a:endParaRPr/>
          </a:p>
        </p:txBody>
      </p:sp>
      <p:sp>
        <p:nvSpPr>
          <p:cNvPr id="662" name="CustomShape 24"/>
          <p:cNvSpPr/>
          <p:nvPr/>
        </p:nvSpPr>
        <p:spPr>
          <a:xfrm>
            <a:off x="5334120" y="6143760"/>
            <a:ext cx="3233160" cy="366480"/>
          </a:xfrm>
          <a:prstGeom prst="rect">
            <a:avLst/>
          </a:prstGeom>
          <a:noFill/>
          <a:ln>
            <a:noFill/>
          </a:ln>
        </p:spPr>
        <p:txBody>
          <a:bodyPr wrap="none" lIns="90000" rIns="90000" tIns="46800" bIns="46800"/>
          <a:p>
            <a:pPr>
              <a:lnSpc>
                <a:spcPct val="100000"/>
              </a:lnSpc>
            </a:pPr>
            <a:r>
              <a:rPr b="1" lang="en-IN">
                <a:solidFill>
                  <a:srgbClr val="ff3300"/>
                </a:solidFill>
                <a:latin typeface="Bookman Old Style"/>
              </a:rPr>
              <a:t>NT :  Branch is not Taken</a:t>
            </a:r>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afterEffect" fill="hold" presetClass="entr" presetID="1">
                                  <p:stCondLst>
                                    <p:cond delay="0"/>
                                  </p:stCondLst>
                                  <p:childTnLst>
                                    <p:set>
                                      <p:cBhvr>
                                        <p:cTn id="48" dur="1" fill="hold">
                                          <p:stCondLst>
                                            <p:cond delay="0"/>
                                          </p:stCondLst>
                                        </p:cTn>
                                        <p:tgtEl>
                                          <p:spTgt spid="6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649"/>
                                        </p:tgtEl>
                                        <p:attrNameLst>
                                          <p:attrName>style.visibility</p:attrName>
                                        </p:attrNameLst>
                                      </p:cBhvr>
                                      <p:to>
                                        <p:strVal val="visible"/>
                                      </p:to>
                                    </p:set>
                                  </p:childTnLst>
                                </p:cTn>
                              </p:par>
                            </p:childTnLst>
                          </p:cTn>
                        </p:par>
                        <p:par>
                          <p:cTn id="53" fill="hold">
                            <p:stCondLst>
                              <p:cond delay="0"/>
                            </p:stCondLst>
                            <p:childTnLst>
                              <p:par>
                                <p:cTn id="54" nodeType="afterEffect" fill="hold" presetClass="entr" presetID="1">
                                  <p:stCondLst>
                                    <p:cond delay="0"/>
                                  </p:stCondLst>
                                  <p:childTnLst>
                                    <p:set>
                                      <p:cBhvr>
                                        <p:cTn id="55" dur="1" fill="hold">
                                          <p:stCondLst>
                                            <p:cond delay="0"/>
                                          </p:stCondLst>
                                        </p:cTn>
                                        <p:tgtEl>
                                          <p:spTgt spid="6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0"/>
                                          </p:stCondLst>
                                        </p:cTn>
                                        <p:tgtEl>
                                          <p:spTgt spid="643"/>
                                        </p:tgtEl>
                                        <p:attrNameLst>
                                          <p:attrName>style.visibility</p:attrName>
                                        </p:attrNameLst>
                                      </p:cBhvr>
                                      <p:to>
                                        <p:strVal val="visible"/>
                                      </p:to>
                                    </p:set>
                                  </p:childTnLst>
                                </p:cTn>
                              </p:par>
                            </p:childTnLst>
                          </p:cTn>
                        </p:par>
                        <p:par>
                          <p:cTn id="60" fill="hold">
                            <p:stCondLst>
                              <p:cond delay="0"/>
                            </p:stCondLst>
                            <p:childTnLst>
                              <p:par>
                                <p:cTn id="61" nodeType="afterEffect" fill="hold" presetClass="entr" presetID="1">
                                  <p:stCondLst>
                                    <p:cond delay="0"/>
                                  </p:stCondLst>
                                  <p:childTnLst>
                                    <p:set>
                                      <p:cBhvr>
                                        <p:cTn id="62" dur="1" fill="hold">
                                          <p:stCondLst>
                                            <p:cond delay="0"/>
                                          </p:stCondLst>
                                        </p:cTn>
                                        <p:tgtEl>
                                          <p:spTgt spid="6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6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656"/>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6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6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645"/>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6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6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650"/>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65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653"/>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6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655"/>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6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644"/>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6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3" name="CustomShape 1"/>
          <p:cNvSpPr/>
          <p:nvPr/>
        </p:nvSpPr>
        <p:spPr>
          <a:xfrm>
            <a:off x="457200" y="1600200"/>
            <a:ext cx="8228160" cy="4524480"/>
          </a:xfrm>
          <a:prstGeom prst="rect">
            <a:avLst/>
          </a:prstGeom>
          <a:noFill/>
          <a:ln>
            <a:noFill/>
          </a:ln>
        </p:spPr>
        <p:txBody>
          <a:bodyPr lIns="90000" rIns="90000" tIns="45000" bIns="45000"/>
          <a:p>
            <a:pPr>
              <a:lnSpc>
                <a:spcPct val="150000"/>
              </a:lnSpc>
              <a:buFont typeface="Arial"/>
              <a:buChar char="•"/>
            </a:pPr>
            <a:r>
              <a:rPr lang="en-IN" sz="2600">
                <a:solidFill>
                  <a:srgbClr val="000000"/>
                </a:solidFill>
                <a:latin typeface="Bitstream Charter"/>
              </a:rPr>
              <a:t>There are two typical approaches, in order to</a:t>
            </a:r>
            <a:endParaRPr/>
          </a:p>
          <a:p>
            <a:pPr>
              <a:lnSpc>
                <a:spcPct val="150000"/>
              </a:lnSpc>
            </a:pPr>
            <a:r>
              <a:rPr lang="en-IN" sz="2600">
                <a:solidFill>
                  <a:srgbClr val="000000"/>
                </a:solidFill>
                <a:latin typeface="Bitstream Charter"/>
              </a:rPr>
              <a:t>  </a:t>
            </a:r>
            <a:r>
              <a:rPr lang="en-IN" sz="2600">
                <a:solidFill>
                  <a:srgbClr val="000000"/>
                </a:solidFill>
                <a:latin typeface="Bitstream Charter"/>
              </a:rPr>
              <a:t>improve performance:</a:t>
            </a:r>
            <a:endParaRPr/>
          </a:p>
          <a:p>
            <a:pPr>
              <a:lnSpc>
                <a:spcPct val="150000"/>
              </a:lnSpc>
            </a:pPr>
            <a:endParaRPr/>
          </a:p>
          <a:p>
            <a:pPr>
              <a:lnSpc>
                <a:spcPct val="150000"/>
              </a:lnSpc>
              <a:buFont typeface="Arial"/>
              <a:buChar char="•"/>
            </a:pPr>
            <a:r>
              <a:rPr lang="en-IN" sz="2600">
                <a:solidFill>
                  <a:srgbClr val="000000"/>
                </a:solidFill>
                <a:latin typeface="Bitstream Charter"/>
              </a:rPr>
              <a:t>1. Super pipelining</a:t>
            </a:r>
            <a:endParaRPr/>
          </a:p>
          <a:p>
            <a:pPr>
              <a:lnSpc>
                <a:spcPct val="150000"/>
              </a:lnSpc>
              <a:buFont typeface="Arial"/>
              <a:buChar char="•"/>
            </a:pPr>
            <a:r>
              <a:rPr lang="en-IN" sz="2600">
                <a:solidFill>
                  <a:srgbClr val="000000"/>
                </a:solidFill>
                <a:latin typeface="Bitstream Charter"/>
              </a:rPr>
              <a:t>2. Superscalar</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4" name="CustomShape 1"/>
          <p:cNvSpPr/>
          <p:nvPr/>
        </p:nvSpPr>
        <p:spPr>
          <a:xfrm>
            <a:off x="457200" y="274680"/>
            <a:ext cx="8228160" cy="1141560"/>
          </a:xfrm>
          <a:prstGeom prst="rect">
            <a:avLst/>
          </a:prstGeom>
          <a:noFill/>
          <a:ln>
            <a:noFill/>
          </a:ln>
        </p:spPr>
        <p:txBody>
          <a:bodyPr lIns="90000" rIns="90000" tIns="45000" bIns="45000" anchor="ctr"/>
          <a:p>
            <a:r>
              <a:rPr b="1" lang="en-IN" sz="3200">
                <a:solidFill>
                  <a:srgbClr val="000000"/>
                </a:solidFill>
                <a:latin typeface="Bitstream Charter"/>
              </a:rPr>
              <a:t>What is a Superscalar Architecture?</a:t>
            </a:r>
            <a:endParaRPr/>
          </a:p>
          <a:p>
            <a:pPr algn="ctr">
              <a:lnSpc>
                <a:spcPct val="100000"/>
              </a:lnSpc>
            </a:pPr>
            <a:endParaRPr/>
          </a:p>
        </p:txBody>
      </p:sp>
      <p:sp>
        <p:nvSpPr>
          <p:cNvPr id="665" name="CustomShape 2"/>
          <p:cNvSpPr/>
          <p:nvPr/>
        </p:nvSpPr>
        <p:spPr>
          <a:xfrm>
            <a:off x="457200" y="1066680"/>
            <a:ext cx="8228160" cy="5408640"/>
          </a:xfrm>
          <a:prstGeom prst="rect">
            <a:avLst/>
          </a:prstGeom>
          <a:noFill/>
          <a:ln>
            <a:noFill/>
          </a:ln>
        </p:spPr>
        <p:txBody>
          <a:bodyPr lIns="90000" rIns="90000" tIns="45000" bIns="45000"/>
          <a:p>
            <a:pPr>
              <a:lnSpc>
                <a:spcPct val="150000"/>
              </a:lnSpc>
            </a:pPr>
            <a:r>
              <a:rPr lang="en-IN" sz="3200">
                <a:solidFill>
                  <a:srgbClr val="000000"/>
                </a:solidFill>
                <a:latin typeface="Calibri"/>
              </a:rPr>
              <a:t>• </a:t>
            </a:r>
            <a:r>
              <a:rPr lang="en-IN" sz="2200">
                <a:solidFill>
                  <a:srgbClr val="000000"/>
                </a:solidFill>
                <a:latin typeface="Bitstream Charter"/>
              </a:rPr>
              <a:t>A </a:t>
            </a:r>
            <a:r>
              <a:rPr b="1" lang="en-IN" sz="2200">
                <a:solidFill>
                  <a:srgbClr val="000000"/>
                </a:solidFill>
                <a:latin typeface="Bitstream Charter"/>
              </a:rPr>
              <a:t>superscalar architecture </a:t>
            </a:r>
            <a:r>
              <a:rPr lang="en-IN" sz="2200">
                <a:solidFill>
                  <a:srgbClr val="000000"/>
                </a:solidFill>
                <a:latin typeface="Bitstream Charter"/>
              </a:rPr>
              <a:t>is one in which several instructions can be initiated simultaneously and executed independently.</a:t>
            </a:r>
            <a:endParaRPr/>
          </a:p>
          <a:p>
            <a:pPr>
              <a:lnSpc>
                <a:spcPct val="150000"/>
              </a:lnSpc>
            </a:pPr>
            <a:r>
              <a:rPr lang="en-IN" sz="2200">
                <a:solidFill>
                  <a:srgbClr val="000000"/>
                </a:solidFill>
                <a:latin typeface="Bitstream Charter"/>
              </a:rPr>
              <a:t>• </a:t>
            </a:r>
            <a:r>
              <a:rPr b="1" lang="en-IN" sz="2200">
                <a:solidFill>
                  <a:srgbClr val="000000"/>
                </a:solidFill>
                <a:latin typeface="Bitstream Charter"/>
              </a:rPr>
              <a:t>Pipelining</a:t>
            </a:r>
            <a:r>
              <a:rPr lang="en-IN" sz="2200">
                <a:solidFill>
                  <a:srgbClr val="000000"/>
                </a:solidFill>
                <a:latin typeface="Bitstream Charter"/>
              </a:rPr>
              <a:t> allows several instructions to be executed at the same time, but they have to be in different pipeline stages at a given moment.</a:t>
            </a:r>
            <a:endParaRPr/>
          </a:p>
          <a:p>
            <a:pPr>
              <a:lnSpc>
                <a:spcPct val="150000"/>
              </a:lnSpc>
            </a:pPr>
            <a:r>
              <a:rPr lang="en-IN" sz="2200">
                <a:solidFill>
                  <a:srgbClr val="000000"/>
                </a:solidFill>
                <a:latin typeface="Bitstream Charter"/>
              </a:rPr>
              <a:t>• </a:t>
            </a:r>
            <a:r>
              <a:rPr lang="en-IN" sz="2200">
                <a:solidFill>
                  <a:srgbClr val="000000"/>
                </a:solidFill>
                <a:latin typeface="Bitstream Charter"/>
              </a:rPr>
              <a:t>Superscalar architectures include all features of pipelining but, in addition, there can be several </a:t>
            </a:r>
            <a:r>
              <a:rPr lang="en-IN" sz="2200">
                <a:solidFill>
                  <a:srgbClr val="ff0000"/>
                </a:solidFill>
                <a:latin typeface="Bitstream Charter"/>
              </a:rPr>
              <a:t>instructions executing simultaneously in the same      pipeline stage. </a:t>
            </a:r>
            <a:endParaRPr/>
          </a:p>
          <a:p>
            <a:pPr>
              <a:lnSpc>
                <a:spcPct val="150000"/>
              </a:lnSpc>
              <a:buFont typeface="Arial"/>
              <a:buChar char="•"/>
            </a:pPr>
            <a:r>
              <a:rPr lang="en-IN" sz="2200">
                <a:solidFill>
                  <a:srgbClr val="000000"/>
                </a:solidFill>
                <a:latin typeface="Bitstream Charter"/>
              </a:rPr>
              <a:t>They have the ability to initiate multiple instructions during the same clock cycle.</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6" name="CustomShape 1"/>
          <p:cNvSpPr/>
          <p:nvPr/>
        </p:nvSpPr>
        <p:spPr>
          <a:xfrm>
            <a:off x="457200" y="457200"/>
            <a:ext cx="8228160" cy="6018480"/>
          </a:xfrm>
          <a:prstGeom prst="rect">
            <a:avLst/>
          </a:prstGeom>
          <a:noFill/>
          <a:ln>
            <a:noFill/>
          </a:ln>
        </p:spPr>
        <p:txBody>
          <a:bodyPr lIns="90000" rIns="90000" tIns="45000" bIns="45000"/>
          <a:p>
            <a:pPr>
              <a:lnSpc>
                <a:spcPct val="100000"/>
              </a:lnSpc>
              <a:buFont typeface="Arial"/>
              <a:buChar char="•"/>
            </a:pPr>
            <a:r>
              <a:rPr b="1" lang="en-IN" sz="3200">
                <a:solidFill>
                  <a:srgbClr val="000000"/>
                </a:solidFill>
                <a:latin typeface="Bitstream Charter"/>
              </a:rPr>
              <a:t>Superscalar Architectures</a:t>
            </a:r>
            <a:endParaRPr/>
          </a:p>
          <a:p>
            <a:pPr>
              <a:lnSpc>
                <a:spcPct val="100000"/>
              </a:lnSpc>
            </a:pPr>
            <a:endParaRPr/>
          </a:p>
          <a:p>
            <a:pPr>
              <a:lnSpc>
                <a:spcPct val="150000"/>
              </a:lnSpc>
            </a:pPr>
            <a:r>
              <a:rPr lang="en-IN" sz="3200">
                <a:solidFill>
                  <a:srgbClr val="000000"/>
                </a:solidFill>
                <a:latin typeface="Calibri"/>
              </a:rPr>
              <a:t>• </a:t>
            </a:r>
            <a:r>
              <a:rPr lang="en-IN" sz="2200">
                <a:solidFill>
                  <a:srgbClr val="000000"/>
                </a:solidFill>
                <a:latin typeface="Bitstream Charter"/>
              </a:rPr>
              <a:t>Superscalar architectures allow several instructions to be issued and completed per clock cycle.</a:t>
            </a:r>
            <a:endParaRPr/>
          </a:p>
          <a:p>
            <a:pPr>
              <a:lnSpc>
                <a:spcPct val="150000"/>
              </a:lnSpc>
            </a:pPr>
            <a:r>
              <a:rPr lang="en-IN" sz="2200">
                <a:solidFill>
                  <a:srgbClr val="000000"/>
                </a:solidFill>
                <a:latin typeface="Bitstream Charter"/>
              </a:rPr>
              <a:t>• </a:t>
            </a:r>
            <a:r>
              <a:rPr lang="en-IN" sz="2200">
                <a:solidFill>
                  <a:srgbClr val="000000"/>
                </a:solidFill>
                <a:latin typeface="Bitstream Charter"/>
              </a:rPr>
              <a:t>A superscalar architecture consists of a number of pipelines that are working in parallel.</a:t>
            </a:r>
            <a:endParaRPr/>
          </a:p>
          <a:p>
            <a:pPr>
              <a:lnSpc>
                <a:spcPct val="150000"/>
              </a:lnSpc>
            </a:pPr>
            <a:r>
              <a:rPr lang="en-IN" sz="2200">
                <a:solidFill>
                  <a:srgbClr val="000000"/>
                </a:solidFill>
                <a:latin typeface="Bitstream Charter"/>
              </a:rPr>
              <a:t>• </a:t>
            </a:r>
            <a:r>
              <a:rPr lang="en-IN" sz="2200">
                <a:solidFill>
                  <a:srgbClr val="000000"/>
                </a:solidFill>
                <a:latin typeface="Bitstream Charter"/>
              </a:rPr>
              <a:t>Depending on the number and kind of parallel units available, a certain number of instructions can be executed in parallel.</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667" name="Picture 2" descr=""/>
          <p:cNvPicPr/>
          <p:nvPr/>
        </p:nvPicPr>
        <p:blipFill>
          <a:blip r:embed="rId1"/>
          <a:stretch>
            <a:fillRect/>
          </a:stretch>
        </p:blipFill>
        <p:spPr>
          <a:xfrm>
            <a:off x="762120" y="457200"/>
            <a:ext cx="7999560" cy="5865840"/>
          </a:xfrm>
          <a:prstGeom prst="rect">
            <a:avLst/>
          </a:prstGeom>
          <a:ln w="9360">
            <a:noFill/>
          </a:ln>
        </p:spPr>
      </p:pic>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8" name="CustomShape 1"/>
          <p:cNvSpPr/>
          <p:nvPr/>
        </p:nvSpPr>
        <p:spPr>
          <a:xfrm>
            <a:off x="380520" y="1447920"/>
            <a:ext cx="3253680" cy="2284560"/>
          </a:xfrm>
          <a:prstGeom prst="rect">
            <a:avLst/>
          </a:prstGeom>
          <a:noFill/>
          <a:ln>
            <a:noFill/>
          </a:ln>
        </p:spPr>
        <p:txBody>
          <a:bodyPr lIns="90000" rIns="90000" tIns="45000" bIns="45000" anchor="b"/>
          <a:p>
            <a:r>
              <a:rPr lang="en-IN" sz="2600">
                <a:solidFill>
                  <a:srgbClr val="ffffff"/>
                </a:solidFill>
                <a:latin typeface="Rockwell"/>
              </a:rPr>
              <a:t>Comparison </a:t>
            </a:r>
            <a:endParaRPr/>
          </a:p>
          <a:p>
            <a:r>
              <a:rPr lang="en-IN" sz="2600">
                <a:solidFill>
                  <a:srgbClr val="ffffff"/>
                </a:solidFill>
                <a:latin typeface="Rockwell"/>
              </a:rPr>
              <a:t>of Superscalar </a:t>
            </a:r>
            <a:endParaRPr/>
          </a:p>
          <a:p>
            <a:r>
              <a:rPr lang="en-IN" sz="2600">
                <a:solidFill>
                  <a:srgbClr val="ffffff"/>
                </a:solidFill>
                <a:latin typeface="Rockwell"/>
              </a:rPr>
              <a:t>and </a:t>
            </a:r>
            <a:endParaRPr/>
          </a:p>
          <a:p>
            <a:pPr algn="ctr">
              <a:lnSpc>
                <a:spcPct val="100000"/>
              </a:lnSpc>
            </a:pPr>
            <a:r>
              <a:rPr lang="en-IN" sz="2600">
                <a:solidFill>
                  <a:srgbClr val="ffffff"/>
                </a:solidFill>
                <a:latin typeface="Rockwell"/>
              </a:rPr>
              <a:t>Superpipeline Approaches</a:t>
            </a:r>
            <a:endParaRPr/>
          </a:p>
        </p:txBody>
      </p:sp>
      <p:pic>
        <p:nvPicPr>
          <p:cNvPr id="669" name="Picture 3" descr=""/>
          <p:cNvPicPr/>
          <p:nvPr/>
        </p:nvPicPr>
        <p:blipFill>
          <a:blip r:embed="rId1"/>
          <a:stretch>
            <a:fillRect/>
          </a:stretch>
        </p:blipFill>
        <p:spPr>
          <a:xfrm>
            <a:off x="3844800" y="0"/>
            <a:ext cx="5297760" cy="6856560"/>
          </a:xfrm>
          <a:prstGeom prst="rect">
            <a:avLst/>
          </a:prstGeom>
          <a:ln>
            <a:noFill/>
          </a:ln>
        </p:spPr>
      </p:pic>
    </p:spTree>
  </p:cSld>
  <p:transition spd="med">
    <p:pull dir="l"/>
  </p:transition>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0" name="CustomShape 1"/>
          <p:cNvSpPr/>
          <p:nvPr/>
        </p:nvSpPr>
        <p:spPr>
          <a:xfrm>
            <a:off x="498600" y="484200"/>
            <a:ext cx="7554960" cy="1114560"/>
          </a:xfrm>
          <a:prstGeom prst="rect">
            <a:avLst/>
          </a:prstGeom>
          <a:noFill/>
          <a:ln>
            <a:noFill/>
          </a:ln>
        </p:spPr>
        <p:txBody>
          <a:bodyPr lIns="90000" rIns="90000" tIns="45000" bIns="45000"/>
          <a:p>
            <a:pPr>
              <a:lnSpc>
                <a:spcPct val="100000"/>
              </a:lnSpc>
            </a:pPr>
            <a:r>
              <a:rPr lang="en-IN" sz="2600">
                <a:solidFill>
                  <a:srgbClr val="663366"/>
                </a:solidFill>
                <a:latin typeface="Bitstream Charter"/>
              </a:rPr>
              <a:t>Constraints </a:t>
            </a:r>
            <a:endParaRPr/>
          </a:p>
        </p:txBody>
      </p:sp>
      <p:sp>
        <p:nvSpPr>
          <p:cNvPr id="671" name="CustomShape 2"/>
          <p:cNvSpPr/>
          <p:nvPr/>
        </p:nvSpPr>
        <p:spPr>
          <a:xfrm>
            <a:off x="498600" y="936000"/>
            <a:ext cx="7554960" cy="5188680"/>
          </a:xfrm>
          <a:prstGeom prst="rect">
            <a:avLst/>
          </a:prstGeom>
          <a:noFill/>
          <a:ln>
            <a:noFill/>
          </a:ln>
        </p:spPr>
        <p:txBody>
          <a:bodyPr lIns="90000" rIns="90000" tIns="45000" bIns="45000"/>
          <a:p>
            <a:pPr>
              <a:lnSpc>
                <a:spcPct val="150000"/>
              </a:lnSpc>
              <a:buSzPct val="75000"/>
              <a:buFont typeface="Wingdings" charset="2"/>
              <a:buChar char=""/>
            </a:pPr>
            <a:r>
              <a:rPr lang="en-IN" sz="2200">
                <a:solidFill>
                  <a:srgbClr val="595959"/>
                </a:solidFill>
                <a:latin typeface="Bitstream Charter"/>
              </a:rPr>
              <a:t>Instruction level parallelism</a:t>
            </a:r>
            <a:endParaRPr/>
          </a:p>
          <a:p>
            <a:pPr lvl="1">
              <a:lnSpc>
                <a:spcPct val="150000"/>
              </a:lnSpc>
              <a:buSzPct val="75000"/>
              <a:buFont typeface="Wingdings" charset="2"/>
              <a:buChar char=""/>
            </a:pPr>
            <a:r>
              <a:rPr lang="en-IN" sz="2200">
                <a:solidFill>
                  <a:srgbClr val="595959"/>
                </a:solidFill>
                <a:latin typeface="Bitstream Charter"/>
              </a:rPr>
              <a:t>Refers to the degree to which the instructions of a program can be executed in parallel</a:t>
            </a:r>
            <a:endParaRPr/>
          </a:p>
          <a:p>
            <a:pPr lvl="1">
              <a:lnSpc>
                <a:spcPct val="150000"/>
              </a:lnSpc>
              <a:buSzPct val="75000"/>
              <a:buFont typeface="Wingdings" charset="2"/>
              <a:buChar char=""/>
            </a:pPr>
            <a:r>
              <a:rPr lang="en-IN" sz="2200">
                <a:solidFill>
                  <a:srgbClr val="595959"/>
                </a:solidFill>
                <a:latin typeface="Bitstream Charter"/>
              </a:rPr>
              <a:t>A combination of compiler based optimization and hardware techniques can be used to maximize instruction level parallelism</a:t>
            </a:r>
            <a:endParaRPr/>
          </a:p>
          <a:p>
            <a:pPr>
              <a:lnSpc>
                <a:spcPct val="150000"/>
              </a:lnSpc>
              <a:buSzPct val="75000"/>
              <a:buFont typeface="Wingdings" charset="2"/>
              <a:buChar char=""/>
            </a:pPr>
            <a:r>
              <a:rPr lang="en-IN" sz="2200">
                <a:solidFill>
                  <a:srgbClr val="595959"/>
                </a:solidFill>
                <a:latin typeface="Bitstream Charter"/>
              </a:rPr>
              <a:t>Limitations:</a:t>
            </a:r>
            <a:endParaRPr/>
          </a:p>
          <a:p>
            <a:pPr lvl="1">
              <a:lnSpc>
                <a:spcPct val="150000"/>
              </a:lnSpc>
              <a:buSzPct val="75000"/>
              <a:buFont typeface="Wingdings" charset="2"/>
              <a:buChar char=""/>
            </a:pPr>
            <a:r>
              <a:rPr lang="en-IN" sz="2200">
                <a:solidFill>
                  <a:srgbClr val="595959"/>
                </a:solidFill>
                <a:latin typeface="Bitstream Charter"/>
              </a:rPr>
              <a:t>True data dependency</a:t>
            </a:r>
            <a:endParaRPr/>
          </a:p>
          <a:p>
            <a:pPr lvl="1">
              <a:lnSpc>
                <a:spcPct val="150000"/>
              </a:lnSpc>
              <a:buSzPct val="75000"/>
              <a:buFont typeface="Wingdings" charset="2"/>
              <a:buChar char=""/>
            </a:pPr>
            <a:r>
              <a:rPr lang="en-IN" sz="2200">
                <a:solidFill>
                  <a:srgbClr val="595959"/>
                </a:solidFill>
                <a:latin typeface="Bitstream Charter"/>
              </a:rPr>
              <a:t>Procedural dependency</a:t>
            </a:r>
            <a:endParaRPr/>
          </a:p>
          <a:p>
            <a:pPr lvl="1">
              <a:lnSpc>
                <a:spcPct val="150000"/>
              </a:lnSpc>
              <a:buSzPct val="75000"/>
              <a:buFont typeface="Wingdings" charset="2"/>
              <a:buChar char=""/>
            </a:pPr>
            <a:r>
              <a:rPr lang="en-IN" sz="2200">
                <a:solidFill>
                  <a:srgbClr val="595959"/>
                </a:solidFill>
                <a:latin typeface="Bitstream Charter"/>
              </a:rPr>
              <a:t>Resource conflicts</a:t>
            </a:r>
            <a:endParaRPr/>
          </a:p>
          <a:p>
            <a:pPr lvl="1">
              <a:lnSpc>
                <a:spcPct val="150000"/>
              </a:lnSpc>
              <a:buSzPct val="75000"/>
              <a:buFont typeface="Wingdings" charset="2"/>
              <a:buChar char=""/>
            </a:pPr>
            <a:r>
              <a:rPr lang="en-IN" sz="2200">
                <a:solidFill>
                  <a:srgbClr val="595959"/>
                </a:solidFill>
                <a:latin typeface="Bitstream Charter"/>
              </a:rPr>
              <a:t>Output dependency</a:t>
            </a:r>
            <a:endParaRPr/>
          </a:p>
          <a:p>
            <a:pPr lvl="1">
              <a:lnSpc>
                <a:spcPct val="150000"/>
              </a:lnSpc>
              <a:buSzPct val="75000"/>
              <a:buFont typeface="Wingdings" charset="2"/>
              <a:buChar char=""/>
            </a:pPr>
            <a:r>
              <a:rPr lang="en-IN" sz="2200">
                <a:solidFill>
                  <a:srgbClr val="595959"/>
                </a:solidFill>
                <a:latin typeface="Bitstream Charter"/>
              </a:rPr>
              <a:t>Antidependency</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2" name="CustomShape 1"/>
          <p:cNvSpPr/>
          <p:nvPr/>
        </p:nvSpPr>
        <p:spPr>
          <a:xfrm>
            <a:off x="380520" y="2571840"/>
            <a:ext cx="3253680" cy="1160640"/>
          </a:xfrm>
          <a:prstGeom prst="rect">
            <a:avLst/>
          </a:prstGeom>
          <a:noFill/>
          <a:ln>
            <a:noFill/>
          </a:ln>
        </p:spPr>
        <p:txBody>
          <a:bodyPr lIns="90000" rIns="90000" tIns="45000" bIns="45000" anchor="b"/>
          <a:p>
            <a:r>
              <a:rPr lang="en-IN" sz="2600">
                <a:solidFill>
                  <a:srgbClr val="ffffff"/>
                </a:solidFill>
                <a:latin typeface="Rockwell"/>
              </a:rPr>
              <a:t>Effect of </a:t>
            </a:r>
            <a:endParaRPr/>
          </a:p>
          <a:p>
            <a:pPr>
              <a:lnSpc>
                <a:spcPct val="100000"/>
              </a:lnSpc>
            </a:pPr>
            <a:r>
              <a:rPr lang="en-IN" sz="2600">
                <a:solidFill>
                  <a:srgbClr val="ffffff"/>
                </a:solidFill>
                <a:latin typeface="Rockwell"/>
              </a:rPr>
              <a:t>Dependencies</a:t>
            </a:r>
            <a:endParaRPr/>
          </a:p>
        </p:txBody>
      </p:sp>
      <p:pic>
        <p:nvPicPr>
          <p:cNvPr id="673" name="Picture 3" descr=""/>
          <p:cNvPicPr/>
          <p:nvPr/>
        </p:nvPicPr>
        <p:blipFill>
          <a:blip r:embed="rId1"/>
          <a:srcRect l="2334" t="6350" r="4688" b="7259"/>
          <a:stretch>
            <a:fillRect/>
          </a:stretch>
        </p:blipFill>
        <p:spPr>
          <a:xfrm>
            <a:off x="3657600" y="260280"/>
            <a:ext cx="5484960" cy="6596280"/>
          </a:xfrm>
          <a:prstGeom prst="rect">
            <a:avLst/>
          </a:prstGeom>
          <a:ln>
            <a:noFill/>
          </a:ln>
        </p:spPr>
      </p:pic>
    </p:spTree>
  </p:cSld>
  <p:transition spd="med">
    <p:pull dir="l"/>
  </p:transition>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4" name="CustomShape 1"/>
          <p:cNvSpPr/>
          <p:nvPr/>
        </p:nvSpPr>
        <p:spPr>
          <a:xfrm>
            <a:off x="457200" y="228600"/>
            <a:ext cx="8228160" cy="6475680"/>
          </a:xfrm>
          <a:prstGeom prst="rect">
            <a:avLst/>
          </a:prstGeom>
          <a:noFill/>
          <a:ln>
            <a:noFill/>
          </a:ln>
        </p:spPr>
        <p:txBody>
          <a:bodyPr lIns="90000" rIns="90000" tIns="45000" bIns="45000"/>
          <a:p>
            <a:pPr>
              <a:lnSpc>
                <a:spcPct val="100000"/>
              </a:lnSpc>
              <a:buFont typeface="Arial"/>
              <a:buChar char="•"/>
            </a:pPr>
            <a:r>
              <a:rPr b="1" lang="en-IN" sz="2800">
                <a:solidFill>
                  <a:srgbClr val="000000"/>
                </a:solidFill>
                <a:latin typeface="Calibri"/>
              </a:rPr>
              <a:t>What is Good and what is Bad with Superscalar ?</a:t>
            </a:r>
            <a:endParaRPr/>
          </a:p>
          <a:p>
            <a:pPr>
              <a:lnSpc>
                <a:spcPct val="100000"/>
              </a:lnSpc>
              <a:buFont typeface="Arial"/>
              <a:buChar char="•"/>
            </a:pPr>
            <a:r>
              <a:rPr b="1" lang="en-IN" sz="2000">
                <a:solidFill>
                  <a:srgbClr val="000000"/>
                </a:solidFill>
                <a:latin typeface="Calibri"/>
              </a:rPr>
              <a:t>Good </a:t>
            </a:r>
            <a:r>
              <a:rPr lang="en-IN" sz="2000">
                <a:solidFill>
                  <a:srgbClr val="000000"/>
                </a:solidFill>
                <a:latin typeface="Calibri"/>
              </a:rPr>
              <a:t>• </a:t>
            </a:r>
            <a:endParaRPr/>
          </a:p>
          <a:p>
            <a:pPr>
              <a:lnSpc>
                <a:spcPct val="100000"/>
              </a:lnSpc>
            </a:pPr>
            <a:r>
              <a:rPr lang="en-IN" sz="2000">
                <a:solidFill>
                  <a:srgbClr val="000000"/>
                </a:solidFill>
                <a:latin typeface="Calibri"/>
              </a:rPr>
              <a:t>      </a:t>
            </a:r>
            <a:r>
              <a:rPr lang="en-IN" sz="2000">
                <a:solidFill>
                  <a:srgbClr val="000000"/>
                </a:solidFill>
                <a:latin typeface="Times New Roman"/>
              </a:rPr>
              <a:t>The hardware solves everything: - Hardware detects potential parallelism between instructions; - Hardware tries to issue as many instructions as possible in parallel.  - Hardware solves register renaming. </a:t>
            </a:r>
            <a:endParaRPr/>
          </a:p>
          <a:p>
            <a:pPr>
              <a:lnSpc>
                <a:spcPct val="100000"/>
              </a:lnSpc>
            </a:pPr>
            <a:r>
              <a:rPr lang="en-IN" sz="2000">
                <a:solidFill>
                  <a:srgbClr val="000000"/>
                </a:solidFill>
                <a:latin typeface="Times New Roman"/>
              </a:rPr>
              <a:t>    • </a:t>
            </a:r>
            <a:r>
              <a:rPr lang="en-IN" sz="2000">
                <a:solidFill>
                  <a:srgbClr val="000000"/>
                </a:solidFill>
                <a:latin typeface="Times New Roman"/>
              </a:rPr>
              <a:t>Binary compatibility</a:t>
            </a:r>
            <a:endParaRPr/>
          </a:p>
          <a:p>
            <a:pPr>
              <a:lnSpc>
                <a:spcPct val="100000"/>
              </a:lnSpc>
            </a:pPr>
            <a:r>
              <a:rPr lang="en-IN" sz="2000">
                <a:solidFill>
                  <a:srgbClr val="000000"/>
                </a:solidFill>
                <a:latin typeface="Times New Roman"/>
              </a:rPr>
              <a:t>    </a:t>
            </a:r>
            <a:r>
              <a:rPr lang="en-IN" sz="2000">
                <a:solidFill>
                  <a:srgbClr val="000000"/>
                </a:solidFill>
                <a:latin typeface="Times New Roman"/>
              </a:rPr>
              <a:t>- If functional units are added in a new version of  the architecture or some other improvements have been made to the architecture (without changing the instruction sets), old programs  can benefit from the additional potential of parallelism. Why? Because the new hardware will issue the old instruction sequence in a more efficient way.</a:t>
            </a:r>
            <a:endParaRPr/>
          </a:p>
          <a:p>
            <a:pPr>
              <a:lnSpc>
                <a:spcPct val="100000"/>
              </a:lnSpc>
            </a:pPr>
            <a:endParaRPr/>
          </a:p>
          <a:p>
            <a:pPr>
              <a:lnSpc>
                <a:spcPct val="100000"/>
              </a:lnSpc>
            </a:pPr>
            <a:r>
              <a:rPr b="1" lang="en-IN" sz="2000">
                <a:solidFill>
                  <a:srgbClr val="000000"/>
                </a:solidFill>
                <a:latin typeface="Times New Roman"/>
              </a:rPr>
              <a:t>     </a:t>
            </a:r>
            <a:r>
              <a:rPr b="1" lang="en-IN" sz="2000">
                <a:solidFill>
                  <a:srgbClr val="000000"/>
                </a:solidFill>
                <a:latin typeface="Times New Roman"/>
              </a:rPr>
              <a:t>Bad</a:t>
            </a:r>
            <a:endParaRPr/>
          </a:p>
          <a:p>
            <a:pPr>
              <a:lnSpc>
                <a:spcPct val="100000"/>
              </a:lnSpc>
              <a:buFont typeface="Arial"/>
              <a:buChar char="•"/>
            </a:pPr>
            <a:r>
              <a:rPr lang="en-IN" sz="2000">
                <a:solidFill>
                  <a:srgbClr val="000000"/>
                </a:solidFill>
                <a:latin typeface="Times New Roman"/>
              </a:rPr>
              <a:t>• </a:t>
            </a:r>
            <a:r>
              <a:rPr lang="en-IN" sz="2000">
                <a:solidFill>
                  <a:srgbClr val="000000"/>
                </a:solidFill>
                <a:latin typeface="Times New Roman"/>
              </a:rPr>
              <a:t>Very complex - Much hardware is needed for run-time detection. There is a limit in how far we can go with this technique. </a:t>
            </a:r>
            <a:endParaRPr/>
          </a:p>
          <a:p>
            <a:pPr>
              <a:lnSpc>
                <a:spcPct val="100000"/>
              </a:lnSpc>
              <a:buFont typeface="Arial"/>
              <a:buChar char="•"/>
            </a:pPr>
            <a:r>
              <a:rPr lang="en-IN" sz="2000">
                <a:solidFill>
                  <a:srgbClr val="000000"/>
                </a:solidFill>
                <a:latin typeface="Times New Roman"/>
              </a:rPr>
              <a:t>• </a:t>
            </a:r>
            <a:r>
              <a:rPr lang="en-IN" sz="2000">
                <a:solidFill>
                  <a:srgbClr val="000000"/>
                </a:solidFill>
                <a:latin typeface="Times New Roman"/>
              </a:rPr>
              <a:t>The window of execution is limited  this limits the capacity to detect potentially parallel instructions</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0" name="CustomShape 1"/>
          <p:cNvSpPr/>
          <p:nvPr/>
        </p:nvSpPr>
        <p:spPr>
          <a:xfrm>
            <a:off x="762120" y="228600"/>
            <a:ext cx="7383600" cy="982800"/>
          </a:xfrm>
          <a:prstGeom prst="rect">
            <a:avLst/>
          </a:prstGeom>
          <a:noFill/>
          <a:ln>
            <a:noFill/>
          </a:ln>
        </p:spPr>
        <p:txBody>
          <a:bodyPr lIns="90000" rIns="90000" tIns="45000" bIns="45000" anchor="ctr"/>
          <a:p>
            <a:pPr>
              <a:lnSpc>
                <a:spcPct val="100000"/>
              </a:lnSpc>
            </a:pPr>
            <a:r>
              <a:rPr lang="en-IN" sz="3600">
                <a:solidFill>
                  <a:srgbClr val="572314"/>
                </a:solidFill>
                <a:latin typeface="Bitstream Charter"/>
                <a:ea typeface="DejaVu Sans"/>
              </a:rPr>
              <a:t>Problems with Pipeline processors </a:t>
            </a:r>
            <a:endParaRPr/>
          </a:p>
        </p:txBody>
      </p:sp>
      <p:sp>
        <p:nvSpPr>
          <p:cNvPr id="471" name="CustomShape 2"/>
          <p:cNvSpPr/>
          <p:nvPr/>
        </p:nvSpPr>
        <p:spPr>
          <a:xfrm>
            <a:off x="762120" y="1371600"/>
            <a:ext cx="7726320" cy="4944960"/>
          </a:xfrm>
          <a:prstGeom prst="rect">
            <a:avLst/>
          </a:prstGeom>
          <a:noFill/>
          <a:ln>
            <a:noFill/>
          </a:ln>
        </p:spPr>
        <p:txBody>
          <a:bodyPr lIns="90000" rIns="90000" tIns="45000" bIns="45000"/>
          <a:p>
            <a:pPr>
              <a:lnSpc>
                <a:spcPct val="80000"/>
              </a:lnSpc>
              <a:buSzPct val="25000"/>
              <a:buFont typeface="Wingdings 2" charset="2"/>
              <a:buChar char=""/>
            </a:pPr>
            <a:r>
              <a:rPr lang="en-IN" sz="2000">
                <a:solidFill>
                  <a:srgbClr val="000000"/>
                </a:solidFill>
                <a:latin typeface="Bitstream Charter"/>
                <a:ea typeface="DejaVu Sans"/>
              </a:rPr>
              <a:t>Limits to pipelining:</a:t>
            </a:r>
            <a:r>
              <a:rPr lang="en-IN" sz="2000">
                <a:solidFill>
                  <a:srgbClr val="8dc765"/>
                </a:solidFill>
                <a:latin typeface="Bitstream Charter"/>
                <a:ea typeface="DejaVu Sans"/>
              </a:rPr>
              <a:t> </a:t>
            </a:r>
            <a:r>
              <a:rPr lang="en-IN" sz="2000">
                <a:solidFill>
                  <a:srgbClr val="0000ff"/>
                </a:solidFill>
                <a:latin typeface="Bitstream Charter"/>
                <a:ea typeface="DejaVu Sans"/>
              </a:rPr>
              <a:t>Hazards </a:t>
            </a:r>
            <a:r>
              <a:rPr lang="en-IN" sz="2000">
                <a:solidFill>
                  <a:srgbClr val="000000"/>
                </a:solidFill>
                <a:latin typeface="Bitstream Charter"/>
                <a:ea typeface="DejaVu Sans"/>
              </a:rPr>
              <a:t>prevent next instruction from executing during its designated clock cycle and introduce </a:t>
            </a:r>
            <a:r>
              <a:rPr lang="en-IN" sz="2000" u="sng">
                <a:solidFill>
                  <a:srgbClr val="000000"/>
                </a:solidFill>
                <a:latin typeface="Bitstream Charter"/>
                <a:ea typeface="DejaVu Sans"/>
              </a:rPr>
              <a:t>stall cycles</a:t>
            </a:r>
            <a:r>
              <a:rPr lang="en-IN" sz="2000">
                <a:solidFill>
                  <a:srgbClr val="000000"/>
                </a:solidFill>
                <a:latin typeface="Bitstream Charter"/>
                <a:ea typeface="DejaVu Sans"/>
              </a:rPr>
              <a:t> </a:t>
            </a:r>
            <a:endParaRPr/>
          </a:p>
          <a:p>
            <a:pPr>
              <a:lnSpc>
                <a:spcPct val="80000"/>
              </a:lnSpc>
            </a:pPr>
            <a:endParaRPr/>
          </a:p>
          <a:p>
            <a:pPr lvl="1">
              <a:lnSpc>
                <a:spcPct val="80000"/>
              </a:lnSpc>
              <a:buSzPct val="25000"/>
              <a:buFont typeface="Wingdings" charset="2"/>
              <a:buChar char=""/>
            </a:pPr>
            <a:r>
              <a:rPr lang="en-IN" sz="2000" u="sng">
                <a:solidFill>
                  <a:srgbClr val="3333ff"/>
                </a:solidFill>
                <a:latin typeface="Bitstream Charter"/>
                <a:ea typeface="DejaVu Sans"/>
              </a:rPr>
              <a:t>Structural hazards</a:t>
            </a:r>
            <a:r>
              <a:rPr lang="en-IN" sz="2000">
                <a:solidFill>
                  <a:srgbClr val="3333ff"/>
                </a:solidFill>
                <a:latin typeface="Bitstream Charter"/>
                <a:ea typeface="DejaVu Sans"/>
              </a:rPr>
              <a:t>: </a:t>
            </a:r>
            <a:r>
              <a:rPr lang="en-IN" sz="2000">
                <a:solidFill>
                  <a:srgbClr val="000000"/>
                </a:solidFill>
                <a:latin typeface="Bitstream Charter"/>
                <a:ea typeface="DejaVu Sans"/>
              </a:rPr>
              <a:t>HW cannot support this combination of instructions </a:t>
            </a:r>
            <a:endParaRPr/>
          </a:p>
          <a:p>
            <a:pPr>
              <a:lnSpc>
                <a:spcPct val="80000"/>
              </a:lnSpc>
            </a:pPr>
            <a:endParaRPr/>
          </a:p>
          <a:p>
            <a:pPr lvl="1">
              <a:lnSpc>
                <a:spcPct val="80000"/>
              </a:lnSpc>
              <a:buSzPct val="25000"/>
              <a:buFont typeface="Wingdings" charset="2"/>
              <a:buChar char=""/>
            </a:pPr>
            <a:r>
              <a:rPr lang="en-IN" sz="2000" u="sng">
                <a:solidFill>
                  <a:srgbClr val="3333ff"/>
                </a:solidFill>
                <a:latin typeface="Bitstream Charter"/>
                <a:ea typeface="DejaVu Sans"/>
              </a:rPr>
              <a:t>Data hazards</a:t>
            </a:r>
            <a:r>
              <a:rPr lang="en-IN" sz="2000">
                <a:solidFill>
                  <a:srgbClr val="3333ff"/>
                </a:solidFill>
                <a:latin typeface="Bitstream Charter"/>
                <a:ea typeface="DejaVu Sans"/>
              </a:rPr>
              <a:t>:</a:t>
            </a:r>
            <a:r>
              <a:rPr lang="en-IN" sz="2000">
                <a:solidFill>
                  <a:srgbClr val="000000"/>
                </a:solidFill>
                <a:latin typeface="Bitstream Charter"/>
                <a:ea typeface="DejaVu Sans"/>
              </a:rPr>
              <a:t> Instruction depends on result of prior instruction still in the pipeline</a:t>
            </a:r>
            <a:endParaRPr/>
          </a:p>
          <a:p>
            <a:pPr lvl="2">
              <a:lnSpc>
                <a:spcPct val="80000"/>
              </a:lnSpc>
              <a:buSzPct val="25000"/>
              <a:buFont typeface="Wingdings" charset="2"/>
              <a:buChar char=""/>
            </a:pPr>
            <a:r>
              <a:rPr lang="en-IN" sz="2000">
                <a:solidFill>
                  <a:srgbClr val="feb80a"/>
                </a:solidFill>
                <a:latin typeface="Bitstream Charter"/>
                <a:ea typeface="DejaVu Sans"/>
              </a:rPr>
              <a:t>Data dependencies</a:t>
            </a:r>
            <a:endParaRPr/>
          </a:p>
          <a:p>
            <a:pPr>
              <a:lnSpc>
                <a:spcPct val="80000"/>
              </a:lnSpc>
            </a:pPr>
            <a:endParaRPr/>
          </a:p>
          <a:p>
            <a:pPr lvl="1">
              <a:lnSpc>
                <a:spcPct val="80000"/>
              </a:lnSpc>
              <a:buSzPct val="25000"/>
              <a:buFont typeface="Wingdings" charset="2"/>
              <a:buChar char=""/>
            </a:pPr>
            <a:r>
              <a:rPr lang="en-IN" sz="2000" u="sng">
                <a:solidFill>
                  <a:srgbClr val="3333ff"/>
                </a:solidFill>
                <a:latin typeface="Bitstream Charter"/>
                <a:ea typeface="DejaVu Sans"/>
              </a:rPr>
              <a:t>Control hazards</a:t>
            </a:r>
            <a:r>
              <a:rPr lang="en-IN" sz="2000">
                <a:solidFill>
                  <a:srgbClr val="3333ff"/>
                </a:solidFill>
                <a:latin typeface="Bitstream Charter"/>
                <a:ea typeface="DejaVu Sans"/>
              </a:rPr>
              <a:t>:</a:t>
            </a:r>
            <a:r>
              <a:rPr lang="en-IN" sz="2000">
                <a:solidFill>
                  <a:srgbClr val="000000"/>
                </a:solidFill>
                <a:latin typeface="Bitstream Charter"/>
                <a:ea typeface="DejaVu Sans"/>
              </a:rPr>
              <a:t> Caused by delay between the fetching of instructions and decisions about changes in control flow (branches and jumps).</a:t>
            </a:r>
            <a:endParaRPr/>
          </a:p>
          <a:p>
            <a:pPr lvl="2">
              <a:lnSpc>
                <a:spcPct val="80000"/>
              </a:lnSpc>
              <a:buSzPct val="25000"/>
              <a:buFont typeface="Wingdings" charset="2"/>
              <a:buChar char=""/>
            </a:pPr>
            <a:r>
              <a:rPr lang="en-IN" sz="2000">
                <a:solidFill>
                  <a:srgbClr val="feb80a"/>
                </a:solidFill>
                <a:latin typeface="Bitstream Charter"/>
                <a:ea typeface="DejaVu Sans"/>
              </a:rPr>
              <a:t>Control dependencies</a:t>
            </a:r>
            <a:endParaRPr/>
          </a:p>
          <a:p>
            <a:pPr>
              <a:lnSpc>
                <a:spcPct val="80000"/>
              </a:lnSpc>
            </a:pPr>
            <a:endParaRPr/>
          </a:p>
          <a:p>
            <a:pPr>
              <a:lnSpc>
                <a:spcPct val="80000"/>
              </a:lnSpc>
              <a:buSzPct val="25000"/>
              <a:buFont typeface="Wingdings 2" charset="2"/>
              <a:buChar char=""/>
            </a:pPr>
            <a:r>
              <a:rPr lang="en-IN" sz="2000">
                <a:solidFill>
                  <a:srgbClr val="000000"/>
                </a:solidFill>
                <a:latin typeface="Bitstream Charter"/>
                <a:ea typeface="DejaVu Sans"/>
              </a:rPr>
              <a:t>Can always resolve hazards by stalling</a:t>
            </a:r>
            <a:endParaRPr/>
          </a:p>
          <a:p>
            <a:pPr>
              <a:lnSpc>
                <a:spcPct val="80000"/>
              </a:lnSpc>
            </a:pPr>
            <a:endParaRPr/>
          </a:p>
          <a:p>
            <a:pPr>
              <a:lnSpc>
                <a:spcPct val="80000"/>
              </a:lnSpc>
              <a:buSzPct val="25000"/>
              <a:buFont typeface="Wingdings 2" charset="2"/>
              <a:buChar char=""/>
            </a:pPr>
            <a:r>
              <a:rPr lang="en-IN" sz="2000">
                <a:solidFill>
                  <a:srgbClr val="000000"/>
                </a:solidFill>
                <a:latin typeface="Bitstream Charter"/>
                <a:ea typeface="DejaVu Sans"/>
              </a:rPr>
              <a:t>More stall cycles = more CPU time = less performance</a:t>
            </a:r>
            <a:endParaRPr/>
          </a:p>
          <a:p>
            <a:pPr lvl="1">
              <a:lnSpc>
                <a:spcPct val="80000"/>
              </a:lnSpc>
              <a:buSzPct val="25000"/>
              <a:buFont typeface="Wingdings" charset="2"/>
              <a:buChar char=""/>
            </a:pPr>
            <a:r>
              <a:rPr lang="en-IN" sz="2000">
                <a:solidFill>
                  <a:srgbClr val="000000"/>
                </a:solidFill>
                <a:latin typeface="Bitstream Charter"/>
                <a:ea typeface="DejaVu Sans"/>
              </a:rPr>
              <a:t>Increase performance = decrease stall cycles</a:t>
            </a:r>
            <a:endParaRPr/>
          </a:p>
        </p:txBody>
      </p:sp>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471">
                                            <p:txEl>
                                              <p:pRg st="0" end="132"/>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5" name="CustomShape 1"/>
          <p:cNvSpPr/>
          <p:nvPr/>
        </p:nvSpPr>
        <p:spPr>
          <a:xfrm>
            <a:off x="498600" y="134640"/>
            <a:ext cx="7554960" cy="993600"/>
          </a:xfrm>
          <a:prstGeom prst="rect">
            <a:avLst/>
          </a:prstGeom>
          <a:noFill/>
          <a:ln>
            <a:noFill/>
          </a:ln>
        </p:spPr>
        <p:txBody>
          <a:bodyPr lIns="90000" rIns="90000" tIns="45000" bIns="45000" anchor="b"/>
          <a:p>
            <a:pPr>
              <a:lnSpc>
                <a:spcPct val="100000"/>
              </a:lnSpc>
            </a:pPr>
            <a:r>
              <a:rPr lang="en-IN" sz="3200">
                <a:solidFill>
                  <a:srgbClr val="663366"/>
                </a:solidFill>
                <a:latin typeface="Bitstream Charter"/>
              </a:rPr>
              <a:t>Design Issues</a:t>
            </a:r>
            <a:endParaRPr/>
          </a:p>
        </p:txBody>
      </p:sp>
      <p:sp>
        <p:nvSpPr>
          <p:cNvPr id="676" name="CustomShape 2"/>
          <p:cNvSpPr/>
          <p:nvPr/>
        </p:nvSpPr>
        <p:spPr>
          <a:xfrm>
            <a:off x="457200" y="2438280"/>
            <a:ext cx="7554960" cy="4418280"/>
          </a:xfrm>
          <a:prstGeom prst="rect">
            <a:avLst/>
          </a:prstGeom>
          <a:noFill/>
          <a:ln>
            <a:noFill/>
          </a:ln>
        </p:spPr>
        <p:txBody>
          <a:bodyPr lIns="90000" rIns="90000" tIns="45000" bIns="45000"/>
          <a:p>
            <a:pPr>
              <a:lnSpc>
                <a:spcPct val="150000"/>
              </a:lnSpc>
              <a:buSzPct val="75000"/>
              <a:buFont typeface="Wingdings" charset="2"/>
              <a:buChar char=""/>
            </a:pPr>
            <a:r>
              <a:rPr lang="en-IN" sz="2200">
                <a:solidFill>
                  <a:srgbClr val="595959"/>
                </a:solidFill>
                <a:latin typeface="Bitstream Charter"/>
              </a:rPr>
              <a:t>Instruction level parallelism</a:t>
            </a:r>
            <a:endParaRPr/>
          </a:p>
          <a:p>
            <a:pPr lvl="1">
              <a:lnSpc>
                <a:spcPct val="150000"/>
              </a:lnSpc>
              <a:buSzPct val="75000"/>
              <a:buFont typeface="Wingdings" charset="2"/>
              <a:buChar char=""/>
            </a:pPr>
            <a:r>
              <a:rPr lang="en-IN" sz="2200">
                <a:solidFill>
                  <a:srgbClr val="595959"/>
                </a:solidFill>
                <a:latin typeface="Bitstream Charter"/>
              </a:rPr>
              <a:t>Instructions in a sequence are independent</a:t>
            </a:r>
            <a:endParaRPr/>
          </a:p>
          <a:p>
            <a:pPr lvl="1">
              <a:lnSpc>
                <a:spcPct val="150000"/>
              </a:lnSpc>
              <a:buSzPct val="75000"/>
              <a:buFont typeface="Wingdings" charset="2"/>
              <a:buChar char=""/>
            </a:pPr>
            <a:r>
              <a:rPr lang="en-IN" sz="2200">
                <a:solidFill>
                  <a:srgbClr val="595959"/>
                </a:solidFill>
                <a:latin typeface="Bitstream Charter"/>
              </a:rPr>
              <a:t>Execution can be overlapped</a:t>
            </a:r>
            <a:endParaRPr/>
          </a:p>
          <a:p>
            <a:pPr lvl="1">
              <a:lnSpc>
                <a:spcPct val="150000"/>
              </a:lnSpc>
              <a:buSzPct val="75000"/>
              <a:buFont typeface="Wingdings" charset="2"/>
              <a:buChar char=""/>
            </a:pPr>
            <a:r>
              <a:rPr lang="en-IN" sz="2200">
                <a:solidFill>
                  <a:srgbClr val="595959"/>
                </a:solidFill>
                <a:latin typeface="Bitstream Charter"/>
              </a:rPr>
              <a:t>Governed by data and procedural dependency</a:t>
            </a:r>
            <a:endParaRPr/>
          </a:p>
          <a:p>
            <a:pPr>
              <a:lnSpc>
                <a:spcPct val="150000"/>
              </a:lnSpc>
              <a:buSzPct val="75000"/>
              <a:buFont typeface="Wingdings" charset="2"/>
              <a:buChar char=""/>
            </a:pPr>
            <a:r>
              <a:rPr lang="en-IN" sz="2200">
                <a:solidFill>
                  <a:srgbClr val="595959"/>
                </a:solidFill>
                <a:latin typeface="Bitstream Charter"/>
              </a:rPr>
              <a:t>Machine Parallelism</a:t>
            </a:r>
            <a:endParaRPr/>
          </a:p>
          <a:p>
            <a:pPr lvl="1">
              <a:lnSpc>
                <a:spcPct val="150000"/>
              </a:lnSpc>
              <a:buSzPct val="75000"/>
              <a:buFont typeface="Wingdings" charset="2"/>
              <a:buChar char=""/>
            </a:pPr>
            <a:r>
              <a:rPr lang="en-IN" sz="2200">
                <a:solidFill>
                  <a:srgbClr val="595959"/>
                </a:solidFill>
                <a:latin typeface="Bitstream Charter"/>
              </a:rPr>
              <a:t>Ability to take advantage of instruction level parallelism</a:t>
            </a:r>
            <a:endParaRPr/>
          </a:p>
          <a:p>
            <a:pPr lvl="1">
              <a:lnSpc>
                <a:spcPct val="150000"/>
              </a:lnSpc>
              <a:buSzPct val="75000"/>
              <a:buFont typeface="Wingdings" charset="2"/>
              <a:buChar char=""/>
            </a:pPr>
            <a:r>
              <a:rPr lang="en-IN" sz="2200">
                <a:solidFill>
                  <a:srgbClr val="595959"/>
                </a:solidFill>
                <a:latin typeface="Bitstream Charter"/>
              </a:rPr>
              <a:t>Governed by number of parallel pipelines</a:t>
            </a:r>
            <a:endParaRPr/>
          </a:p>
        </p:txBody>
      </p:sp>
      <p:sp>
        <p:nvSpPr>
          <p:cNvPr id="677" name="CustomShape 3"/>
          <p:cNvSpPr/>
          <p:nvPr/>
        </p:nvSpPr>
        <p:spPr>
          <a:xfrm>
            <a:off x="457200" y="1129680"/>
            <a:ext cx="7694640" cy="1078920"/>
          </a:xfrm>
          <a:prstGeom prst="rect">
            <a:avLst/>
          </a:prstGeom>
          <a:noFill/>
          <a:ln>
            <a:noFill/>
          </a:ln>
        </p:spPr>
        <p:txBody>
          <a:bodyPr lIns="90000" rIns="90000" tIns="45000" bIns="45000"/>
          <a:p>
            <a:pPr>
              <a:lnSpc>
                <a:spcPct val="100000"/>
              </a:lnSpc>
            </a:pPr>
            <a:r>
              <a:rPr lang="en-IN" sz="2400">
                <a:solidFill>
                  <a:srgbClr val="9c9cbd"/>
                </a:solidFill>
                <a:latin typeface="Rockwell"/>
              </a:rPr>
              <a:t>Instruction-Level Parallelism </a:t>
            </a:r>
            <a:endParaRPr/>
          </a:p>
          <a:p>
            <a:pPr>
              <a:lnSpc>
                <a:spcPct val="100000"/>
              </a:lnSpc>
            </a:pPr>
            <a:r>
              <a:rPr lang="en-IN" sz="1400">
                <a:solidFill>
                  <a:srgbClr val="9c9cbd"/>
                </a:solidFill>
                <a:latin typeface="Rockwell"/>
              </a:rPr>
              <a:t>	</a:t>
            </a:r>
            <a:r>
              <a:rPr lang="en-IN" sz="1400">
                <a:solidFill>
                  <a:srgbClr val="9c9cbd"/>
                </a:solidFill>
                <a:latin typeface="Rockwell"/>
              </a:rPr>
              <a:t>	</a:t>
            </a:r>
            <a:r>
              <a:rPr lang="en-IN" sz="1400">
                <a:solidFill>
                  <a:srgbClr val="9c9cbd"/>
                </a:solidFill>
                <a:latin typeface="Rockwell"/>
              </a:rPr>
              <a:t>	</a:t>
            </a:r>
            <a:r>
              <a:rPr lang="en-IN" sz="2400">
                <a:solidFill>
                  <a:srgbClr val="9c9cbd"/>
                </a:solidFill>
                <a:latin typeface="Rockwell"/>
              </a:rPr>
              <a:t>and Machine Parallelism</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8" name="CustomShape 1"/>
          <p:cNvSpPr/>
          <p:nvPr/>
        </p:nvSpPr>
        <p:spPr>
          <a:xfrm>
            <a:off x="498600" y="484200"/>
            <a:ext cx="7554960" cy="1114560"/>
          </a:xfrm>
          <a:prstGeom prst="rect">
            <a:avLst/>
          </a:prstGeom>
          <a:noFill/>
          <a:ln>
            <a:noFill/>
          </a:ln>
        </p:spPr>
        <p:txBody>
          <a:bodyPr lIns="90000" rIns="90000" tIns="45000" bIns="45000"/>
          <a:p>
            <a:pPr>
              <a:lnSpc>
                <a:spcPct val="100000"/>
              </a:lnSpc>
            </a:pPr>
            <a:r>
              <a:rPr lang="en-IN" sz="3600">
                <a:solidFill>
                  <a:srgbClr val="663366"/>
                </a:solidFill>
                <a:latin typeface="Bitstream Charter"/>
              </a:rPr>
              <a:t>Instruction Issue Policy</a:t>
            </a:r>
            <a:endParaRPr/>
          </a:p>
        </p:txBody>
      </p:sp>
      <p:sp>
        <p:nvSpPr>
          <p:cNvPr id="679" name="CustomShape 2"/>
          <p:cNvSpPr/>
          <p:nvPr/>
        </p:nvSpPr>
        <p:spPr>
          <a:xfrm>
            <a:off x="498600" y="1296000"/>
            <a:ext cx="7554960" cy="5331960"/>
          </a:xfrm>
          <a:prstGeom prst="rect">
            <a:avLst/>
          </a:prstGeom>
          <a:noFill/>
          <a:ln>
            <a:noFill/>
          </a:ln>
        </p:spPr>
        <p:txBody>
          <a:bodyPr lIns="90000" rIns="90000" tIns="45000" bIns="45000"/>
          <a:p>
            <a:pPr>
              <a:lnSpc>
                <a:spcPct val="100000"/>
              </a:lnSpc>
              <a:buSzPct val="75000"/>
              <a:buFont typeface="Wingdings" charset="2"/>
              <a:buChar char=""/>
            </a:pPr>
            <a:r>
              <a:rPr lang="en-IN" sz="2000">
                <a:solidFill>
                  <a:srgbClr val="595959"/>
                </a:solidFill>
                <a:latin typeface="Bitstream Charter"/>
              </a:rPr>
              <a:t>Instruction issue</a:t>
            </a:r>
            <a:endParaRPr/>
          </a:p>
          <a:p>
            <a:pPr lvl="1">
              <a:lnSpc>
                <a:spcPct val="100000"/>
              </a:lnSpc>
              <a:buSzPct val="75000"/>
              <a:buFont typeface="Wingdings" charset="2"/>
              <a:buChar char=""/>
            </a:pPr>
            <a:r>
              <a:rPr lang="en-IN" sz="2000">
                <a:solidFill>
                  <a:srgbClr val="595959"/>
                </a:solidFill>
                <a:latin typeface="Bitstream Charter"/>
              </a:rPr>
              <a:t>Refers to the process of initiating instruction execution in the processor’s functional units</a:t>
            </a:r>
            <a:endParaRPr/>
          </a:p>
          <a:p>
            <a:pPr>
              <a:lnSpc>
                <a:spcPct val="100000"/>
              </a:lnSpc>
              <a:buSzPct val="75000"/>
              <a:buFont typeface="Wingdings" charset="2"/>
              <a:buChar char=""/>
            </a:pPr>
            <a:r>
              <a:rPr lang="en-IN" sz="2000">
                <a:solidFill>
                  <a:srgbClr val="595959"/>
                </a:solidFill>
                <a:latin typeface="Bitstream Charter"/>
              </a:rPr>
              <a:t>Instruction issue policy</a:t>
            </a:r>
            <a:endParaRPr/>
          </a:p>
          <a:p>
            <a:pPr lvl="1">
              <a:lnSpc>
                <a:spcPct val="100000"/>
              </a:lnSpc>
              <a:buSzPct val="75000"/>
              <a:buFont typeface="Wingdings" charset="2"/>
              <a:buChar char=""/>
            </a:pPr>
            <a:r>
              <a:rPr lang="en-IN" sz="2000">
                <a:solidFill>
                  <a:srgbClr val="595959"/>
                </a:solidFill>
                <a:latin typeface="Bitstream Charter"/>
              </a:rPr>
              <a:t>Refers to the protocol used to issue instructions</a:t>
            </a:r>
            <a:endParaRPr/>
          </a:p>
          <a:p>
            <a:pPr lvl="1">
              <a:lnSpc>
                <a:spcPct val="100000"/>
              </a:lnSpc>
              <a:buSzPct val="75000"/>
              <a:buFont typeface="Wingdings" charset="2"/>
              <a:buChar char=""/>
            </a:pPr>
            <a:r>
              <a:rPr lang="en-IN" sz="2000">
                <a:solidFill>
                  <a:srgbClr val="595959"/>
                </a:solidFill>
                <a:latin typeface="Bitstream Charter"/>
              </a:rPr>
              <a:t>Instruction issue occurs when instruction moves from the decode stage of the pipeline to the first execute stage of the pipeline</a:t>
            </a:r>
            <a:endParaRPr/>
          </a:p>
          <a:p>
            <a:pPr lvl="1">
              <a:lnSpc>
                <a:spcPct val="100000"/>
              </a:lnSpc>
              <a:buSzPct val="75000"/>
              <a:buFont typeface="Wingdings" charset="2"/>
              <a:buChar char=""/>
            </a:pPr>
            <a:r>
              <a:rPr lang="en-IN" sz="2000">
                <a:solidFill>
                  <a:srgbClr val="595959"/>
                </a:solidFill>
                <a:latin typeface="Bitstream Charter"/>
              </a:rPr>
              <a:t>Three types of orderings are important:</a:t>
            </a:r>
            <a:endParaRPr/>
          </a:p>
          <a:p>
            <a:pPr lvl="1">
              <a:lnSpc>
                <a:spcPct val="100000"/>
              </a:lnSpc>
              <a:buSzPct val="75000"/>
              <a:buFont typeface="Wingdings" charset="2"/>
              <a:buChar char=""/>
            </a:pPr>
            <a:r>
              <a:rPr lang="en-IN" sz="2000">
                <a:solidFill>
                  <a:srgbClr val="595959"/>
                </a:solidFill>
                <a:latin typeface="Bitstream Charter"/>
              </a:rPr>
              <a:t>The order in which instructions are fetched</a:t>
            </a:r>
            <a:endParaRPr/>
          </a:p>
          <a:p>
            <a:pPr lvl="1">
              <a:lnSpc>
                <a:spcPct val="100000"/>
              </a:lnSpc>
              <a:buSzPct val="75000"/>
              <a:buFont typeface="Wingdings" charset="2"/>
              <a:buChar char=""/>
            </a:pPr>
            <a:r>
              <a:rPr lang="en-IN" sz="2000">
                <a:solidFill>
                  <a:srgbClr val="595959"/>
                </a:solidFill>
                <a:latin typeface="Bitstream Charter"/>
              </a:rPr>
              <a:t>The order in which instructions are executed</a:t>
            </a:r>
            <a:endParaRPr/>
          </a:p>
          <a:p>
            <a:pPr lvl="1">
              <a:lnSpc>
                <a:spcPct val="100000"/>
              </a:lnSpc>
              <a:buSzPct val="75000"/>
              <a:buFont typeface="Wingdings" charset="2"/>
              <a:buChar char=""/>
            </a:pPr>
            <a:r>
              <a:rPr lang="en-IN" sz="2000">
                <a:solidFill>
                  <a:srgbClr val="595959"/>
                </a:solidFill>
                <a:latin typeface="Bitstream Charter"/>
              </a:rPr>
              <a:t>The order in which instructions update the contents of register and memory locations</a:t>
            </a:r>
            <a:endParaRPr/>
          </a:p>
          <a:p>
            <a:pPr lvl="1">
              <a:lnSpc>
                <a:spcPct val="100000"/>
              </a:lnSpc>
              <a:buSzPct val="75000"/>
              <a:buFont typeface="Wingdings" charset="2"/>
              <a:buChar char=""/>
            </a:pPr>
            <a:r>
              <a:rPr lang="en-IN" sz="2000">
                <a:solidFill>
                  <a:srgbClr val="595959"/>
                </a:solidFill>
                <a:latin typeface="Bitstream Charter"/>
              </a:rPr>
              <a:t>Superscalar instruction issue policies can be grouped into the following categories:</a:t>
            </a:r>
            <a:endParaRPr/>
          </a:p>
          <a:p>
            <a:pPr lvl="1">
              <a:lnSpc>
                <a:spcPct val="100000"/>
              </a:lnSpc>
              <a:buSzPct val="75000"/>
              <a:buFont typeface="Wingdings" charset="2"/>
              <a:buChar char=""/>
            </a:pPr>
            <a:r>
              <a:rPr lang="en-IN" sz="2000">
                <a:solidFill>
                  <a:srgbClr val="595959"/>
                </a:solidFill>
                <a:latin typeface="Bitstream Charter"/>
              </a:rPr>
              <a:t>In-order issue with in-order completion</a:t>
            </a:r>
            <a:endParaRPr/>
          </a:p>
          <a:p>
            <a:pPr lvl="1">
              <a:lnSpc>
                <a:spcPct val="100000"/>
              </a:lnSpc>
              <a:buSzPct val="75000"/>
              <a:buFont typeface="Wingdings" charset="2"/>
              <a:buChar char=""/>
            </a:pPr>
            <a:r>
              <a:rPr lang="en-IN" sz="2000">
                <a:solidFill>
                  <a:srgbClr val="595959"/>
                </a:solidFill>
                <a:latin typeface="Bitstream Charter"/>
              </a:rPr>
              <a:t>In-order issue with out-of-order completion</a:t>
            </a:r>
            <a:endParaRPr/>
          </a:p>
          <a:p>
            <a:pPr lvl="1">
              <a:lnSpc>
                <a:spcPct val="100000"/>
              </a:lnSpc>
              <a:buSzPct val="75000"/>
              <a:buFont typeface="Wingdings" charset="2"/>
              <a:buChar char=""/>
            </a:pPr>
            <a:r>
              <a:rPr lang="en-IN" sz="2000">
                <a:solidFill>
                  <a:srgbClr val="595959"/>
                </a:solidFill>
                <a:latin typeface="Bitstream Charter"/>
              </a:rPr>
              <a:t>Out-of-order issue with out-of-order completion</a:t>
            </a:r>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0" name="CustomShape 1"/>
          <p:cNvSpPr/>
          <p:nvPr/>
        </p:nvSpPr>
        <p:spPr>
          <a:xfrm>
            <a:off x="380880" y="914400"/>
            <a:ext cx="3253680" cy="2284560"/>
          </a:xfrm>
          <a:prstGeom prst="rect">
            <a:avLst/>
          </a:prstGeom>
          <a:noFill/>
          <a:ln>
            <a:noFill/>
          </a:ln>
        </p:spPr>
        <p:txBody>
          <a:bodyPr lIns="90000" rIns="90000" tIns="45000" bIns="45000" anchor="b"/>
          <a:p>
            <a:pPr algn="ctr">
              <a:lnSpc>
                <a:spcPct val="100000"/>
              </a:lnSpc>
            </a:pPr>
            <a:r>
              <a:rPr lang="en-IN" sz="2600">
                <a:solidFill>
                  <a:srgbClr val="ffffff"/>
                </a:solidFill>
                <a:latin typeface="Rockwell"/>
              </a:rPr>
              <a:t>Superscalar Instruction Issue and Completion Policies</a:t>
            </a:r>
            <a:endParaRPr/>
          </a:p>
        </p:txBody>
      </p:sp>
      <p:pic>
        <p:nvPicPr>
          <p:cNvPr id="681" name="Picture 4" descr=""/>
          <p:cNvPicPr/>
          <p:nvPr/>
        </p:nvPicPr>
        <p:blipFill>
          <a:blip r:embed="rId1"/>
          <a:srcRect l="5864" t="9077" r="12924" b="8168"/>
          <a:stretch>
            <a:fillRect/>
          </a:stretch>
        </p:blipFill>
        <p:spPr>
          <a:xfrm>
            <a:off x="3733920" y="0"/>
            <a:ext cx="5247720" cy="6921000"/>
          </a:xfrm>
          <a:prstGeom prst="rect">
            <a:avLst/>
          </a:prstGeom>
          <a:ln>
            <a:noFill/>
          </a:ln>
        </p:spPr>
      </p:pic>
    </p:spTree>
  </p:cSld>
  <p:transition spd="med">
    <p:pull dir="l"/>
  </p:transition>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2" name="CustomShape 1"/>
          <p:cNvSpPr/>
          <p:nvPr/>
        </p:nvSpPr>
        <p:spPr>
          <a:xfrm>
            <a:off x="1435680" y="274680"/>
            <a:ext cx="7490160" cy="631800"/>
          </a:xfrm>
          <a:prstGeom prst="rect">
            <a:avLst/>
          </a:prstGeom>
          <a:noFill/>
          <a:ln>
            <a:noFill/>
          </a:ln>
        </p:spPr>
        <p:txBody>
          <a:bodyPr lIns="90000" rIns="90000" tIns="45000" bIns="45000" anchor="ctr"/>
          <a:p>
            <a:pPr>
              <a:lnSpc>
                <a:spcPct val="100000"/>
              </a:lnSpc>
            </a:pPr>
            <a:r>
              <a:rPr lang="en-IN" sz="2800">
                <a:solidFill>
                  <a:srgbClr val="572314"/>
                </a:solidFill>
                <a:latin typeface="Bitstream Charter"/>
                <a:ea typeface="DejaVu Sans"/>
              </a:rPr>
              <a:t>Pipeline Hazards</a:t>
            </a:r>
            <a:endParaRPr/>
          </a:p>
        </p:txBody>
      </p:sp>
      <p:sp>
        <p:nvSpPr>
          <p:cNvPr id="473" name="CustomShape 2"/>
          <p:cNvSpPr/>
          <p:nvPr/>
        </p:nvSpPr>
        <p:spPr>
          <a:xfrm>
            <a:off x="1435680" y="990720"/>
            <a:ext cx="7490160" cy="5249880"/>
          </a:xfrm>
          <a:prstGeom prst="rect">
            <a:avLst/>
          </a:prstGeom>
          <a:noFill/>
          <a:ln>
            <a:noFill/>
          </a:ln>
        </p:spPr>
        <p:txBody>
          <a:bodyPr lIns="90000" rIns="90000" tIns="45000" bIns="45000"/>
          <a:p>
            <a:pPr>
              <a:lnSpc>
                <a:spcPct val="150000"/>
              </a:lnSpc>
              <a:buSzPct val="25000"/>
              <a:buFont typeface="Wingdings 2" charset="2"/>
              <a:buChar char=""/>
            </a:pPr>
            <a:r>
              <a:rPr lang="en-IN" sz="2000">
                <a:solidFill>
                  <a:srgbClr val="000000"/>
                </a:solidFill>
                <a:latin typeface="Bitstream Charter"/>
                <a:ea typeface="DejaVu Sans"/>
              </a:rPr>
              <a:t>Pipeline hazards</a:t>
            </a:r>
            <a:endParaRPr/>
          </a:p>
          <a:p>
            <a:pPr lvl="1">
              <a:lnSpc>
                <a:spcPct val="150000"/>
              </a:lnSpc>
              <a:buSzPct val="25000"/>
              <a:buFont typeface="Wingdings" charset="2"/>
              <a:buChar char=""/>
            </a:pPr>
            <a:r>
              <a:rPr lang="en-IN" sz="2000">
                <a:solidFill>
                  <a:srgbClr val="000000"/>
                </a:solidFill>
                <a:latin typeface="Bitstream Charter"/>
                <a:ea typeface="DejaVu Sans"/>
              </a:rPr>
              <a:t>These are situations that inhibit the next instruction can be processed in the next stage of the pipeline. </a:t>
            </a:r>
            <a:endParaRPr/>
          </a:p>
          <a:p>
            <a:pPr lvl="1">
              <a:lnSpc>
                <a:spcPct val="150000"/>
              </a:lnSpc>
              <a:buSzPct val="25000"/>
              <a:buFont typeface="Wingdings" charset="2"/>
              <a:buChar char=""/>
            </a:pPr>
            <a:r>
              <a:rPr lang="en-IN" sz="2000">
                <a:solidFill>
                  <a:srgbClr val="000000"/>
                </a:solidFill>
                <a:latin typeface="Bitstream Charter"/>
                <a:ea typeface="DejaVu Sans"/>
              </a:rPr>
              <a:t>This leads to an interrupt of the synchronous execution in the pipeline and thus to a performance decrease. </a:t>
            </a:r>
            <a:endParaRPr/>
          </a:p>
          <a:p>
            <a:pPr>
              <a:lnSpc>
                <a:spcPct val="150000"/>
              </a:lnSpc>
            </a:pPr>
            <a:endParaRPr/>
          </a:p>
          <a:p>
            <a:pPr>
              <a:lnSpc>
                <a:spcPct val="150000"/>
              </a:lnSpc>
              <a:buSzPct val="25000"/>
              <a:buFont typeface="Wingdings 2" charset="2"/>
              <a:buChar char=""/>
            </a:pPr>
            <a:r>
              <a:rPr lang="en-IN" sz="2000">
                <a:solidFill>
                  <a:srgbClr val="000000"/>
                </a:solidFill>
                <a:latin typeface="Bitstream Charter"/>
                <a:ea typeface="DejaVu Sans"/>
              </a:rPr>
              <a:t>Solution: suspend the execution of the instruction (pipeline stall)</a:t>
            </a:r>
            <a:endParaRPr/>
          </a:p>
          <a:p>
            <a:pPr lvl="1">
              <a:lnSpc>
                <a:spcPct val="150000"/>
              </a:lnSpc>
              <a:buSzPct val="25000"/>
              <a:buFont typeface="Wingdings" charset="2"/>
              <a:buChar char=""/>
            </a:pPr>
            <a:r>
              <a:rPr lang="en-IN" sz="2000">
                <a:solidFill>
                  <a:srgbClr val="000000"/>
                </a:solidFill>
                <a:latin typeface="Bitstream Charter"/>
                <a:ea typeface="DejaVu Sans"/>
              </a:rPr>
              <a:t>If an instruction is suspended in a certain stage of the pipeline, all subsequent instructions are also stopped. </a:t>
            </a:r>
            <a:endParaRPr/>
          </a:p>
          <a:p>
            <a:pPr lvl="1">
              <a:lnSpc>
                <a:spcPct val="150000"/>
              </a:lnSpc>
              <a:buSzPct val="25000"/>
              <a:buFont typeface="Wingdings" charset="2"/>
              <a:buChar char=""/>
            </a:pPr>
            <a:r>
              <a:rPr lang="en-IN" sz="2000">
                <a:solidFill>
                  <a:srgbClr val="000000"/>
                </a:solidFill>
                <a:latin typeface="Bitstream Charter"/>
                <a:ea typeface="DejaVu Sans"/>
              </a:rPr>
              <a:t>The pipeline logic inserts NOP operations into the next pipeline stage. </a:t>
            </a:r>
            <a:endParaRPr/>
          </a:p>
          <a:p>
            <a:pPr lvl="1">
              <a:lnSpc>
                <a:spcPct val="150000"/>
              </a:lnSpc>
              <a:buSzPct val="25000"/>
              <a:buFont typeface="Wingdings" charset="2"/>
              <a:buChar char=""/>
            </a:pPr>
            <a:r>
              <a:rPr lang="en-IN" sz="2000">
                <a:solidFill>
                  <a:srgbClr val="000000"/>
                </a:solidFill>
                <a:latin typeface="Bitstream Charter"/>
                <a:ea typeface="DejaVu Sans"/>
              </a:rPr>
              <a:t>The processing of all earlier instructions is continued. </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4" name="CustomShape 1"/>
          <p:cNvSpPr/>
          <p:nvPr/>
        </p:nvSpPr>
        <p:spPr>
          <a:xfrm>
            <a:off x="1435680" y="274680"/>
            <a:ext cx="7490160" cy="631800"/>
          </a:xfrm>
          <a:prstGeom prst="rect">
            <a:avLst/>
          </a:prstGeom>
          <a:noFill/>
          <a:ln>
            <a:noFill/>
          </a:ln>
        </p:spPr>
        <p:txBody>
          <a:bodyPr lIns="90000" rIns="90000" tIns="45000" bIns="45000" anchor="ctr"/>
          <a:p>
            <a:pPr>
              <a:lnSpc>
                <a:spcPct val="100000"/>
              </a:lnSpc>
            </a:pPr>
            <a:r>
              <a:rPr lang="en-IN" sz="2800">
                <a:solidFill>
                  <a:srgbClr val="572314"/>
                </a:solidFill>
                <a:latin typeface="Bitstream Charter"/>
                <a:ea typeface="DejaVu Sans"/>
              </a:rPr>
              <a:t>Resource Hazards</a:t>
            </a:r>
            <a:endParaRPr/>
          </a:p>
        </p:txBody>
      </p:sp>
      <p:sp>
        <p:nvSpPr>
          <p:cNvPr id="475" name="CustomShape 2"/>
          <p:cNvSpPr/>
          <p:nvPr/>
        </p:nvSpPr>
        <p:spPr>
          <a:xfrm>
            <a:off x="1435680" y="1066680"/>
            <a:ext cx="7490160" cy="5173560"/>
          </a:xfrm>
          <a:prstGeom prst="rect">
            <a:avLst/>
          </a:prstGeom>
          <a:noFill/>
          <a:ln>
            <a:noFill/>
          </a:ln>
        </p:spPr>
        <p:txBody>
          <a:bodyPr lIns="90000" rIns="90000" tIns="45000" bIns="45000"/>
          <a:p>
            <a:pPr>
              <a:lnSpc>
                <a:spcPct val="150000"/>
              </a:lnSpc>
              <a:buSzPct val="25000"/>
              <a:buFont typeface="Wingdings 2" charset="2"/>
              <a:buChar char=""/>
            </a:pPr>
            <a:r>
              <a:rPr lang="en-IN" sz="2000">
                <a:solidFill>
                  <a:srgbClr val="000000"/>
                </a:solidFill>
                <a:latin typeface="Bitstream Charter"/>
                <a:ea typeface="DejaVu Sans"/>
              </a:rPr>
              <a:t>Structural hazards</a:t>
            </a:r>
            <a:endParaRPr/>
          </a:p>
          <a:p>
            <a:pPr lvl="1">
              <a:lnSpc>
                <a:spcPct val="150000"/>
              </a:lnSpc>
              <a:buSzPct val="25000"/>
              <a:buFont typeface="Wingdings" charset="2"/>
              <a:buChar char=""/>
            </a:pPr>
            <a:r>
              <a:rPr lang="en-IN" sz="2000">
                <a:solidFill>
                  <a:srgbClr val="000000"/>
                </a:solidFill>
                <a:latin typeface="Bitstream Charter"/>
                <a:ea typeface="DejaVu Sans"/>
              </a:rPr>
              <a:t>Result from two instructions that are processed in different stages which require the same resource. </a:t>
            </a:r>
            <a:endParaRPr/>
          </a:p>
          <a:p>
            <a:pPr lvl="1">
              <a:lnSpc>
                <a:spcPct val="150000"/>
              </a:lnSpc>
              <a:buSzPct val="25000"/>
              <a:buFont typeface="Wingdings" charset="2"/>
              <a:buChar char=""/>
            </a:pPr>
            <a:r>
              <a:rPr lang="en-IN" sz="2000">
                <a:solidFill>
                  <a:srgbClr val="000000"/>
                </a:solidFill>
                <a:latin typeface="Bitstream Charter"/>
                <a:ea typeface="DejaVu Sans"/>
              </a:rPr>
              <a:t>Not all of the components can be replicated to make sure that this never happens. </a:t>
            </a:r>
            <a:endParaRPr/>
          </a:p>
          <a:p>
            <a:pPr>
              <a:lnSpc>
                <a:spcPct val="150000"/>
              </a:lnSpc>
              <a:buSzPct val="25000"/>
              <a:buFont typeface="Wingdings 2" charset="2"/>
              <a:buChar char=""/>
            </a:pPr>
            <a:r>
              <a:rPr lang="en-IN" sz="2000">
                <a:solidFill>
                  <a:srgbClr val="000000"/>
                </a:solidFill>
                <a:latin typeface="Bitstream Charter"/>
                <a:ea typeface="DejaVu Sans"/>
              </a:rPr>
              <a:t>Examples</a:t>
            </a:r>
            <a:endParaRPr/>
          </a:p>
          <a:p>
            <a:pPr lvl="1">
              <a:lnSpc>
                <a:spcPct val="150000"/>
              </a:lnSpc>
              <a:buSzPct val="25000"/>
              <a:buFont typeface="Wingdings" charset="2"/>
              <a:buChar char=""/>
            </a:pPr>
            <a:r>
              <a:rPr lang="en-IN" sz="2000">
                <a:solidFill>
                  <a:srgbClr val="000000"/>
                </a:solidFill>
                <a:latin typeface="Bitstream Charter"/>
                <a:ea typeface="DejaVu Sans"/>
              </a:rPr>
              <a:t>Parallel writes to the register file, e.g., if arithmetic operations can write directly and load in the memory access phase.</a:t>
            </a:r>
            <a:endParaRPr/>
          </a:p>
          <a:p>
            <a:pPr lvl="1">
              <a:lnSpc>
                <a:spcPct val="150000"/>
              </a:lnSpc>
              <a:buSzPct val="25000"/>
              <a:buFont typeface="Wingdings" charset="2"/>
              <a:buChar char=""/>
            </a:pPr>
            <a:r>
              <a:rPr lang="en-IN" sz="2000">
                <a:solidFill>
                  <a:srgbClr val="000000"/>
                </a:solidFill>
                <a:latin typeface="Bitstream Charter"/>
                <a:ea typeface="DejaVu Sans"/>
              </a:rPr>
              <a:t>Parallel access to memory in IF and MA</a:t>
            </a:r>
            <a:endParaRPr/>
          </a:p>
          <a:p>
            <a:pPr lvl="1">
              <a:lnSpc>
                <a:spcPct val="150000"/>
              </a:lnSpc>
              <a:buSzPct val="25000"/>
              <a:buFont typeface="Wingdings" charset="2"/>
              <a:buChar char=""/>
            </a:pPr>
            <a:r>
              <a:rPr lang="en-IN" sz="2000">
                <a:solidFill>
                  <a:srgbClr val="000000"/>
                </a:solidFill>
                <a:latin typeface="Bitstream Charter"/>
                <a:ea typeface="DejaVu Sans"/>
              </a:rPr>
              <a:t>Subsequent instructions need the FP division hardware that is not implemented as a pipeline.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6" name="CustomShape 1"/>
          <p:cNvSpPr/>
          <p:nvPr/>
        </p:nvSpPr>
        <p:spPr>
          <a:xfrm>
            <a:off x="1435680" y="274680"/>
            <a:ext cx="7490160" cy="860400"/>
          </a:xfrm>
          <a:prstGeom prst="rect">
            <a:avLst/>
          </a:prstGeom>
          <a:noFill/>
          <a:ln>
            <a:noFill/>
          </a:ln>
        </p:spPr>
        <p:txBody>
          <a:bodyPr lIns="90000" rIns="90000" tIns="45000" bIns="45000" anchor="ctr"/>
          <a:p>
            <a:pPr>
              <a:lnSpc>
                <a:spcPct val="100000"/>
              </a:lnSpc>
            </a:pPr>
            <a:r>
              <a:rPr lang="en-IN" sz="2600">
                <a:solidFill>
                  <a:srgbClr val="572314"/>
                </a:solidFill>
                <a:latin typeface="Bitstream Charter"/>
                <a:ea typeface="DejaVu Sans"/>
              </a:rPr>
              <a:t>Data Hazards and Control Hazards</a:t>
            </a:r>
            <a:endParaRPr/>
          </a:p>
        </p:txBody>
      </p:sp>
      <p:sp>
        <p:nvSpPr>
          <p:cNvPr id="477" name="CustomShape 2"/>
          <p:cNvSpPr/>
          <p:nvPr/>
        </p:nvSpPr>
        <p:spPr>
          <a:xfrm>
            <a:off x="1435680" y="1447920"/>
            <a:ext cx="7490160" cy="4792680"/>
          </a:xfrm>
          <a:prstGeom prst="rect">
            <a:avLst/>
          </a:prstGeom>
          <a:noFill/>
          <a:ln>
            <a:noFill/>
          </a:ln>
        </p:spPr>
        <p:txBody>
          <a:bodyPr lIns="90000" rIns="90000" tIns="45000" bIns="45000"/>
          <a:p>
            <a:pPr>
              <a:lnSpc>
                <a:spcPct val="150000"/>
              </a:lnSpc>
              <a:buSzPct val="25000"/>
              <a:buFont typeface="Wingdings 2" charset="2"/>
              <a:buChar char=""/>
            </a:pPr>
            <a:r>
              <a:rPr lang="en-IN" sz="2000">
                <a:solidFill>
                  <a:srgbClr val="000000"/>
                </a:solidFill>
                <a:latin typeface="Bitstream Charter"/>
                <a:ea typeface="DejaVu Sans"/>
              </a:rPr>
              <a:t>Data hazards</a:t>
            </a:r>
            <a:endParaRPr/>
          </a:p>
          <a:p>
            <a:pPr lvl="1">
              <a:lnSpc>
                <a:spcPct val="150000"/>
              </a:lnSpc>
              <a:buSzPct val="25000"/>
              <a:buFont typeface="Wingdings" charset="2"/>
              <a:buChar char=""/>
            </a:pPr>
            <a:r>
              <a:rPr lang="en-IN" sz="2000">
                <a:solidFill>
                  <a:srgbClr val="000000"/>
                </a:solidFill>
                <a:latin typeface="Bitstream Charter"/>
                <a:ea typeface="DejaVu Sans"/>
              </a:rPr>
              <a:t>Instruction access the same data as earlier instructions and these are not yet finished, e.g., an operand computed by a previous instruction is not yet available. </a:t>
            </a:r>
            <a:endParaRPr/>
          </a:p>
          <a:p>
            <a:pPr lvl="1">
              <a:lnSpc>
                <a:spcPct val="150000"/>
              </a:lnSpc>
              <a:buSzPct val="25000"/>
              <a:buFont typeface="Wingdings" charset="2"/>
              <a:buChar char=""/>
            </a:pPr>
            <a:r>
              <a:rPr lang="en-IN" sz="2000">
                <a:solidFill>
                  <a:srgbClr val="000000"/>
                </a:solidFill>
                <a:latin typeface="Bitstream Charter"/>
                <a:ea typeface="DejaVu Sans"/>
              </a:rPr>
              <a:t>Data hazards result from data dependences between the instructions. </a:t>
            </a:r>
            <a:endParaRPr/>
          </a:p>
          <a:p>
            <a:pPr>
              <a:lnSpc>
                <a:spcPct val="150000"/>
              </a:lnSpc>
            </a:pPr>
            <a:endParaRPr/>
          </a:p>
          <a:p>
            <a:pPr>
              <a:lnSpc>
                <a:spcPct val="150000"/>
              </a:lnSpc>
              <a:buSzPct val="25000"/>
              <a:buFont typeface="Wingdings 2" charset="2"/>
              <a:buChar char=""/>
            </a:pPr>
            <a:r>
              <a:rPr lang="en-IN" sz="2000">
                <a:solidFill>
                  <a:srgbClr val="000000"/>
                </a:solidFill>
                <a:latin typeface="Bitstream Charter"/>
                <a:ea typeface="DejaVu Sans"/>
              </a:rPr>
              <a:t>Branch (control) hazards</a:t>
            </a:r>
            <a:endParaRPr/>
          </a:p>
          <a:p>
            <a:pPr lvl="1">
              <a:lnSpc>
                <a:spcPct val="150000"/>
              </a:lnSpc>
              <a:buSzPct val="25000"/>
              <a:buFont typeface="Wingdings" charset="2"/>
              <a:buChar char=""/>
            </a:pPr>
            <a:r>
              <a:rPr lang="en-IN" sz="2000">
                <a:solidFill>
                  <a:srgbClr val="000000"/>
                </a:solidFill>
                <a:latin typeface="Bitstream Charter"/>
                <a:ea typeface="DejaVu Sans"/>
              </a:rPr>
              <a:t>The next instruction cannot be fetched due to a jump in the control flow.</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8" name="CustomShape 1"/>
          <p:cNvSpPr/>
          <p:nvPr/>
        </p:nvSpPr>
        <p:spPr>
          <a:xfrm>
            <a:off x="1435680" y="274680"/>
            <a:ext cx="7490160" cy="1135080"/>
          </a:xfrm>
          <a:prstGeom prst="rect">
            <a:avLst/>
          </a:prstGeom>
          <a:noFill/>
          <a:ln>
            <a:noFill/>
          </a:ln>
        </p:spPr>
        <p:txBody>
          <a:bodyPr lIns="90000" rIns="90000" tIns="45000" bIns="45000" anchor="ctr"/>
          <a:p>
            <a:pPr>
              <a:lnSpc>
                <a:spcPct val="100000"/>
              </a:lnSpc>
            </a:pPr>
            <a:r>
              <a:rPr lang="en-IN" sz="2800">
                <a:solidFill>
                  <a:srgbClr val="572314"/>
                </a:solidFill>
                <a:latin typeface="Bitstream Charter"/>
                <a:ea typeface="DejaVu Sans"/>
              </a:rPr>
              <a:t>Resolving Pipeline Hazards</a:t>
            </a:r>
            <a:endParaRPr/>
          </a:p>
        </p:txBody>
      </p:sp>
      <p:sp>
        <p:nvSpPr>
          <p:cNvPr id="479" name="CustomShape 2"/>
          <p:cNvSpPr/>
          <p:nvPr/>
        </p:nvSpPr>
        <p:spPr>
          <a:xfrm>
            <a:off x="1435680" y="1447920"/>
            <a:ext cx="7490160" cy="4792680"/>
          </a:xfrm>
          <a:prstGeom prst="rect">
            <a:avLst/>
          </a:prstGeom>
          <a:noFill/>
          <a:ln>
            <a:noFill/>
          </a:ln>
        </p:spPr>
        <p:txBody>
          <a:bodyPr lIns="90000" rIns="90000" tIns="45000" bIns="45000"/>
          <a:p>
            <a:pPr>
              <a:lnSpc>
                <a:spcPct val="150000"/>
              </a:lnSpc>
              <a:buSzPct val="25000"/>
              <a:buFont typeface="Wingdings 2" charset="2"/>
              <a:buChar char=""/>
            </a:pPr>
            <a:r>
              <a:rPr lang="en-IN" sz="2000">
                <a:solidFill>
                  <a:srgbClr val="000000"/>
                </a:solidFill>
                <a:latin typeface="Bitstream Charter"/>
                <a:ea typeface="DejaVu Sans"/>
              </a:rPr>
              <a:t>Simple solution is to stop the pipeline</a:t>
            </a:r>
            <a:endParaRPr/>
          </a:p>
          <a:p>
            <a:pPr lvl="1">
              <a:lnSpc>
                <a:spcPct val="150000"/>
              </a:lnSpc>
              <a:buSzPct val="25000"/>
              <a:buFont typeface="Wingdings" charset="2"/>
              <a:buChar char=""/>
            </a:pPr>
            <a:r>
              <a:rPr lang="en-IN" sz="2000">
                <a:solidFill>
                  <a:srgbClr val="000000"/>
                </a:solidFill>
                <a:latin typeface="Bitstream Charter"/>
                <a:ea typeface="DejaVu Sans"/>
              </a:rPr>
              <a:t>Insertion of NOPs or Pipeline Bubbles.</a:t>
            </a:r>
            <a:endParaRPr/>
          </a:p>
          <a:p>
            <a:pPr lvl="1">
              <a:lnSpc>
                <a:spcPct val="150000"/>
              </a:lnSpc>
              <a:buSzPct val="25000"/>
              <a:buFont typeface="Wingdings" charset="2"/>
              <a:buChar char=""/>
            </a:pPr>
            <a:r>
              <a:rPr lang="en-IN" sz="2000">
                <a:solidFill>
                  <a:srgbClr val="000000"/>
                </a:solidFill>
                <a:latin typeface="Bitstream Charter"/>
                <a:ea typeface="DejaVu Sans"/>
              </a:rPr>
              <a:t>This reduces the pipeline throughput.</a:t>
            </a:r>
            <a:endParaRPr/>
          </a:p>
          <a:p>
            <a:pPr>
              <a:lnSpc>
                <a:spcPct val="150000"/>
              </a:lnSpc>
            </a:pPr>
            <a:endParaRPr/>
          </a:p>
          <a:p>
            <a:pPr>
              <a:lnSpc>
                <a:spcPct val="150000"/>
              </a:lnSpc>
              <a:buSzPct val="25000"/>
              <a:buFont typeface="Wingdings 2" charset="2"/>
              <a:buChar char=""/>
            </a:pPr>
            <a:r>
              <a:rPr lang="en-IN" sz="2000">
                <a:solidFill>
                  <a:srgbClr val="000000"/>
                </a:solidFill>
                <a:latin typeface="Bitstream Charter"/>
                <a:ea typeface="DejaVu Sans"/>
              </a:rPr>
              <a:t>Many techniques in hardware and software have been developed to reduce the effect of hazards on the performance.</a:t>
            </a:r>
            <a:endParaRPr/>
          </a:p>
          <a:p>
            <a:pPr>
              <a:lnSpc>
                <a:spcPct val="150000"/>
              </a:lnSpc>
            </a:pP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