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75A8-FC63-43CB-B92F-0674A42C558A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68B1-C1BA-4416-88A0-72337CD86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0E4-CFF4-4839-A548-09D3214F20E2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B8C2D-D23E-4B7B-8A3B-EB095A99693F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DC7A75-D009-4FF8-B603-5572FCE8ECD1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5ECBB3-281C-4564-B0E3-F38ED5F33AD2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D1FC7B-832A-4144-995B-FC64BF6B80B2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70DBB-2E8A-438F-A801-477906FFE041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62718-F63B-4FCA-B7EA-B9C5C7450525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6C5C-8B09-4EAD-8A54-ABE280D8CA24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F45F3-7931-4FE2-82A9-D23403321DBF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18575D-49EC-40CA-A087-38940BBD16BF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7FEAB-4F3D-4075-B6FD-CE70B94E5F21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B585FA4-C1D9-4445-8027-9709217F4D12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66800" y="152400"/>
            <a:ext cx="7390680" cy="457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3100" dirty="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3100" dirty="0" smtClean="0">
                <a:solidFill>
                  <a:srgbClr val="000000"/>
                </a:solidFill>
                <a:latin typeface="Calibri"/>
              </a:rPr>
              <a:t>             </a:t>
            </a:r>
            <a:endParaRPr lang="en-US" sz="3100" dirty="0" smtClean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en-US" sz="3100" b="1" dirty="0" smtClean="0">
                <a:solidFill>
                  <a:srgbClr val="000000"/>
                </a:solidFill>
                <a:latin typeface="Calibri"/>
              </a:rPr>
              <a:t>PCET’s                     </a:t>
            </a:r>
          </a:p>
          <a:p>
            <a:pPr algn="ctr"/>
            <a:r>
              <a:rPr lang="en-US" sz="3100" b="1" dirty="0" smtClean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Pimpri  Chinchwad College Of Engineering</a:t>
            </a:r>
            <a:endParaRPr lang="en-US" sz="2800" b="1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3100" dirty="0" smtClean="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Department of 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omputer Engineering</a:t>
            </a:r>
          </a:p>
          <a:p>
            <a:endParaRPr lang="en-US" sz="31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3100" dirty="0" smtClean="0">
                <a:solidFill>
                  <a:srgbClr val="000000"/>
                </a:solidFill>
                <a:latin typeface="Calibri"/>
              </a:rPr>
              <a:t>                      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Seminar Presentation </a:t>
            </a:r>
            <a:endParaRPr sz="2800"/>
          </a:p>
          <a:p>
            <a:r>
              <a:rPr lang="en-US" sz="3100" dirty="0" smtClean="0">
                <a:solidFill>
                  <a:srgbClr val="000000"/>
                </a:solidFill>
                <a:latin typeface="Calibri"/>
              </a:rPr>
              <a:t>                                        on </a:t>
            </a:r>
            <a:endParaRPr/>
          </a:p>
          <a:p>
            <a:endParaRPr/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“</a:t>
            </a:r>
            <a:r>
              <a:rPr lang="en-US" sz="2800" b="1" dirty="0" smtClean="0">
                <a:solidFill>
                  <a:srgbClr val="000000"/>
                </a:solidFill>
                <a:latin typeface="Times New Roman 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 "/>
              </a:rPr>
              <a:t>Machine Learning based </a:t>
            </a:r>
            <a:r>
              <a:rPr lang="en-US" sz="2800" b="1" dirty="0" smtClean="0">
                <a:solidFill>
                  <a:srgbClr val="000000"/>
                </a:solidFill>
                <a:latin typeface="Times New Roman "/>
              </a:rPr>
              <a:t>Trust </a:t>
            </a:r>
            <a:r>
              <a:rPr lang="en-US" sz="2800" b="1" dirty="0">
                <a:solidFill>
                  <a:srgbClr val="000000"/>
                </a:solidFill>
                <a:latin typeface="Times New Roman "/>
              </a:rPr>
              <a:t>Computation Model for IoT </a:t>
            </a:r>
            <a:r>
              <a:rPr lang="en-US" sz="2800" b="1" dirty="0" smtClean="0">
                <a:solidFill>
                  <a:srgbClr val="000000"/>
                </a:solidFill>
                <a:latin typeface="Times New Roman "/>
              </a:rPr>
              <a:t>Services” </a:t>
            </a:r>
            <a:endParaRPr sz="2800" b="1">
              <a:latin typeface="Times New Roman "/>
            </a:endParaRPr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29200" y="4419720"/>
            <a:ext cx="3656880" cy="228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1" u="sng" dirty="0" smtClean="0">
              <a:solidFill>
                <a:srgbClr val="000000"/>
              </a:solidFill>
              <a:latin typeface="Times New Roman "/>
            </a:endParaRPr>
          </a:p>
          <a:p>
            <a:pPr>
              <a:lnSpc>
                <a:spcPct val="100000"/>
              </a:lnSpc>
            </a:pPr>
            <a:endParaRPr lang="en-US" sz="2000" b="1" u="sng" dirty="0" smtClean="0">
              <a:solidFill>
                <a:srgbClr val="000000"/>
              </a:solidFill>
              <a:latin typeface="Times New Roman "/>
            </a:endParaRPr>
          </a:p>
          <a:p>
            <a:pPr>
              <a:lnSpc>
                <a:spcPct val="100000"/>
              </a:lnSpc>
            </a:pPr>
            <a:r>
              <a:rPr lang="en-US" sz="2000" b="1" u="sng" dirty="0" smtClean="0">
                <a:solidFill>
                  <a:srgbClr val="000000"/>
                </a:solidFill>
                <a:latin typeface="Times New Roman "/>
              </a:rPr>
              <a:t>Presenter</a:t>
            </a:r>
            <a:endParaRPr sz="2000">
              <a:latin typeface="Times New Roman "/>
            </a:endParaRPr>
          </a:p>
          <a:p>
            <a:pPr algn="ctr"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 "/>
              </a:rPr>
              <a:t>Meghana</a:t>
            </a:r>
            <a:r>
              <a:rPr lang="en-US" sz="2000" dirty="0">
                <a:solidFill>
                  <a:srgbClr val="000000"/>
                </a:solidFill>
                <a:latin typeface="Times New Roman 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Times New Roman "/>
              </a:rPr>
              <a:t>Lokhande</a:t>
            </a:r>
            <a:endParaRPr sz="2000">
              <a:latin typeface="Times New Roman "/>
            </a:endParaRPr>
          </a:p>
          <a:p>
            <a:pPr>
              <a:lnSpc>
                <a:spcPct val="100000"/>
              </a:lnSpc>
            </a:pPr>
            <a:endParaRPr lang="en-US" sz="2000" b="1" u="sng" dirty="0" smtClean="0">
              <a:solidFill>
                <a:srgbClr val="000000"/>
              </a:solidFill>
              <a:latin typeface="Times New Roman "/>
            </a:endParaRPr>
          </a:p>
          <a:p>
            <a:pPr>
              <a:lnSpc>
                <a:spcPct val="100000"/>
              </a:lnSpc>
            </a:pPr>
            <a:r>
              <a:rPr lang="en-US" sz="2000" b="1" u="sng" dirty="0" smtClean="0">
                <a:solidFill>
                  <a:srgbClr val="000000"/>
                </a:solidFill>
                <a:latin typeface="Times New Roman "/>
              </a:rPr>
              <a:t>Research </a:t>
            </a:r>
            <a:r>
              <a:rPr lang="en-US" sz="2000" b="1" u="sng" dirty="0">
                <a:solidFill>
                  <a:srgbClr val="000000"/>
                </a:solidFill>
                <a:latin typeface="Times New Roman "/>
              </a:rPr>
              <a:t>Guide</a:t>
            </a:r>
            <a:endParaRPr sz="2000">
              <a:latin typeface="Times New Roman 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 "/>
              </a:rPr>
              <a:t>Dr. </a:t>
            </a:r>
            <a:r>
              <a:rPr lang="en-US" sz="2000" dirty="0" err="1">
                <a:solidFill>
                  <a:srgbClr val="000000"/>
                </a:solidFill>
                <a:latin typeface="Times New Roman "/>
              </a:rPr>
              <a:t>Dipti</a:t>
            </a:r>
            <a:r>
              <a:rPr lang="en-US" sz="2000" dirty="0">
                <a:solidFill>
                  <a:srgbClr val="000000"/>
                </a:solidFill>
                <a:latin typeface="Times New Roman "/>
              </a:rPr>
              <a:t> D. Patil</a:t>
            </a:r>
            <a:endParaRPr sz="2000">
              <a:latin typeface="Times New Roman "/>
            </a:endParaRPr>
          </a:p>
          <a:p>
            <a:pPr algn="r">
              <a:lnSpc>
                <a:spcPct val="100000"/>
              </a:lnSpc>
            </a:pPr>
            <a:endParaRPr sz="2000">
              <a:latin typeface="Times New Roman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19200" y="152400"/>
          <a:ext cx="962025" cy="800100"/>
        </p:xfrm>
        <a:graphic>
          <a:graphicData uri="http://schemas.openxmlformats.org/presentationml/2006/ole">
            <p:oleObj spid="_x0000_s1026" name="Bitmap Image" r:id="rId3" imgW="5866667" imgH="498227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15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 "/>
              </a:rPr>
              <a:t>6. Proposed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6200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6. </a:t>
            </a:r>
            <a:r>
              <a:rPr lang="en-US" sz="2400" b="1" dirty="0" smtClean="0">
                <a:solidFill>
                  <a:srgbClr val="000000"/>
                </a:solidFill>
                <a:latin typeface="Times New Roman "/>
              </a:rPr>
              <a:t>Generic Trust Management Framework</a:t>
            </a:r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endParaRPr lang="en-US" sz="2400" dirty="0" smtClean="0">
              <a:latin typeface="Times New Roman "/>
            </a:endParaRPr>
          </a:p>
          <a:p>
            <a:pPr>
              <a:buNone/>
            </a:pPr>
            <a:r>
              <a:rPr lang="en-US" sz="2400" dirty="0" smtClean="0">
                <a:latin typeface="Times New Roman "/>
              </a:rPr>
              <a:t>  Fig. 1. A Prototype explains the trust acquisition and evaluation process based on three TMs[3]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6934200" cy="381000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543800" cy="4572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 "/>
              </a:rPr>
              <a:t>6.1 Knowledge Trust Metric</a:t>
            </a:r>
            <a:br>
              <a:rPr lang="en-US" sz="3200" dirty="0" smtClean="0">
                <a:latin typeface="Times New Roman "/>
              </a:rPr>
            </a:br>
            <a:endParaRPr lang="en-US" sz="3200" dirty="0">
              <a:latin typeface="Times New Roman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620000" cy="528796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Fig. 2. Composition of Knowledge[3]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6921000" cy="435960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200" cy="6858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 "/>
              </a:rPr>
              <a:t>6.2 Experience and Reputation Trust Metrics</a:t>
            </a:r>
            <a:r>
              <a:rPr lang="en-US" sz="2800" b="1" dirty="0" smtClean="0">
                <a:latin typeface="Times New Roman "/>
              </a:rPr>
              <a:t/>
            </a:r>
            <a:br>
              <a:rPr lang="en-US" sz="2800" b="1" dirty="0" smtClean="0">
                <a:latin typeface="Times New Roman "/>
              </a:rPr>
            </a:br>
            <a:endParaRPr lang="en-US" sz="2800" b="1" dirty="0">
              <a:latin typeface="Times New Roman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620000" cy="5135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Experience</a:t>
            </a:r>
          </a:p>
          <a:p>
            <a:r>
              <a:rPr lang="en-US" dirty="0" smtClean="0"/>
              <a:t> TM is a personal observation considering only interactions from a </a:t>
            </a:r>
            <a:r>
              <a:rPr lang="en-US" dirty="0" err="1" smtClean="0"/>
              <a:t>trustor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Reputation</a:t>
            </a:r>
          </a:p>
          <a:p>
            <a:r>
              <a:rPr lang="en-US" dirty="0" smtClean="0"/>
              <a:t>TM reflects the global opinion of the trustee</a:t>
            </a:r>
          </a:p>
          <a:p>
            <a:r>
              <a:rPr lang="en-US" dirty="0" smtClean="0"/>
              <a:t>The knowledge TM is the building block of both experience and reputation.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 "/>
              </a:rPr>
              <a:t>7. Computational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620000" cy="5287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>
                <a:latin typeface="Times New Roman "/>
              </a:rPr>
              <a:t>7.1 Co Location Relationship (CLR)</a:t>
            </a:r>
          </a:p>
          <a:p>
            <a:pPr>
              <a:buNone/>
            </a:pPr>
            <a:r>
              <a:rPr lang="en-US" sz="2800" dirty="0" smtClean="0">
                <a:latin typeface="Times New Roman "/>
              </a:rPr>
              <a:t> </a:t>
            </a:r>
            <a:r>
              <a:rPr lang="en-US" sz="3400" dirty="0" smtClean="0">
                <a:latin typeface="Times New Roman "/>
              </a:rPr>
              <a:t>Prospective candidate for a trustee</a:t>
            </a:r>
          </a:p>
          <a:p>
            <a:pPr>
              <a:buNone/>
            </a:pPr>
            <a:endParaRPr lang="en-US" sz="2800" b="1" dirty="0" smtClean="0">
              <a:latin typeface="Times New Roman "/>
            </a:endParaRPr>
          </a:p>
          <a:p>
            <a:r>
              <a:rPr lang="en-US" sz="3100" dirty="0" smtClean="0">
                <a:latin typeface="Times New Roman "/>
              </a:rPr>
              <a:t>objects which are within distance boundary </a:t>
            </a:r>
          </a:p>
          <a:p>
            <a:r>
              <a:rPr lang="en-US" sz="3100" dirty="0" smtClean="0">
                <a:latin typeface="Times New Roman "/>
              </a:rPr>
              <a:t> exceed the minimum time threshold inside the region </a:t>
            </a:r>
          </a:p>
          <a:p>
            <a:pPr>
              <a:buNone/>
            </a:pPr>
            <a:endParaRPr lang="en-US" sz="3100" dirty="0" smtClean="0">
              <a:latin typeface="Times New Roman "/>
            </a:endParaRPr>
          </a:p>
          <a:p>
            <a:r>
              <a:rPr lang="en-US" sz="3100" dirty="0" smtClean="0">
                <a:latin typeface="Times New Roman "/>
              </a:rPr>
              <a:t> Once the candidates are filtered , their CL relationship with the </a:t>
            </a:r>
            <a:r>
              <a:rPr lang="en-US" sz="3100" dirty="0" err="1" smtClean="0">
                <a:latin typeface="Times New Roman "/>
              </a:rPr>
              <a:t>trustor</a:t>
            </a:r>
            <a:r>
              <a:rPr lang="en-US" sz="3100" dirty="0" smtClean="0">
                <a:latin typeface="Times New Roman "/>
              </a:rPr>
              <a:t> can be calculated as follows[3].</a:t>
            </a:r>
          </a:p>
          <a:p>
            <a:endParaRPr lang="en-US" sz="3100" dirty="0" smtClean="0">
              <a:latin typeface="Times New Roman "/>
            </a:endParaRPr>
          </a:p>
          <a:p>
            <a:endParaRPr lang="en-US" sz="3100" dirty="0" smtClean="0">
              <a:latin typeface="Times New Roman "/>
            </a:endParaRPr>
          </a:p>
          <a:p>
            <a:pPr>
              <a:buNone/>
            </a:pPr>
            <a:r>
              <a:rPr lang="en-US" sz="3100" dirty="0" smtClean="0">
                <a:latin typeface="Times New Roman "/>
              </a:rPr>
              <a:t>                                                                   -------------  (1)</a:t>
            </a:r>
          </a:p>
          <a:p>
            <a:pPr>
              <a:buNone/>
            </a:pPr>
            <a:r>
              <a:rPr lang="en-US" sz="3100" dirty="0" smtClean="0">
                <a:latin typeface="Times New Roman "/>
              </a:rPr>
              <a:t>   </a:t>
            </a:r>
          </a:p>
          <a:p>
            <a:pPr>
              <a:buNone/>
            </a:pPr>
            <a:r>
              <a:rPr lang="en-US" sz="3100" dirty="0" smtClean="0">
                <a:latin typeface="Times New Roman "/>
              </a:rPr>
              <a:t>   where,</a:t>
            </a:r>
          </a:p>
          <a:p>
            <a:pPr>
              <a:buNone/>
            </a:pPr>
            <a:r>
              <a:rPr lang="en-US" sz="3100" dirty="0" smtClean="0">
                <a:latin typeface="Times New Roman "/>
              </a:rPr>
              <a:t>    </a:t>
            </a:r>
            <a:r>
              <a:rPr lang="en-US" sz="3100" dirty="0" err="1" smtClean="0">
                <a:latin typeface="Times New Roman "/>
              </a:rPr>
              <a:t>Gi</a:t>
            </a:r>
            <a:r>
              <a:rPr lang="en-US" sz="3100" dirty="0" smtClean="0">
                <a:latin typeface="Times New Roman "/>
              </a:rPr>
              <a:t> and </a:t>
            </a:r>
            <a:r>
              <a:rPr lang="en-US" sz="3100" dirty="0" err="1" smtClean="0">
                <a:latin typeface="Times New Roman "/>
              </a:rPr>
              <a:t>Gj</a:t>
            </a:r>
            <a:r>
              <a:rPr lang="en-US" sz="3100" dirty="0" smtClean="0">
                <a:latin typeface="Times New Roman "/>
              </a:rPr>
              <a:t> are the GPS coordinates of the </a:t>
            </a:r>
            <a:r>
              <a:rPr lang="en-US" sz="3100" dirty="0" err="1" smtClean="0">
                <a:latin typeface="Times New Roman "/>
              </a:rPr>
              <a:t>trustor</a:t>
            </a:r>
            <a:r>
              <a:rPr lang="en-US" sz="3100" dirty="0" smtClean="0">
                <a:latin typeface="Times New Roman "/>
              </a:rPr>
              <a:t> </a:t>
            </a:r>
            <a:r>
              <a:rPr lang="en-US" sz="3100" dirty="0" err="1" smtClean="0">
                <a:latin typeface="Times New Roman "/>
              </a:rPr>
              <a:t>i</a:t>
            </a:r>
            <a:r>
              <a:rPr lang="en-US" sz="3100" dirty="0" smtClean="0">
                <a:latin typeface="Times New Roman "/>
              </a:rPr>
              <a:t> and trustee j</a:t>
            </a:r>
          </a:p>
          <a:p>
            <a:endParaRPr lang="en-US" sz="2800" dirty="0" smtClean="0">
              <a:latin typeface="Times New Roman "/>
            </a:endParaRPr>
          </a:p>
          <a:p>
            <a:pPr>
              <a:buNone/>
            </a:pPr>
            <a:endParaRPr lang="en-US" dirty="0">
              <a:latin typeface="Times New Roman 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3733800"/>
            <a:ext cx="4191000" cy="137160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304800"/>
            <a:ext cx="8229600" cy="76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76200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 smtClean="0">
                <a:latin typeface="Times New Roman "/>
              </a:rPr>
              <a:t>7.2 Co-work Relationship (CWR)</a:t>
            </a:r>
          </a:p>
          <a:p>
            <a:r>
              <a:rPr lang="en-US" sz="2800" dirty="0" smtClean="0"/>
              <a:t>Objects that are collaborating in common IoT applications can be characterized as CWR</a:t>
            </a:r>
          </a:p>
          <a:p>
            <a:r>
              <a:rPr lang="en-US" sz="2800" dirty="0" smtClean="0"/>
              <a:t>To measure CWR as a numerical value, compare the multicast interaction between a </a:t>
            </a:r>
            <a:r>
              <a:rPr lang="en-US" sz="2800" dirty="0" err="1" smtClean="0"/>
              <a:t>trustor</a:t>
            </a:r>
            <a:r>
              <a:rPr lang="en-US" sz="2800" dirty="0" smtClean="0"/>
              <a:t> and trustee[3]</a:t>
            </a:r>
          </a:p>
          <a:p>
            <a:pPr>
              <a:buNone/>
            </a:pPr>
            <a:endParaRPr lang="en-US" sz="2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-_______-------- (2)</a:t>
            </a:r>
          </a:p>
          <a:p>
            <a:pPr>
              <a:buNone/>
            </a:pPr>
            <a:r>
              <a:rPr lang="en-US" sz="2400" dirty="0" smtClean="0"/>
              <a:t>     Where, 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ij</a:t>
            </a:r>
            <a:r>
              <a:rPr lang="en-US" sz="2400" baseline="30000" dirty="0" err="1" smtClean="0"/>
              <a:t>MI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is the vector of multicast interactions between </a:t>
            </a:r>
            <a:r>
              <a:rPr lang="en-US" sz="2400" dirty="0" err="1" smtClean="0"/>
              <a:t>trustor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and trustee j 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baseline="30000" dirty="0" err="1" smtClean="0"/>
              <a:t>MI</a:t>
            </a:r>
            <a:r>
              <a:rPr lang="en-US" sz="2400" dirty="0" err="1" smtClean="0"/>
              <a:t>is</a:t>
            </a:r>
            <a:r>
              <a:rPr lang="en-US" sz="2400" dirty="0" smtClean="0"/>
              <a:t>   the vector of MI originated at j.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CWR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(t) represents a relative measurement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3124201"/>
            <a:ext cx="4876800" cy="1066799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6200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/>
              <a:t>7.3 Cooperativeness, Frequency and Duration (CFD)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dirty="0" smtClean="0"/>
              <a:t> More collaboration from each party expected</a:t>
            </a:r>
          </a:p>
          <a:p>
            <a:r>
              <a:rPr lang="en-US" sz="2800" dirty="0" smtClean="0"/>
              <a:t>A trust level between </a:t>
            </a:r>
            <a:r>
              <a:rPr lang="en-US" sz="2800" dirty="0" err="1" smtClean="0"/>
              <a:t>trustor</a:t>
            </a:r>
            <a:r>
              <a:rPr lang="en-US" sz="2800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and trustee </a:t>
            </a:r>
            <a:r>
              <a:rPr lang="en-US" sz="2800" i="1" dirty="0" smtClean="0"/>
              <a:t>j </a:t>
            </a:r>
            <a:r>
              <a:rPr lang="en-US" sz="2800" dirty="0" smtClean="0"/>
              <a:t>is calculated below[3]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                                 -----------------  (3)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balance in the interaction or the cooperativeness which can be calculated as follows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>
                <a:latin typeface="Times New Roman "/>
              </a:rPr>
              <a:t>                                                       ---------  </a:t>
            </a:r>
            <a:r>
              <a:rPr lang="en-US" sz="1900" dirty="0" smtClean="0">
                <a:latin typeface="Times New Roman "/>
              </a:rPr>
              <a:t>(4)</a:t>
            </a:r>
            <a:r>
              <a:rPr lang="en-US" dirty="0" smtClean="0">
                <a:latin typeface="Times New Roman "/>
              </a:rPr>
              <a:t/>
            </a:r>
            <a:br>
              <a:rPr lang="en-US" dirty="0" smtClean="0">
                <a:latin typeface="Times New Roman "/>
              </a:rPr>
            </a:br>
            <a:endParaRPr lang="en-US" dirty="0">
              <a:latin typeface="Times New Roman 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2438400"/>
            <a:ext cx="4876800" cy="144780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C:\Users\admin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029200"/>
            <a:ext cx="382905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6200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 "/>
              </a:rPr>
              <a:t>7.4 Reward System (RS)</a:t>
            </a:r>
          </a:p>
          <a:p>
            <a:r>
              <a:rPr lang="en-US" sz="2400" dirty="0" smtClean="0">
                <a:latin typeface="Times New Roman "/>
              </a:rPr>
              <a:t>mechanism or a feedback model in order to assess the historical service experiences between a </a:t>
            </a:r>
            <a:r>
              <a:rPr lang="en-US" sz="2400" dirty="0" err="1" smtClean="0">
                <a:latin typeface="Times New Roman "/>
              </a:rPr>
              <a:t>trustor</a:t>
            </a:r>
            <a:r>
              <a:rPr lang="en-US" sz="2400" dirty="0" smtClean="0">
                <a:latin typeface="Times New Roman "/>
              </a:rPr>
              <a:t> and a trustee[3]</a:t>
            </a:r>
          </a:p>
          <a:p>
            <a:endParaRPr lang="en-US" sz="2400" dirty="0" smtClean="0">
              <a:latin typeface="Times New Roman "/>
            </a:endParaRPr>
          </a:p>
          <a:p>
            <a:pPr>
              <a:buNone/>
            </a:pPr>
            <a:r>
              <a:rPr lang="en-US" sz="2400" dirty="0" smtClean="0">
                <a:latin typeface="Times New Roman "/>
              </a:rPr>
              <a:t>						           ----------  (5)			</a:t>
            </a:r>
          </a:p>
          <a:p>
            <a:pPr>
              <a:buNone/>
            </a:pPr>
            <a:r>
              <a:rPr lang="en-US" sz="2400" dirty="0" smtClean="0">
                <a:latin typeface="Times New Roman "/>
              </a:rPr>
              <a:t>Where</a:t>
            </a:r>
          </a:p>
          <a:p>
            <a:pPr>
              <a:buNone/>
            </a:pPr>
            <a:r>
              <a:rPr lang="en-US" sz="2400" dirty="0" smtClean="0">
                <a:latin typeface="Times New Roman "/>
              </a:rPr>
              <a:t>    ||C|| is the total number of interactions that have taken place during a period </a:t>
            </a:r>
            <a:r>
              <a:rPr lang="en-US" sz="2400" i="1" dirty="0" smtClean="0">
                <a:latin typeface="Times New Roman "/>
              </a:rPr>
              <a:t>t</a:t>
            </a:r>
          </a:p>
          <a:p>
            <a:pPr>
              <a:buNone/>
            </a:pPr>
            <a:r>
              <a:rPr lang="en-US" sz="2400" i="1" dirty="0" smtClean="0">
                <a:latin typeface="Times New Roman "/>
              </a:rPr>
              <a:t>    </a:t>
            </a:r>
            <a:r>
              <a:rPr lang="en-US" sz="2400" dirty="0" smtClean="0">
                <a:latin typeface="Times New Roman "/>
              </a:rPr>
              <a:t>||C</a:t>
            </a:r>
            <a:r>
              <a:rPr lang="en-US" sz="2400" baseline="-25000" dirty="0" smtClean="0">
                <a:latin typeface="Times New Roman "/>
              </a:rPr>
              <a:t>P</a:t>
            </a:r>
            <a:r>
              <a:rPr lang="en-US" sz="2400" dirty="0" smtClean="0">
                <a:latin typeface="Times New Roman "/>
              </a:rPr>
              <a:t>||is the total number of unsuccessful or suspicious interactions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438400"/>
            <a:ext cx="4191000" cy="96924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75438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7.5 Mutuality and Centrality (MC)</a:t>
            </a:r>
          </a:p>
          <a:p>
            <a:r>
              <a:rPr lang="en-US" dirty="0" smtClean="0"/>
              <a:t>relative measurement of mutuality compared to the total number of friends is considered.</a:t>
            </a:r>
          </a:p>
          <a:p>
            <a:r>
              <a:rPr lang="en-US" dirty="0" smtClean="0"/>
              <a:t>centrality property of the trustee is calculated as follows</a:t>
            </a:r>
            <a:r>
              <a:rPr lang="en-US" sz="2600" dirty="0" smtClean="0"/>
              <a:t>[3]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----------- </a:t>
            </a:r>
            <a:r>
              <a:rPr lang="en-US" sz="1700" dirty="0" smtClean="0"/>
              <a:t>(6)</a:t>
            </a:r>
          </a:p>
          <a:p>
            <a:pPr>
              <a:buNone/>
            </a:pPr>
            <a:r>
              <a:rPr lang="en-US" dirty="0" smtClean="0"/>
              <a:t>where 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i="1" dirty="0" err="1" smtClean="0"/>
              <a:t>Mij</a:t>
            </a:r>
            <a:r>
              <a:rPr lang="en-US" i="1" dirty="0" smtClean="0"/>
              <a:t> </a:t>
            </a:r>
            <a:r>
              <a:rPr lang="en-US" dirty="0" smtClean="0"/>
              <a:t>be the set of common friends between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  </a:t>
            </a:r>
            <a:r>
              <a:rPr lang="en-US" i="1" dirty="0" smtClean="0"/>
              <a:t>Ni </a:t>
            </a:r>
            <a:r>
              <a:rPr lang="en-US" dirty="0" smtClean="0"/>
              <a:t>is the set of trustee’s friends.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3886200" cy="91440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620000" cy="6172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7.6 Community of Interest (COI)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trustor</a:t>
            </a:r>
            <a:r>
              <a:rPr lang="en-US" sz="2800" dirty="0" smtClean="0"/>
              <a:t> and the trustee share common interest groups, is an indication of the degree of the common interest</a:t>
            </a:r>
          </a:p>
          <a:p>
            <a:r>
              <a:rPr lang="en-US" sz="2800" dirty="0" smtClean="0"/>
              <a:t>the trust level of the trustee based on COI is calculated as </a:t>
            </a:r>
            <a:r>
              <a:rPr lang="en-US" sz="2000" dirty="0" smtClean="0"/>
              <a:t>[3]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            ---------------- </a:t>
            </a:r>
            <a:r>
              <a:rPr lang="en-US" sz="1600" dirty="0" smtClean="0"/>
              <a:t>(7)</a:t>
            </a:r>
          </a:p>
          <a:p>
            <a:r>
              <a:rPr lang="en-US" sz="2800" dirty="0" smtClean="0"/>
              <a:t>combine each TA through a linear equation with weighting factors as shown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3124200"/>
            <a:ext cx="3733800" cy="99060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00" y="5334000"/>
            <a:ext cx="6096000" cy="114300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8. MACHINE LEARNING BASED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8.1 Algorithm I: Clustering and Labeling [3]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7315200" cy="533400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90600" y="274680"/>
            <a:ext cx="76954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Contents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990600" y="1600200"/>
            <a:ext cx="76954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Abstract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Motivation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Objective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Literature survey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Proposed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6200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8.1.1 Principal Component Analysis </a:t>
            </a:r>
            <a:r>
              <a:rPr lang="en-US" sz="2800" dirty="0" smtClean="0"/>
              <a:t>[3]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4267200" cy="365760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7543800" cy="55927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 "/>
              </a:rPr>
              <a:t>8.2 Algorithm II: Classification Model[3]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6324600" cy="518160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 "/>
              </a:rPr>
              <a:t>9. Conclusion</a:t>
            </a:r>
            <a:endParaRPr lang="en-US" sz="3200" b="1" dirty="0">
              <a:latin typeface="Times New Roman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924800" cy="5059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 "/>
              </a:rPr>
              <a:t>Trust prediction model, which can correctly identify the trust boundaries of any interactions</a:t>
            </a:r>
          </a:p>
          <a:p>
            <a:pPr algn="just"/>
            <a:r>
              <a:rPr lang="en-US" sz="2600" dirty="0" smtClean="0">
                <a:latin typeface="Times New Roman "/>
              </a:rPr>
              <a:t>learn the best parameters to combine each TA to obtain a final trust value, is proposed based on the well-known SVM model.</a:t>
            </a:r>
          </a:p>
          <a:p>
            <a:pPr algn="just"/>
            <a:r>
              <a:rPr lang="en-US" sz="2600" dirty="0" smtClean="0">
                <a:latin typeface="Times New Roman "/>
              </a:rPr>
              <a:t>Algorithm is proposed to check whether an incoming interaction is trustworthy, based on several trust features corresponding to an IoT environment.</a:t>
            </a:r>
          </a:p>
          <a:p>
            <a:pPr algn="just"/>
            <a:r>
              <a:rPr lang="en-US" sz="2600" dirty="0" smtClean="0">
                <a:latin typeface="Times New Roman "/>
              </a:rPr>
              <a:t>Provides ability and accuracy of algorithm with respect to identifying trustworthiness interaction.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487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Times New Roman "/>
              </a:rPr>
              <a:t>10. References</a:t>
            </a:r>
            <a:endParaRPr lang="en-US" sz="3200" b="1" dirty="0">
              <a:latin typeface="Times New Roman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5438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 "/>
              </a:rPr>
              <a:t>[1] </a:t>
            </a:r>
            <a:r>
              <a:rPr lang="en-US" sz="1800" dirty="0" err="1" smtClean="0">
                <a:latin typeface="Times New Roman "/>
              </a:rPr>
              <a:t>Upul</a:t>
            </a:r>
            <a:r>
              <a:rPr lang="en-US" sz="1800" dirty="0" smtClean="0">
                <a:latin typeface="Times New Roman "/>
              </a:rPr>
              <a:t> </a:t>
            </a:r>
            <a:r>
              <a:rPr lang="en-US" sz="1800" dirty="0" err="1" smtClean="0">
                <a:latin typeface="Times New Roman "/>
              </a:rPr>
              <a:t>Jayasinghe</a:t>
            </a:r>
            <a:r>
              <a:rPr lang="en-US" sz="1800" dirty="0" smtClean="0">
                <a:latin typeface="Times New Roman "/>
              </a:rPr>
              <a:t>, Nguyen B. Truong, </a:t>
            </a:r>
            <a:r>
              <a:rPr lang="en-US" sz="1800" dirty="0" err="1" smtClean="0">
                <a:latin typeface="Times New Roman "/>
              </a:rPr>
              <a:t>Gyu</a:t>
            </a:r>
            <a:r>
              <a:rPr lang="en-US" sz="1800" dirty="0" smtClean="0">
                <a:latin typeface="Times New Roman "/>
              </a:rPr>
              <a:t> </a:t>
            </a:r>
            <a:r>
              <a:rPr lang="en-US" sz="1800" dirty="0" err="1" smtClean="0">
                <a:latin typeface="Times New Roman "/>
              </a:rPr>
              <a:t>Myoung</a:t>
            </a:r>
            <a:r>
              <a:rPr lang="en-US" sz="1800" dirty="0" smtClean="0">
                <a:latin typeface="Times New Roman "/>
              </a:rPr>
              <a:t> Lee, Tai-Won Um,” </a:t>
            </a:r>
            <a:r>
              <a:rPr lang="en-US" sz="1800" dirty="0" err="1" smtClean="0">
                <a:latin typeface="Times New Roman "/>
              </a:rPr>
              <a:t>RpR</a:t>
            </a:r>
            <a:r>
              <a:rPr lang="en-US" sz="1800" dirty="0" smtClean="0">
                <a:latin typeface="Times New Roman "/>
              </a:rPr>
              <a:t>: A Trust Computation Model for Social Internet of Things”, Intl IEEE Conferences on Ubiquitous Intelligence &amp; Computing, Advanced and Trusted Computing, Scalable Computing and Communications, 978-1-5090-2771-2/16 2016 IEEE pp 930-93</a:t>
            </a:r>
          </a:p>
          <a:p>
            <a:pPr algn="just">
              <a:buNone/>
            </a:pPr>
            <a:r>
              <a:rPr lang="en-US" sz="1800" dirty="0" smtClean="0">
                <a:latin typeface="Times New Roman "/>
              </a:rPr>
              <a:t>[2] </a:t>
            </a:r>
            <a:r>
              <a:rPr lang="en-US" sz="1800" dirty="0" err="1" smtClean="0">
                <a:latin typeface="Times New Roman "/>
              </a:rPr>
              <a:t>Feng</a:t>
            </a:r>
            <a:r>
              <a:rPr lang="en-US" sz="1800" dirty="0" smtClean="0">
                <a:latin typeface="Times New Roman "/>
              </a:rPr>
              <a:t> Jiang, </a:t>
            </a:r>
            <a:r>
              <a:rPr lang="en-US" sz="1800" dirty="0" err="1" smtClean="0">
                <a:latin typeface="Times New Roman "/>
              </a:rPr>
              <a:t>Yunsheng</a:t>
            </a:r>
            <a:r>
              <a:rPr lang="en-US" sz="1800" dirty="0" smtClean="0">
                <a:latin typeface="Times New Roman "/>
              </a:rPr>
              <a:t> Fu , B. B. </a:t>
            </a:r>
            <a:r>
              <a:rPr lang="en-US" sz="1800" dirty="0" err="1" smtClean="0">
                <a:latin typeface="Times New Roman "/>
              </a:rPr>
              <a:t>Gupta,Yongsheng</a:t>
            </a:r>
            <a:r>
              <a:rPr lang="en-US" sz="1800" dirty="0" smtClean="0">
                <a:latin typeface="Times New Roman "/>
              </a:rPr>
              <a:t> Liang , </a:t>
            </a:r>
            <a:r>
              <a:rPr lang="en-US" sz="1800" dirty="0" err="1" smtClean="0">
                <a:latin typeface="Times New Roman "/>
              </a:rPr>
              <a:t>Seungmin</a:t>
            </a:r>
            <a:r>
              <a:rPr lang="en-US" sz="1800" dirty="0" smtClean="0">
                <a:latin typeface="Times New Roman "/>
              </a:rPr>
              <a:t> Rho , Fang Lou, </a:t>
            </a:r>
            <a:r>
              <a:rPr lang="en-US" sz="1800" dirty="0" err="1" smtClean="0">
                <a:latin typeface="Times New Roman "/>
              </a:rPr>
              <a:t>Fanzhi</a:t>
            </a:r>
            <a:r>
              <a:rPr lang="en-US" sz="1800" dirty="0" smtClean="0">
                <a:latin typeface="Times New Roman "/>
              </a:rPr>
              <a:t> </a:t>
            </a:r>
            <a:r>
              <a:rPr lang="en-US" sz="1800" dirty="0" err="1" smtClean="0">
                <a:latin typeface="Times New Roman "/>
              </a:rPr>
              <a:t>Meng</a:t>
            </a:r>
            <a:r>
              <a:rPr lang="en-US" sz="1800" dirty="0" smtClean="0">
                <a:latin typeface="Times New Roman "/>
              </a:rPr>
              <a:t> and </a:t>
            </a:r>
            <a:r>
              <a:rPr lang="en-US" sz="1800" dirty="0" err="1" smtClean="0">
                <a:latin typeface="Times New Roman "/>
              </a:rPr>
              <a:t>Zhihong</a:t>
            </a:r>
            <a:r>
              <a:rPr lang="en-US" sz="1800" dirty="0" smtClean="0">
                <a:latin typeface="Times New Roman "/>
              </a:rPr>
              <a:t> </a:t>
            </a:r>
            <a:r>
              <a:rPr lang="en-US" sz="1800" dirty="0" err="1" smtClean="0">
                <a:latin typeface="Times New Roman "/>
              </a:rPr>
              <a:t>Tian</a:t>
            </a:r>
            <a:r>
              <a:rPr lang="en-US" sz="1800" dirty="0" smtClean="0">
                <a:latin typeface="Times New Roman "/>
              </a:rPr>
              <a:t>, “Deep Learning based Multi‐channel intelligent attack   detection for Data Security “, IEEE Transactions on Sustainable Computing, 2377-3782 2018 IEEE pp 1-11.</a:t>
            </a:r>
          </a:p>
          <a:p>
            <a:pPr algn="just">
              <a:buNone/>
            </a:pPr>
            <a:r>
              <a:rPr lang="en-US" sz="1800" dirty="0" smtClean="0">
                <a:latin typeface="Times New Roman "/>
              </a:rPr>
              <a:t>[3] </a:t>
            </a:r>
            <a:r>
              <a:rPr lang="en-US" sz="1800" dirty="0" err="1" smtClean="0">
                <a:latin typeface="Times New Roman "/>
              </a:rPr>
              <a:t>Upul</a:t>
            </a:r>
            <a:r>
              <a:rPr lang="en-US" sz="1800" dirty="0" smtClean="0">
                <a:latin typeface="Times New Roman "/>
              </a:rPr>
              <a:t> </a:t>
            </a:r>
            <a:r>
              <a:rPr lang="en-US" sz="1800" dirty="0" err="1" smtClean="0">
                <a:latin typeface="Times New Roman "/>
              </a:rPr>
              <a:t>Jayasinghe</a:t>
            </a:r>
            <a:r>
              <a:rPr lang="en-US" sz="1800" dirty="0" smtClean="0">
                <a:latin typeface="Times New Roman "/>
              </a:rPr>
              <a:t>, </a:t>
            </a:r>
            <a:r>
              <a:rPr lang="en-US" sz="1800" dirty="0" err="1" smtClean="0">
                <a:latin typeface="Times New Roman "/>
              </a:rPr>
              <a:t>Gyu</a:t>
            </a:r>
            <a:r>
              <a:rPr lang="en-US" sz="1800" dirty="0" smtClean="0">
                <a:latin typeface="Times New Roman "/>
              </a:rPr>
              <a:t> </a:t>
            </a:r>
            <a:r>
              <a:rPr lang="en-US" sz="1800" dirty="0" err="1" smtClean="0">
                <a:latin typeface="Times New Roman "/>
              </a:rPr>
              <a:t>Myoung</a:t>
            </a:r>
            <a:r>
              <a:rPr lang="en-US" sz="1800" dirty="0" smtClean="0">
                <a:latin typeface="Times New Roman "/>
              </a:rPr>
              <a:t> Lee, Tai-Won Um, </a:t>
            </a:r>
            <a:r>
              <a:rPr lang="en-US" sz="1800" dirty="0" err="1" smtClean="0">
                <a:latin typeface="Times New Roman "/>
              </a:rPr>
              <a:t>Qi</a:t>
            </a:r>
            <a:r>
              <a:rPr lang="en-US" sz="1800" dirty="0" smtClean="0">
                <a:latin typeface="Times New Roman "/>
              </a:rPr>
              <a:t> Shi,” Machine Learning based Trust Computational Model for IoT Services”,  IEEE TRANSACTIONS ON SUSTAINABLE COMPUTING, TSUSC-2017-10-0122  pp 1-14.</a:t>
            </a:r>
          </a:p>
          <a:p>
            <a:pPr algn="just">
              <a:buNone/>
            </a:pPr>
            <a:r>
              <a:rPr lang="en-US" sz="1800" dirty="0" smtClean="0">
                <a:latin typeface="Times New Roman "/>
              </a:rPr>
              <a:t>[4] Y. Wang, Y.C. Lu, I.R. Chen, J.H. Chao, A. Swami, C.T. Lu,” </a:t>
            </a:r>
            <a:r>
              <a:rPr lang="en-US" sz="1800" dirty="0" err="1" smtClean="0">
                <a:latin typeface="Times New Roman "/>
              </a:rPr>
              <a:t>LogitTrust</a:t>
            </a:r>
            <a:r>
              <a:rPr lang="en-US" sz="1800" dirty="0" smtClean="0">
                <a:latin typeface="Times New Roman "/>
              </a:rPr>
              <a:t>: A </a:t>
            </a:r>
            <a:r>
              <a:rPr lang="en-US" sz="1800" dirty="0" err="1" smtClean="0">
                <a:latin typeface="Times New Roman "/>
              </a:rPr>
              <a:t>Logit</a:t>
            </a:r>
            <a:r>
              <a:rPr lang="en-US" sz="1800" dirty="0" smtClean="0">
                <a:latin typeface="Times New Roman "/>
              </a:rPr>
              <a:t> Regression-based Trust Model for Mobile Ad Hoc Networks” , in proceedings of the 6</a:t>
            </a:r>
            <a:r>
              <a:rPr lang="en-US" sz="1800" baseline="30000" dirty="0" smtClean="0">
                <a:latin typeface="Times New Roman "/>
              </a:rPr>
              <a:t>th</a:t>
            </a:r>
            <a:r>
              <a:rPr lang="en-US" sz="1800" dirty="0" smtClean="0">
                <a:latin typeface="Times New Roman "/>
              </a:rPr>
              <a:t> ASE International conference on Privacy, Security, Risk and Trust  Cambridge MA 2014 , pp 1-10.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9068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 "/>
              </a:rPr>
              <a:t>[5]</a:t>
            </a:r>
            <a:r>
              <a:rPr lang="en-US" sz="1800" dirty="0" smtClean="0">
                <a:latin typeface="Times New Roman "/>
              </a:rPr>
              <a:t> W. Li, W. </a:t>
            </a:r>
            <a:r>
              <a:rPr lang="en-US" sz="1800" dirty="0" err="1" smtClean="0">
                <a:latin typeface="Times New Roman "/>
              </a:rPr>
              <a:t>Meng</a:t>
            </a:r>
            <a:r>
              <a:rPr lang="en-US" sz="1800" dirty="0" smtClean="0">
                <a:latin typeface="Times New Roman "/>
              </a:rPr>
              <a:t>, L.F. Kwok and H. Horace” Enhancing collaborative intrusion detection networks against insider attacks using supervised intrusion sensitivity-based trust management model”, Journal of Network and Computer Applications, vol. 77, pp. 135-145, 2017.</a:t>
            </a:r>
          </a:p>
          <a:p>
            <a:pPr>
              <a:buNone/>
            </a:pPr>
            <a:r>
              <a:rPr lang="en-US" sz="1800" dirty="0" smtClean="0">
                <a:latin typeface="Times New Roman "/>
              </a:rPr>
              <a:t>[6] N.B. Truong, U. Jaya </a:t>
            </a:r>
            <a:r>
              <a:rPr lang="en-US" sz="1800" dirty="0" err="1" smtClean="0">
                <a:latin typeface="Times New Roman "/>
              </a:rPr>
              <a:t>singhe</a:t>
            </a:r>
            <a:r>
              <a:rPr lang="en-US" sz="1800" dirty="0" smtClean="0">
                <a:latin typeface="Times New Roman "/>
              </a:rPr>
              <a:t>, T w Um, </a:t>
            </a:r>
            <a:r>
              <a:rPr lang="en-US" sz="1800" dirty="0" err="1" smtClean="0">
                <a:latin typeface="Times New Roman "/>
              </a:rPr>
              <a:t>G.M.Lee</a:t>
            </a:r>
            <a:r>
              <a:rPr lang="en-US" sz="1800" dirty="0" smtClean="0">
                <a:latin typeface="Times New Roman "/>
              </a:rPr>
              <a:t> ,”A Survey on Trust Computation in the Internet of Things”, The Journal of Korean Institute of Communications and Information Sciences (J-KICS), vol. 33, no. 2, pp. 10-27, 2016.</a:t>
            </a:r>
          </a:p>
          <a:p>
            <a:pPr>
              <a:buNone/>
            </a:pPr>
            <a:r>
              <a:rPr lang="en-US" sz="1800" dirty="0" smtClean="0">
                <a:latin typeface="Times New Roman "/>
              </a:rPr>
              <a:t>[7] G. Yin, </a:t>
            </a:r>
            <a:r>
              <a:rPr lang="en-US" sz="1800" dirty="0" err="1" smtClean="0">
                <a:latin typeface="Times New Roman "/>
              </a:rPr>
              <a:t>F.Jiang,s</a:t>
            </a:r>
            <a:r>
              <a:rPr lang="en-US" sz="1800" dirty="0" smtClean="0">
                <a:latin typeface="Times New Roman "/>
              </a:rPr>
              <a:t>. </a:t>
            </a:r>
            <a:r>
              <a:rPr lang="en-US" sz="1800" dirty="0" err="1" smtClean="0">
                <a:latin typeface="Times New Roman "/>
              </a:rPr>
              <a:t>Cheng,X</a:t>
            </a:r>
            <a:r>
              <a:rPr lang="en-US" sz="1800" dirty="0" smtClean="0">
                <a:latin typeface="Times New Roman "/>
              </a:rPr>
              <a:t>. Li and X. He, “ </a:t>
            </a:r>
            <a:r>
              <a:rPr lang="en-US" sz="1800" dirty="0" err="1" smtClean="0">
                <a:latin typeface="Times New Roman "/>
              </a:rPr>
              <a:t>Autrust:A</a:t>
            </a:r>
            <a:r>
              <a:rPr lang="en-US" sz="1800" dirty="0" smtClean="0">
                <a:latin typeface="Times New Roman "/>
              </a:rPr>
              <a:t> practical trust measurement for adjacent users in social network”, in Second International Conference on Cloud and Green Computing (CGC), 2012, pp. 360-367. </a:t>
            </a:r>
          </a:p>
          <a:p>
            <a:pPr>
              <a:buNone/>
            </a:pPr>
            <a:r>
              <a:rPr lang="en-US" sz="1800" dirty="0" smtClean="0">
                <a:latin typeface="Times New Roman "/>
              </a:rPr>
              <a:t>[8] Michele Nitti, Roberto </a:t>
            </a:r>
            <a:r>
              <a:rPr lang="en-US" sz="1800" dirty="0" err="1" smtClean="0">
                <a:latin typeface="Times New Roman "/>
              </a:rPr>
              <a:t>Girau</a:t>
            </a:r>
            <a:r>
              <a:rPr lang="en-US" sz="1800" dirty="0" smtClean="0">
                <a:latin typeface="Times New Roman "/>
              </a:rPr>
              <a:t>, Luigi </a:t>
            </a:r>
            <a:r>
              <a:rPr lang="en-US" sz="1800" dirty="0" err="1" smtClean="0">
                <a:latin typeface="Times New Roman "/>
              </a:rPr>
              <a:t>Atzori</a:t>
            </a:r>
            <a:r>
              <a:rPr lang="en-US" sz="1800" dirty="0" smtClean="0">
                <a:latin typeface="Times New Roman "/>
              </a:rPr>
              <a:t>, “Trustworthiness Management in the Social Internet of Things”, IEEE Transactions on knowledge and data engineering, vol. 26, no. 5, pp. 1253-1266, 2014.</a:t>
            </a:r>
          </a:p>
          <a:p>
            <a:endParaRPr lang="en-US" sz="1800" dirty="0">
              <a:latin typeface="Times New Roman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Thank You..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90600" y="274680"/>
            <a:ext cx="76954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Times New Roman "/>
              </a:rPr>
              <a:t>1. Abstract</a:t>
            </a:r>
            <a:endParaRPr sz="3600" b="1">
              <a:latin typeface="Times New Roman 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0600" y="914400"/>
            <a:ext cx="7695480" cy="540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Times New Roman "/>
              </a:rPr>
              <a:t> Large </a:t>
            </a:r>
            <a:r>
              <a:rPr lang="en-US" sz="2400" dirty="0">
                <a:solidFill>
                  <a:srgbClr val="000000"/>
                </a:solidFill>
                <a:latin typeface="Times New Roman "/>
              </a:rPr>
              <a:t>volume of sensitive </a:t>
            </a:r>
            <a:r>
              <a:rPr lang="en-US" sz="2400" dirty="0" smtClean="0">
                <a:solidFill>
                  <a:srgbClr val="000000"/>
                </a:solidFill>
                <a:latin typeface="Times New Roman "/>
              </a:rPr>
              <a:t>information imposes </a:t>
            </a:r>
            <a:r>
              <a:rPr lang="en-US" sz="2400" dirty="0">
                <a:solidFill>
                  <a:srgbClr val="000000"/>
                </a:solidFill>
                <a:latin typeface="Times New Roman "/>
              </a:rPr>
              <a:t>many </a:t>
            </a:r>
            <a:r>
              <a:rPr lang="en-US" sz="2400" dirty="0" smtClean="0">
                <a:solidFill>
                  <a:srgbClr val="000000"/>
                </a:solidFill>
                <a:latin typeface="Times New Roman "/>
              </a:rPr>
              <a:t>threats from the risks of </a:t>
            </a:r>
            <a:r>
              <a:rPr lang="en-US" sz="2400" dirty="0">
                <a:solidFill>
                  <a:srgbClr val="000000"/>
                </a:solidFill>
                <a:latin typeface="Times New Roman "/>
              </a:rPr>
              <a:t>data management to risk of data analytics. </a:t>
            </a:r>
            <a:endParaRPr lang="en-US" sz="2400" dirty="0" smtClean="0">
              <a:solidFill>
                <a:srgbClr val="000000"/>
              </a:solidFill>
              <a:latin typeface="Times New Roman "/>
            </a:endParaRPr>
          </a:p>
          <a:p>
            <a:pPr algn="just"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Times New Roman 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 "/>
              </a:rPr>
              <a:t>	To </a:t>
            </a:r>
            <a:r>
              <a:rPr lang="en-US" sz="2400" dirty="0">
                <a:solidFill>
                  <a:srgbClr val="000000"/>
                </a:solidFill>
                <a:latin typeface="Times New Roman "/>
              </a:rPr>
              <a:t>address </a:t>
            </a:r>
            <a:r>
              <a:rPr lang="en-US" sz="2400" dirty="0" smtClean="0">
                <a:solidFill>
                  <a:srgbClr val="000000"/>
                </a:solidFill>
                <a:latin typeface="Times New Roman "/>
              </a:rPr>
              <a:t>issues, </a:t>
            </a:r>
            <a:r>
              <a:rPr lang="en-US" sz="2400" dirty="0">
                <a:solidFill>
                  <a:srgbClr val="000000"/>
                </a:solidFill>
                <a:latin typeface="Times New Roman "/>
              </a:rPr>
              <a:t>concept of trust is introduced to overcome the perception of uncertainty and risks before making any decisions. </a:t>
            </a:r>
            <a:endParaRPr lang="en-US" sz="2400" dirty="0" smtClean="0">
              <a:solidFill>
                <a:srgbClr val="000000"/>
              </a:solidFill>
              <a:latin typeface="Times New Roman "/>
            </a:endParaRPr>
          </a:p>
          <a:p>
            <a:pPr algn="just"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Times New Roman 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 "/>
              </a:rPr>
              <a:t>	Novel </a:t>
            </a:r>
            <a:r>
              <a:rPr lang="en-US" sz="2400" dirty="0">
                <a:solidFill>
                  <a:srgbClr val="000000"/>
                </a:solidFill>
                <a:latin typeface="Times New Roman "/>
              </a:rPr>
              <a:t>algorithm based on machine learning principles is devised to classify the extracted trust features and combine them to produce a final trust value to be used for decision making. </a:t>
            </a:r>
            <a:endParaRPr sz="2400">
              <a:latin typeface="Times New Roman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90600" y="274680"/>
            <a:ext cx="7695480" cy="56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2. Introduction</a:t>
            </a:r>
            <a:endParaRPr sz="3200" b="1"/>
          </a:p>
        </p:txBody>
      </p:sp>
      <p:sp>
        <p:nvSpPr>
          <p:cNvPr id="79" name="CustomShape 2"/>
          <p:cNvSpPr/>
          <p:nvPr/>
        </p:nvSpPr>
        <p:spPr>
          <a:xfrm>
            <a:off x="990600" y="990720"/>
            <a:ext cx="7695480" cy="51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IoT </a:t>
            </a:r>
            <a:r>
              <a:rPr lang="en-US" sz="2800" dirty="0">
                <a:solidFill>
                  <a:srgbClr val="000000"/>
                </a:solidFill>
                <a:latin typeface="Times New Roman "/>
              </a:rPr>
              <a:t>introduces risks, privacy and security at both system and social level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800">
              <a:latin typeface="Times New Roman 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 "/>
              </a:rPr>
              <a:t>Traditional privacy and security triad is not suitable for solving challenges in network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800">
              <a:latin typeface="Times New Roman 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Aim </a:t>
            </a:r>
            <a:r>
              <a:rPr lang="en-US" sz="2800" dirty="0">
                <a:solidFill>
                  <a:srgbClr val="000000"/>
                </a:solidFill>
                <a:latin typeface="Times New Roman "/>
              </a:rPr>
              <a:t>of future IoT services is to make decision autonomously without human intervention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800">
              <a:latin typeface="Times New Roman 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 "/>
              </a:rPr>
              <a:t>Trust computational model recognized as a vital key for processing and handling data.</a:t>
            </a:r>
            <a:endParaRPr sz="2800">
              <a:latin typeface="Times New Roman "/>
            </a:endParaRPr>
          </a:p>
          <a:p>
            <a:pPr algn="just">
              <a:lnSpc>
                <a:spcPct val="100000"/>
              </a:lnSpc>
            </a:pPr>
            <a:endParaRPr sz="2800">
              <a:latin typeface="Times New Roman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90600" y="274680"/>
            <a:ext cx="76954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 "/>
              </a:rPr>
              <a:t>Introduction contd..</a:t>
            </a:r>
            <a:endParaRPr sz="3200" b="1">
              <a:latin typeface="Times New Roman 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66800" y="1143000"/>
            <a:ext cx="7619280" cy="49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Traditional </a:t>
            </a:r>
            <a:r>
              <a:rPr lang="en-US" sz="2800" dirty="0">
                <a:solidFill>
                  <a:srgbClr val="000000"/>
                </a:solidFill>
                <a:latin typeface="Times New Roman "/>
              </a:rPr>
              <a:t>trust evaluating schemes 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lack </a:t>
            </a:r>
            <a:r>
              <a:rPr lang="en-US" sz="2800" dirty="0">
                <a:solidFill>
                  <a:srgbClr val="000000"/>
                </a:solidFill>
                <a:latin typeface="Times New Roman "/>
              </a:rPr>
              <a:t>generic framework details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800">
              <a:latin typeface="Times New Roman 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 "/>
              </a:rPr>
              <a:t>Fail to define trust for information gathering, 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processing.</a:t>
            </a:r>
          </a:p>
          <a:p>
            <a:pPr algn="just">
              <a:lnSpc>
                <a:spcPct val="100000"/>
              </a:lnSpc>
            </a:pPr>
            <a:endParaRPr sz="2800">
              <a:latin typeface="Times New Roman 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 "/>
              </a:rPr>
              <a:t>For feasible deployment , no labeling based on trustworthiness is investigated</a:t>
            </a:r>
            <a:r>
              <a:rPr lang="en-US" sz="2800" dirty="0" smtClean="0">
                <a:solidFill>
                  <a:srgbClr val="000000"/>
                </a:solidFill>
                <a:latin typeface="Times New Roman 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800">
              <a:latin typeface="Times New Roman 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 "/>
              </a:rPr>
              <a:t>To rectify such weakness, trust framework based on numerical approach is necessity.</a:t>
            </a:r>
            <a:endParaRPr sz="2800">
              <a:latin typeface="Times New Roman 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66800" y="274680"/>
            <a:ext cx="761928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imes New Roman "/>
              </a:rPr>
              <a:t>3. Motivation</a:t>
            </a:r>
            <a:endParaRPr sz="3200" b="1">
              <a:latin typeface="Times New Roman 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Rectangle 3"/>
          <p:cNvSpPr/>
          <p:nvPr/>
        </p:nvSpPr>
        <p:spPr>
          <a:xfrm>
            <a:off x="1219200" y="1066801"/>
            <a:ext cx="73152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 "/>
              </a:rPr>
              <a:t>Motivation behind work is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 "/>
              </a:rPr>
              <a:t> </a:t>
            </a:r>
            <a:r>
              <a:rPr lang="en-US" sz="2400" dirty="0" smtClean="0">
                <a:latin typeface="Times New Roman "/>
              </a:rPr>
              <a:t>To offer understandings of trust within potential IoT applications</a:t>
            </a:r>
          </a:p>
          <a:p>
            <a:pPr lvl="0" algn="just">
              <a:buFont typeface="Arial" pitchFamily="34" charset="0"/>
              <a:buChar char="•"/>
            </a:pPr>
            <a:endParaRPr lang="en-US" sz="2400" dirty="0" smtClean="0">
              <a:latin typeface="Times New Roman 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 "/>
              </a:rPr>
              <a:t>Traditional models may be inappropriate for use within an IoT context.</a:t>
            </a:r>
          </a:p>
          <a:p>
            <a:pPr lvl="0" algn="just"/>
            <a:endParaRPr lang="en-US" sz="2400" dirty="0" smtClean="0">
              <a:latin typeface="Times New Roman 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 "/>
              </a:rPr>
              <a:t>Existing security solutions generate a heavy Computation and communication load for IoT devices.</a:t>
            </a:r>
          </a:p>
          <a:p>
            <a:pPr lvl="0" algn="just"/>
            <a:endParaRPr lang="en-US" sz="2400" dirty="0" smtClean="0">
              <a:latin typeface="Times New Roman 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 "/>
              </a:rPr>
              <a:t>To provide computational-intensive and latency-sensitive security, especially under heavy data streams</a:t>
            </a:r>
            <a:r>
              <a:rPr lang="en-US" sz="2000" dirty="0" smtClean="0">
                <a:latin typeface="Times New Roman "/>
              </a:rPr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algn="just"/>
            <a:endParaRPr lang="en-US" sz="2400" dirty="0" smtClean="0">
              <a:latin typeface="Times New Roman 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66800" y="274680"/>
            <a:ext cx="76192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imes New Roman "/>
              </a:rPr>
              <a:t>4. Objective</a:t>
            </a:r>
            <a:endParaRPr sz="3200" b="1">
              <a:latin typeface="Times New Roman 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43000" y="1143000"/>
            <a:ext cx="7543080" cy="57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 "/>
              </a:rPr>
              <a:t>This model presents</a:t>
            </a:r>
            <a:endParaRPr sz="2800">
              <a:latin typeface="Times New Roman 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800" dirty="0" smtClean="0"/>
              <a:t>Trust framework model which specifies the formation of trust value.</a:t>
            </a:r>
          </a:p>
          <a:p>
            <a:pPr lvl="0" algn="just"/>
            <a:endParaRPr lang="en-US" sz="2800" dirty="0" smtClean="0"/>
          </a:p>
          <a:p>
            <a:pPr lvl="0" algn="just">
              <a:buFont typeface="Arial" pitchFamily="34" charset="0"/>
              <a:buChar char="•"/>
            </a:pPr>
            <a:r>
              <a:rPr lang="en-US" sz="2800" dirty="0" smtClean="0"/>
              <a:t>Analytical approach to assess the data and evaluate each individual trust feature. </a:t>
            </a:r>
          </a:p>
          <a:p>
            <a:pPr lvl="0" algn="just"/>
            <a:endParaRPr lang="en-US" sz="2800" dirty="0" smtClean="0"/>
          </a:p>
          <a:p>
            <a:pPr lvl="0" algn="just">
              <a:buFont typeface="Arial" pitchFamily="34" charset="0"/>
              <a:buChar char="•"/>
            </a:pPr>
            <a:r>
              <a:rPr lang="en-US" sz="2800" dirty="0" smtClean="0"/>
              <a:t>Present a clustering algorithm to label the extracted trust features.</a:t>
            </a:r>
          </a:p>
          <a:p>
            <a:pPr lvl="0" algn="just">
              <a:buFont typeface="Arial" pitchFamily="34" charset="0"/>
              <a:buChar char="•"/>
            </a:pPr>
            <a:endParaRPr lang="en-US" sz="2800" dirty="0" smtClean="0"/>
          </a:p>
          <a:p>
            <a:pPr lvl="0" algn="just">
              <a:buFont typeface="Arial" pitchFamily="34" charset="0"/>
              <a:buChar char="•"/>
            </a:pPr>
            <a:r>
              <a:rPr lang="en-US" sz="2800" dirty="0" smtClean="0"/>
              <a:t>Propose an intelligent model to combine measured TMs to formulate a trust assessment mode.</a:t>
            </a:r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66800" y="274680"/>
            <a:ext cx="76192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imes New Roman "/>
              </a:rPr>
              <a:t>5. Literature </a:t>
            </a:r>
            <a:r>
              <a:rPr lang="en-US" sz="3200" b="1" dirty="0">
                <a:solidFill>
                  <a:srgbClr val="000000"/>
                </a:solidFill>
                <a:latin typeface="Times New Roman "/>
              </a:rPr>
              <a:t>S</a:t>
            </a:r>
            <a:r>
              <a:rPr lang="en-US" sz="3200" b="1" dirty="0" smtClean="0">
                <a:solidFill>
                  <a:srgbClr val="000000"/>
                </a:solidFill>
                <a:latin typeface="Times New Roman "/>
              </a:rPr>
              <a:t>urvey</a:t>
            </a:r>
            <a:endParaRPr sz="3200" b="1">
              <a:latin typeface="Times New Roman 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1066800" y="952560"/>
          <a:ext cx="7771920" cy="5403720"/>
        </p:xfrm>
        <a:graphic>
          <a:graphicData uri="http://schemas.openxmlformats.org/drawingml/2006/table">
            <a:tbl>
              <a:tblPr/>
              <a:tblGrid>
                <a:gridCol w="693960"/>
                <a:gridCol w="4487207"/>
                <a:gridCol w="2590753"/>
              </a:tblGrid>
              <a:tr h="5882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Sr. No.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Paper Details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Findings</a:t>
                      </a:r>
                      <a:endParaRPr b="1"/>
                    </a:p>
                  </a:txBody>
                  <a:tcPr/>
                </a:tc>
              </a:tr>
              <a:tr h="156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Feng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Jiang,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Yunsheng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Fu , B. B.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Gupta，Yongsheng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Liang 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Seungmin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Rho , Fang Lou,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Fanzhi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Meng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Zhihong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Tian,”Deep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Learning based Multi‐channel intelligent attack detection for Data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Security”,IEEE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2018.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Provide solution for privacy, security and integrity based on statistical and deep learning concept</a:t>
                      </a:r>
                      <a:endParaRPr/>
                    </a:p>
                  </a:txBody>
                  <a:tcPr/>
                </a:tc>
              </a:tr>
              <a:tr h="172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W. Li, W.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Meng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, L.F. Kwok and H. Horace” Enhancing collaborative intrusion detection networks against insider attacks using supervised intrusion sensitivity-based trust management model”, JNCA, 2017.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Presents trust management framework on reinforcement learning and multiclass classification  techniques</a:t>
                      </a:r>
                      <a:endParaRPr/>
                    </a:p>
                  </a:txBody>
                  <a:tcPr/>
                </a:tc>
              </a:tr>
              <a:tr h="1316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Y. Wang, Y.C. Lu, I.R. Chen, J.H.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Chao,A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. Swami, C.T.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Lu,”LogitTrust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: 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Logit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Regression-based Trust Model for Mobile Ad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HocNetworks”ICPSRT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, Cambridge 2014.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Propose regression model for trust worthiness in MANET and WSN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90600" y="274680"/>
            <a:ext cx="76954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Literature survey</a:t>
            </a:r>
            <a:endParaRPr sz="3200" b="1"/>
          </a:p>
        </p:txBody>
      </p:sp>
      <p:graphicFrame>
        <p:nvGraphicFramePr>
          <p:cNvPr id="89" name="Table 2"/>
          <p:cNvGraphicFramePr/>
          <p:nvPr/>
        </p:nvGraphicFramePr>
        <p:xfrm>
          <a:off x="990600" y="1371600"/>
          <a:ext cx="7695840" cy="3773880"/>
        </p:xfrm>
        <a:graphic>
          <a:graphicData uri="http://schemas.openxmlformats.org/drawingml/2006/table">
            <a:tbl>
              <a:tblPr/>
              <a:tblGrid>
                <a:gridCol w="762000"/>
                <a:gridCol w="4368448"/>
                <a:gridCol w="2565392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Sr. No.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Paper Details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Findings</a:t>
                      </a:r>
                      <a:endParaRPr b="1"/>
                    </a:p>
                  </a:txBody>
                  <a:tcPr/>
                </a:tc>
              </a:tr>
              <a:tr h="143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N.B. Truong, U. Jaya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singhe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, T w Um,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G.M.Lee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,”A Survey on Trust Computation in the Internet of Things”, JKICS, 2016.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Proposed trust evaluation scheme based on network architecture , policy, reputation.</a:t>
                      </a:r>
                      <a:endParaRPr/>
                    </a:p>
                  </a:txBody>
                  <a:tcPr/>
                </a:tc>
              </a:tr>
              <a:tr h="170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G. Yin,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F.Jiang,s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Cheng,X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. Li and X. He, “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Autrust:A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practical trust measurement for adjacent users in social network”, ICCGC, 2012.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Presents computational model for trust based on similarity, information reliability and social opinion 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191</TotalTime>
  <Words>1531</Words>
  <Application>Microsoft Office PowerPoint</Application>
  <PresentationFormat>On-screen Show (4:3)</PresentationFormat>
  <Paragraphs>232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Solstice</vt:lpstr>
      <vt:lpstr>Paintbrush 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6. Proposed System </vt:lpstr>
      <vt:lpstr>6.1 Knowledge Trust Metric </vt:lpstr>
      <vt:lpstr>6.2 Experience and Reputation Trust Metrics </vt:lpstr>
      <vt:lpstr>7. Computational Model </vt:lpstr>
      <vt:lpstr> </vt:lpstr>
      <vt:lpstr>Slide 15</vt:lpstr>
      <vt:lpstr>Slide 16</vt:lpstr>
      <vt:lpstr>Slide 17</vt:lpstr>
      <vt:lpstr>Slide 18</vt:lpstr>
      <vt:lpstr>8. MACHINE LEARNING BASED MODEL</vt:lpstr>
      <vt:lpstr>Slide 20</vt:lpstr>
      <vt:lpstr>Slide 21</vt:lpstr>
      <vt:lpstr>9. Conclusion</vt:lpstr>
      <vt:lpstr>10. References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60</cp:revision>
  <dcterms:created xsi:type="dcterms:W3CDTF">2006-08-16T00:00:00Z</dcterms:created>
  <dcterms:modified xsi:type="dcterms:W3CDTF">2019-07-24T09:24:05Z</dcterms:modified>
</cp:coreProperties>
</file>