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7" r:id="rId2"/>
    <p:sldId id="256" r:id="rId3"/>
    <p:sldId id="260" r:id="rId4"/>
    <p:sldId id="259" r:id="rId5"/>
    <p:sldId id="261" r:id="rId6"/>
    <p:sldId id="258" r:id="rId7"/>
    <p:sldId id="264" r:id="rId8"/>
    <p:sldId id="281" r:id="rId9"/>
    <p:sldId id="262" r:id="rId10"/>
    <p:sldId id="263" r:id="rId11"/>
    <p:sldId id="265" r:id="rId12"/>
    <p:sldId id="270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A80076-C395-4D25-BB1A-0A48A1847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2412F-46FD-453C-8C73-3EAB941B9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EA07E-1A2E-4C2E-BCB6-C085469CBA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DDC3D-C934-4563-877E-85A43E09AE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6DBD2-CDC4-4751-BC06-9E76D83DA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82EE8-E8E7-431A-AA23-85E16612DC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906B0-300D-47BF-99F2-70F3FFFDDB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ECDC6-60AC-424C-B711-12FC508885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93D9B-C490-4EC4-B4B9-00FDB2DDD8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D8D9-4D9C-4B56-A18B-B861518782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03E5F-4CDB-473C-B92D-BA3A2B7797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47CC34-8B0D-4989-90DF-F90E1A64B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Booth's Algorithm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5715000" cy="685800"/>
          </a:xfrm>
        </p:spPr>
        <p:txBody>
          <a:bodyPr/>
          <a:lstStyle/>
          <a:p>
            <a:pPr algn="l"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Pass 1 continued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mtClean="0">
                <a:latin typeface="Arial" charset="0"/>
                <a:cs typeface="Courier New" charset="0"/>
              </a:rPr>
              <a:t>Pass 1, Step 1: Arithmetic action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(1)</a:t>
            </a:r>
            <a:r>
              <a:rPr lang="en-US" b="1" smtClean="0">
                <a:latin typeface="Courier New" charset="0"/>
                <a:cs typeface="Courier New" charset="0"/>
              </a:rPr>
              <a:t> 00000	</a:t>
            </a:r>
            <a:r>
              <a:rPr lang="en-US" sz="2800" smtClean="0">
                <a:latin typeface="Arial" charset="0"/>
                <a:cs typeface="Courier New" charset="0"/>
              </a:rPr>
              <a:t>(left half of product)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</a:t>
            </a:r>
            <a:r>
              <a:rPr lang="en-US" b="1" u="sng" smtClean="0">
                <a:latin typeface="Courier New" charset="0"/>
                <a:cs typeface="Courier New" charset="0"/>
              </a:rPr>
              <a:t>-00010</a:t>
            </a:r>
            <a:r>
              <a:rPr lang="en-US" b="1" smtClean="0">
                <a:latin typeface="Courier New" charset="0"/>
                <a:cs typeface="Courier New" charset="0"/>
              </a:rPr>
              <a:t> 	</a:t>
            </a:r>
            <a:r>
              <a:rPr lang="en-US" sz="2800" smtClean="0">
                <a:latin typeface="Arial" charset="0"/>
                <a:cs typeface="Courier New" charset="0"/>
              </a:rPr>
              <a:t>(mulitplicand)</a:t>
            </a:r>
            <a:endParaRPr lang="en-US" b="1" smtClean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 11110</a:t>
            </a:r>
            <a:r>
              <a:rPr lang="en-US" smtClean="0">
                <a:latin typeface="Courier New" charset="0"/>
                <a:cs typeface="Courier New" charset="0"/>
              </a:rPr>
              <a:t>  </a:t>
            </a:r>
            <a:r>
              <a:rPr lang="en-US" sz="28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(uses a phantom borrow)</a:t>
            </a:r>
          </a:p>
          <a:p>
            <a:pPr eaLnBrk="1" hangingPunct="1">
              <a:buFont typeface="Wingdings" charset="2"/>
              <a:buNone/>
            </a:pPr>
            <a:endParaRPr lang="en-US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Place result into </a:t>
            </a:r>
            <a:r>
              <a:rPr lang="en-US" b="1" smtClean="0">
                <a:latin typeface="Arial" charset="0"/>
                <a:cs typeface="Courier New" charset="0"/>
              </a:rPr>
              <a:t>left half</a:t>
            </a:r>
            <a:r>
              <a:rPr lang="en-US" smtClean="0">
                <a:latin typeface="Arial" charset="0"/>
                <a:cs typeface="Courier New" charset="0"/>
              </a:rPr>
              <a:t> of product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mtClean="0"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11110 </a:t>
            </a:r>
            <a:r>
              <a:rPr lang="en-US" sz="3600" b="1" smtClean="0">
                <a:latin typeface="Courier New" charset="0"/>
                <a:cs typeface="Courier New" charset="0"/>
              </a:rPr>
              <a:t>11011 0</a:t>
            </a:r>
            <a:r>
              <a:rPr lang="en-US" smtClean="0">
                <a:latin typeface="Courier New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Pass 1 continued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1, Step 2:  ASR </a:t>
            </a:r>
            <a:r>
              <a:rPr lang="en-US" sz="2400" smtClean="0">
                <a:latin typeface="Arial" charset="0"/>
                <a:cs typeface="Courier New" charset="0"/>
              </a:rPr>
              <a:t>(arithmetic shift right)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Before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11110 11011 0</a:t>
            </a:r>
            <a:r>
              <a:rPr lang="en-US" sz="3200" smtClean="0">
                <a:latin typeface="Courier New" charset="0"/>
              </a:rPr>
              <a:t> </a:t>
            </a:r>
            <a:endParaRPr lang="en-US" sz="3200" smtClean="0">
              <a:latin typeface="Arial" charset="0"/>
              <a:cs typeface="Courier New" charset="0"/>
            </a:endParaRP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After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smtClean="0"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11111 01101 1</a:t>
            </a:r>
            <a:r>
              <a:rPr lang="en-US" sz="3200" smtClean="0">
                <a:latin typeface="Courier New" charset="0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(left-most bit was 1, so a 1 was shifted in on the left)</a:t>
            </a:r>
          </a:p>
          <a:p>
            <a:pPr lvl="1" eaLnBrk="1" hangingPunct="1">
              <a:buFont typeface="Wingdings" charset="2"/>
              <a:buNone/>
            </a:pPr>
            <a:endParaRPr lang="en-US" sz="20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1 is complete.</a:t>
            </a:r>
          </a:p>
          <a:p>
            <a:pPr lvl="1" eaLnBrk="1" hangingPunct="1">
              <a:buFont typeface="Wingdings" charset="2"/>
              <a:buNone/>
            </a:pPr>
            <a:endParaRPr lang="en-US" sz="32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/>
              <a:t>Current Product and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 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</a:t>
            </a:r>
            <a:r>
              <a:rPr lang="en-US" sz="3600" b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	 </a:t>
            </a:r>
          </a:p>
          <a:p>
            <a:pPr eaLnBrk="1" hangingPunct="1">
              <a:buFont typeface="Wingdings" charset="2"/>
              <a:buNone/>
            </a:pPr>
            <a:endParaRPr lang="en-US" sz="3600" b="1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mtClean="0"/>
              <a:t>Pass 2, Step 1:  Examine the last 2 bits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 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	The last two bits are </a:t>
            </a:r>
            <a:r>
              <a:rPr lang="en-US" sz="24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11</a:t>
            </a:r>
            <a:r>
              <a:rPr lang="en-US" sz="2400" smtClean="0">
                <a:latin typeface="Arial" charset="0"/>
                <a:cs typeface="Courier New" charset="0"/>
              </a:rPr>
              <a:t>, so we do NOT need to perform an arithmetic action -- 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		just proceed to step 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2 continued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2, Step 2:  ASR </a:t>
            </a:r>
            <a:r>
              <a:rPr lang="en-US" sz="2400" smtClean="0">
                <a:latin typeface="Arial" charset="0"/>
                <a:cs typeface="Courier New" charset="0"/>
              </a:rPr>
              <a:t>(arithmetic shift right)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Before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11111 01101 1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After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smtClean="0">
                <a:latin typeface="Courier New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11111 10110 1</a:t>
            </a:r>
          </a:p>
          <a:p>
            <a:pPr lvl="1"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(left-most bit was 1, so a 1 was shifted in on the left)</a:t>
            </a:r>
          </a:p>
          <a:p>
            <a:pPr lvl="1" eaLnBrk="1" hangingPunct="1">
              <a:buFont typeface="Wingdings" charset="2"/>
              <a:buNone/>
            </a:pPr>
            <a:endParaRPr lang="en-US" sz="20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2 is complete.</a:t>
            </a:r>
          </a:p>
          <a:p>
            <a:pPr lvl="1" eaLnBrk="1" hangingPunct="1">
              <a:buFont typeface="Wingdings" charset="2"/>
              <a:buNone/>
            </a:pPr>
            <a:endParaRPr lang="en-US" sz="32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/>
              <a:t>Current Product and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 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11111 10110 </a:t>
            </a:r>
            <a:r>
              <a:rPr lang="en-US" sz="3600" b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smtClean="0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 </a:t>
            </a:r>
          </a:p>
          <a:p>
            <a:pPr eaLnBrk="1" hangingPunct="1">
              <a:buFont typeface="Wingdings" charset="2"/>
              <a:buNone/>
            </a:pPr>
            <a:endParaRPr lang="en-US" sz="3600" b="1" smtClean="0">
              <a:solidFill>
                <a:srgbClr val="CC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mtClean="0"/>
              <a:t>Pass 3, Step 1:  Examine the last 2 bits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endParaRPr lang="en-US" sz="3600" b="1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	The last two bits are </a:t>
            </a:r>
            <a:r>
              <a:rPr lang="en-US" sz="24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01</a:t>
            </a:r>
            <a:r>
              <a:rPr lang="en-US" sz="2400" smtClean="0">
                <a:latin typeface="Arial" charset="0"/>
                <a:cs typeface="Courier New" charset="0"/>
              </a:rPr>
              <a:t>, so we need to:</a:t>
            </a:r>
          </a:p>
          <a:p>
            <a:pPr eaLnBrk="1" hangingPunct="1">
              <a:buFont typeface="Wingdings" charset="2"/>
              <a:buNone/>
            </a:pPr>
            <a:r>
              <a:rPr lang="en-US" sz="2800" smtClean="0">
                <a:latin typeface="Arial" charset="0"/>
                <a:cs typeface="Arial" charset="0"/>
              </a:rPr>
              <a:t>		</a:t>
            </a:r>
            <a:r>
              <a:rPr lang="en-US" sz="2400" smtClean="0">
                <a:latin typeface="Arial" charset="0"/>
                <a:cs typeface="Courier New" charset="0"/>
              </a:rPr>
              <a:t>add the </a:t>
            </a:r>
            <a:r>
              <a:rPr lang="en-US" sz="2400" b="1" smtClean="0">
                <a:latin typeface="Arial" charset="0"/>
                <a:cs typeface="Courier New" charset="0"/>
              </a:rPr>
              <a:t>multiplicand</a:t>
            </a:r>
            <a:r>
              <a:rPr lang="en-US" sz="2400" smtClean="0">
                <a:latin typeface="Arial" charset="0"/>
                <a:cs typeface="Courier New" charset="0"/>
              </a:rPr>
              <a:t> to the left half of the product</a:t>
            </a:r>
          </a:p>
          <a:p>
            <a:pPr eaLnBrk="1" hangingPunct="1">
              <a:buFont typeface="Wingdings" charset="2"/>
              <a:buNone/>
            </a:pPr>
            <a:endParaRPr lang="en-US" sz="24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3 continued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mtClean="0">
                <a:latin typeface="Arial" charset="0"/>
                <a:cs typeface="Courier New" charset="0"/>
              </a:rPr>
              <a:t>Pass 3, Step 1: Arithmetic action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(1)</a:t>
            </a:r>
            <a:r>
              <a:rPr lang="en-US" b="1" smtClean="0">
                <a:latin typeface="Courier New" charset="0"/>
                <a:cs typeface="Courier New" charset="0"/>
              </a:rPr>
              <a:t> 11111	</a:t>
            </a:r>
            <a:r>
              <a:rPr lang="en-US" sz="2800" smtClean="0">
                <a:latin typeface="Arial" charset="0"/>
                <a:cs typeface="Courier New" charset="0"/>
              </a:rPr>
              <a:t>(left half of product)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</a:t>
            </a:r>
            <a:r>
              <a:rPr lang="en-US" b="1" u="sng" smtClean="0">
                <a:latin typeface="Courier New" charset="0"/>
                <a:cs typeface="Courier New" charset="0"/>
              </a:rPr>
              <a:t>+00010</a:t>
            </a:r>
            <a:r>
              <a:rPr lang="en-US" b="1" smtClean="0">
                <a:latin typeface="Courier New" charset="0"/>
                <a:cs typeface="Courier New" charset="0"/>
              </a:rPr>
              <a:t> 	</a:t>
            </a:r>
            <a:r>
              <a:rPr lang="en-US" sz="2800" smtClean="0">
                <a:latin typeface="Arial" charset="0"/>
                <a:cs typeface="Courier New" charset="0"/>
              </a:rPr>
              <a:t>(mulitplicand)</a:t>
            </a:r>
            <a:endParaRPr lang="en-US" b="1" smtClean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 00001</a:t>
            </a:r>
            <a:r>
              <a:rPr lang="en-US" smtClean="0">
                <a:latin typeface="Courier New" charset="0"/>
                <a:cs typeface="Courier New" charset="0"/>
              </a:rPr>
              <a:t>  </a:t>
            </a:r>
            <a:r>
              <a:rPr lang="en-US" sz="28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(drop the leftmost carry)</a:t>
            </a:r>
          </a:p>
          <a:p>
            <a:pPr eaLnBrk="1" hangingPunct="1">
              <a:buFont typeface="Wingdings" charset="2"/>
              <a:buNone/>
            </a:pPr>
            <a:endParaRPr lang="en-US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Place result into </a:t>
            </a:r>
            <a:r>
              <a:rPr lang="en-US" b="1" smtClean="0">
                <a:latin typeface="Arial" charset="0"/>
                <a:cs typeface="Courier New" charset="0"/>
              </a:rPr>
              <a:t>left half</a:t>
            </a:r>
            <a:r>
              <a:rPr lang="en-US" smtClean="0">
                <a:latin typeface="Arial" charset="0"/>
                <a:cs typeface="Courier New" charset="0"/>
              </a:rPr>
              <a:t> of product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mtClean="0"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00001 </a:t>
            </a:r>
            <a:r>
              <a:rPr lang="en-US" sz="3600" b="1" smtClean="0">
                <a:latin typeface="Courier New" charset="0"/>
                <a:cs typeface="Courier New" charset="0"/>
              </a:rPr>
              <a:t>10110 1</a:t>
            </a:r>
            <a:r>
              <a:rPr lang="en-US" sz="3600" smtClean="0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609600" y="2971800"/>
            <a:ext cx="762000" cy="457200"/>
          </a:xfrm>
          <a:prstGeom prst="line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3 continued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3, Step 2:  ASR </a:t>
            </a:r>
            <a:r>
              <a:rPr lang="en-US" sz="2400" smtClean="0">
                <a:latin typeface="Arial" charset="0"/>
                <a:cs typeface="Courier New" charset="0"/>
              </a:rPr>
              <a:t>(arithmetic shift right)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Before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00001 10110 1 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After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	00000 11011 0 </a:t>
            </a:r>
          </a:p>
          <a:p>
            <a:pPr lvl="1"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(left-most bit was 0, so a 0 was shifted in on the left)</a:t>
            </a:r>
          </a:p>
          <a:p>
            <a:pPr lvl="1" eaLnBrk="1" hangingPunct="1">
              <a:buFont typeface="Wingdings" charset="2"/>
              <a:buNone/>
            </a:pPr>
            <a:endParaRPr lang="en-US" sz="20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3 is complete.</a:t>
            </a:r>
          </a:p>
          <a:p>
            <a:pPr lvl="1" eaLnBrk="1" hangingPunct="1">
              <a:buFont typeface="Wingdings" charset="2"/>
              <a:buNone/>
            </a:pPr>
            <a:endParaRPr lang="en-US" sz="32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Pass 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4114800"/>
          </a:xfrm>
        </p:spPr>
        <p:txBody>
          <a:bodyPr/>
          <a:lstStyle/>
          <a:p>
            <a:pPr eaLnBrk="1" hangingPunct="1"/>
            <a:r>
              <a:rPr lang="en-US" smtClean="0"/>
              <a:t>Current Product and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00000 11011 </a:t>
            </a:r>
            <a:r>
              <a:rPr lang="en-US" sz="3600" b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Pass 4, Step 1:  Examine the last 2 bits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The last two bits are </a:t>
            </a:r>
            <a:r>
              <a:rPr lang="en-US" sz="24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10</a:t>
            </a:r>
            <a:r>
              <a:rPr lang="en-US" sz="2400" smtClean="0">
                <a:latin typeface="Arial" charset="0"/>
                <a:cs typeface="Courier New" charset="0"/>
              </a:rPr>
              <a:t>, so we need to: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   subtract the </a:t>
            </a:r>
            <a:r>
              <a:rPr lang="en-US" sz="2400" b="1" smtClean="0">
                <a:latin typeface="Arial" charset="0"/>
                <a:cs typeface="Courier New" charset="0"/>
              </a:rPr>
              <a:t>multiplicand</a:t>
            </a:r>
            <a:r>
              <a:rPr lang="en-US" sz="2400" smtClean="0">
                <a:latin typeface="Arial" charset="0"/>
                <a:cs typeface="Courier New" charset="0"/>
              </a:rPr>
              <a:t> from the left half of the product</a:t>
            </a:r>
          </a:p>
          <a:p>
            <a:pPr eaLnBrk="1" hangingPunct="1"/>
            <a:endParaRPr lang="en-US" sz="24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Pass 4 continued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smtClean="0">
                <a:latin typeface="Arial" charset="0"/>
                <a:cs typeface="Courier New" charset="0"/>
              </a:rPr>
              <a:t>Pass 4, Step 1: Arithmetic action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(1)</a:t>
            </a:r>
            <a:r>
              <a:rPr lang="en-US" b="1" smtClean="0">
                <a:latin typeface="Courier New" charset="0"/>
                <a:cs typeface="Courier New" charset="0"/>
              </a:rPr>
              <a:t> 00000	</a:t>
            </a:r>
            <a:r>
              <a:rPr lang="en-US" sz="2800" smtClean="0">
                <a:latin typeface="Arial" charset="0"/>
                <a:cs typeface="Courier New" charset="0"/>
              </a:rPr>
              <a:t>(left half of product)</a:t>
            </a: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</a:t>
            </a:r>
            <a:r>
              <a:rPr lang="en-US" b="1" u="sng" smtClean="0">
                <a:latin typeface="Courier New" charset="0"/>
                <a:cs typeface="Courier New" charset="0"/>
              </a:rPr>
              <a:t>-00010</a:t>
            </a:r>
            <a:r>
              <a:rPr lang="en-US" b="1" smtClean="0">
                <a:latin typeface="Courier New" charset="0"/>
                <a:cs typeface="Courier New" charset="0"/>
              </a:rPr>
              <a:t> 	</a:t>
            </a:r>
            <a:r>
              <a:rPr lang="en-US" sz="2800" smtClean="0">
                <a:latin typeface="Arial" charset="0"/>
                <a:cs typeface="Courier New" charset="0"/>
              </a:rPr>
              <a:t>(mulitplicand)</a:t>
            </a:r>
            <a:endParaRPr lang="en-US" b="1" smtClean="0"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b="1" smtClean="0">
                <a:latin typeface="Courier New" charset="0"/>
                <a:cs typeface="Courier New" charset="0"/>
              </a:rPr>
              <a:t>    11110</a:t>
            </a:r>
            <a:r>
              <a:rPr lang="en-US" smtClean="0">
                <a:latin typeface="Courier New" charset="0"/>
                <a:cs typeface="Courier New" charset="0"/>
              </a:rPr>
              <a:t>  </a:t>
            </a:r>
            <a:r>
              <a:rPr lang="en-US" sz="28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(uses a phantom borrow)</a:t>
            </a:r>
          </a:p>
          <a:p>
            <a:pPr eaLnBrk="1" hangingPunct="1">
              <a:buFont typeface="Wingdings" charset="2"/>
              <a:buNone/>
            </a:pPr>
            <a:endParaRPr lang="en-US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Place result into </a:t>
            </a:r>
            <a:r>
              <a:rPr lang="en-US" b="1" smtClean="0">
                <a:latin typeface="Arial" charset="0"/>
                <a:cs typeface="Courier New" charset="0"/>
              </a:rPr>
              <a:t>left half</a:t>
            </a:r>
            <a:r>
              <a:rPr lang="en-US" smtClean="0">
                <a:latin typeface="Arial" charset="0"/>
                <a:cs typeface="Courier New" charset="0"/>
              </a:rPr>
              <a:t> of product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mtClean="0"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11110 </a:t>
            </a:r>
            <a:r>
              <a:rPr lang="en-US" sz="3600" b="1" smtClean="0">
                <a:latin typeface="Courier New" charset="0"/>
                <a:cs typeface="Courier New" charset="0"/>
              </a:rPr>
              <a:t>11011 0</a:t>
            </a:r>
            <a:r>
              <a:rPr lang="en-US" smtClean="0">
                <a:latin typeface="Courier New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Pass 4 continued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4, Step 2:  ASR </a:t>
            </a:r>
            <a:r>
              <a:rPr lang="en-US" sz="2400" smtClean="0">
                <a:latin typeface="Arial" charset="0"/>
                <a:cs typeface="Courier New" charset="0"/>
              </a:rPr>
              <a:t>(arithmetic shift right)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Before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11110 11011 0</a:t>
            </a:r>
            <a:r>
              <a:rPr lang="en-US" sz="3200" smtClean="0">
                <a:latin typeface="Courier New" charset="0"/>
              </a:rPr>
              <a:t> </a:t>
            </a:r>
            <a:endParaRPr lang="en-US" sz="3200" smtClean="0">
              <a:latin typeface="Arial" charset="0"/>
              <a:cs typeface="Courier New" charset="0"/>
            </a:endParaRP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After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smtClean="0">
                <a:latin typeface="Courier New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11111 01101 1</a:t>
            </a:r>
            <a:r>
              <a:rPr lang="en-US" sz="3200" smtClean="0">
                <a:latin typeface="Courier New" charset="0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(left-most bit was 1, so a 1 was shifted in on the left)</a:t>
            </a:r>
          </a:p>
          <a:p>
            <a:pPr lvl="1" eaLnBrk="1" hangingPunct="1">
              <a:buFont typeface="Wingdings" charset="2"/>
              <a:buNone/>
            </a:pPr>
            <a:endParaRPr lang="en-US" sz="20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4 is complete.</a:t>
            </a:r>
          </a:p>
          <a:p>
            <a:pPr lvl="1" eaLnBrk="1" hangingPunct="1">
              <a:buFont typeface="Wingdings" charset="2"/>
              <a:buNone/>
            </a:pPr>
            <a:endParaRPr lang="en-US" sz="32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Points to remember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76962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When using Booth's Algorithm: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You will need twice as many bits in your </a:t>
            </a:r>
            <a:r>
              <a:rPr lang="en-US" b="1" smtClean="0">
                <a:latin typeface="Arial" charset="0"/>
              </a:rPr>
              <a:t>product</a:t>
            </a:r>
            <a:r>
              <a:rPr lang="en-US" smtClean="0">
                <a:latin typeface="Arial" charset="0"/>
              </a:rPr>
              <a:t> as you have in your original two </a:t>
            </a:r>
            <a:r>
              <a:rPr lang="en-US" b="1" smtClean="0">
                <a:latin typeface="Arial" charset="0"/>
              </a:rPr>
              <a:t>operands</a:t>
            </a:r>
            <a:r>
              <a:rPr lang="en-US" smtClean="0">
                <a:latin typeface="Arial" charset="0"/>
              </a:rPr>
              <a:t>.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The </a:t>
            </a:r>
            <a:r>
              <a:rPr lang="en-US" b="1" smtClean="0">
                <a:latin typeface="Arial" charset="0"/>
              </a:rPr>
              <a:t>leftmost bit</a:t>
            </a:r>
            <a:r>
              <a:rPr lang="en-US" smtClean="0">
                <a:latin typeface="Arial" charset="0"/>
              </a:rPr>
              <a:t> of your operands (both your multiplicand and multiplier) is a SIGN bit, and cannot be used as part of the value.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5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/>
              <a:t>Current Product and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 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</a:t>
            </a:r>
            <a:r>
              <a:rPr lang="en-US" sz="3600" b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	 </a:t>
            </a:r>
          </a:p>
          <a:p>
            <a:pPr eaLnBrk="1" hangingPunct="1">
              <a:buFont typeface="Wingdings" charset="2"/>
              <a:buNone/>
            </a:pPr>
            <a:endParaRPr lang="en-US" sz="3600" b="1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mtClean="0"/>
              <a:t>Pass 5, Step 1:  Examine the last 2 bits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 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	The last two bits are </a:t>
            </a:r>
            <a:r>
              <a:rPr lang="en-US" sz="24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11</a:t>
            </a:r>
            <a:r>
              <a:rPr lang="en-US" sz="2400" smtClean="0">
                <a:latin typeface="Arial" charset="0"/>
                <a:cs typeface="Courier New" charset="0"/>
              </a:rPr>
              <a:t>, so we do NOT need to perform an arithmetic action -- 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		just proceed to step 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Pass 5 continued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5, Step 2:  ASR </a:t>
            </a:r>
            <a:r>
              <a:rPr lang="en-US" sz="2400" smtClean="0">
                <a:latin typeface="Arial" charset="0"/>
                <a:cs typeface="Courier New" charset="0"/>
              </a:rPr>
              <a:t>(arithmetic shift right)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Before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11111 01101 1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 lvl="1" eaLnBrk="1" hangingPunct="1"/>
            <a:r>
              <a:rPr lang="en-US" sz="3200" smtClean="0">
                <a:latin typeface="Arial" charset="0"/>
                <a:cs typeface="Courier New" charset="0"/>
              </a:rPr>
              <a:t>After ASR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smtClean="0">
                <a:latin typeface="Courier New" charset="0"/>
                <a:cs typeface="Courier New" charset="0"/>
                <a:sym typeface="Wingdings" charset="2"/>
              </a:rPr>
              <a:t>	</a:t>
            </a:r>
            <a:r>
              <a:rPr lang="en-US" sz="3200" smtClean="0">
                <a:latin typeface="Courier New" charset="0"/>
                <a:cs typeface="Courier New" charset="0"/>
              </a:rPr>
              <a:t>	 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11111 10110 1</a:t>
            </a:r>
          </a:p>
          <a:p>
            <a:pPr lvl="1"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(left-most bit was 1, so a 1 was shifted in on the left)</a:t>
            </a:r>
          </a:p>
          <a:p>
            <a:pPr lvl="1" eaLnBrk="1" hangingPunct="1">
              <a:buFont typeface="Wingdings" charset="2"/>
              <a:buNone/>
            </a:pPr>
            <a:endParaRPr lang="en-US" sz="20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Pass 5 is complete.</a:t>
            </a:r>
          </a:p>
          <a:p>
            <a:pPr lvl="1" eaLnBrk="1" hangingPunct="1">
              <a:buFont typeface="Wingdings" charset="2"/>
              <a:buNone/>
            </a:pPr>
            <a:endParaRPr lang="en-US" sz="32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Product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086600" cy="4114800"/>
          </a:xfrm>
        </p:spPr>
        <p:txBody>
          <a:bodyPr/>
          <a:lstStyle/>
          <a:p>
            <a:pPr eaLnBrk="1" hangingPunct="1"/>
            <a:r>
              <a:rPr lang="en-US" smtClean="0"/>
              <a:t>We have completed 5 passes on the 5-bit operands, so we are done.</a:t>
            </a:r>
          </a:p>
          <a:p>
            <a:pPr eaLnBrk="1" hangingPunct="1">
              <a:buFont typeface="Wingdings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Dropping the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  <a:r>
              <a:rPr lang="en-US" smtClean="0"/>
              <a:t>, the resulting </a:t>
            </a:r>
            <a:r>
              <a:rPr lang="en-US" b="1" smtClean="0"/>
              <a:t>final product</a:t>
            </a:r>
            <a:r>
              <a:rPr lang="en-US" smtClean="0"/>
              <a:t> is:</a:t>
            </a:r>
          </a:p>
          <a:p>
            <a:pPr eaLnBrk="1" hangingPunct="1">
              <a:buFont typeface="Wingdings" charset="2"/>
              <a:buNone/>
            </a:pPr>
            <a:r>
              <a:rPr lang="en-US" smtClean="0"/>
              <a:t>		 </a:t>
            </a:r>
            <a:r>
              <a:rPr lang="en-US" sz="40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11111 10110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To confirm we have the correct answer, convert the 2's complement </a:t>
            </a:r>
            <a:r>
              <a:rPr lang="en-US" b="1" smtClean="0"/>
              <a:t>final product</a:t>
            </a:r>
            <a:r>
              <a:rPr lang="en-US" smtClean="0"/>
              <a:t> back to decimal.</a:t>
            </a:r>
          </a:p>
          <a:p>
            <a:pPr eaLnBrk="1" hangingPunct="1"/>
            <a:r>
              <a:rPr lang="en-US" smtClean="0"/>
              <a:t>Final product:	</a:t>
            </a:r>
            <a:r>
              <a:rPr lang="en-US" sz="40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11111 10110</a:t>
            </a:r>
            <a:endParaRPr lang="en-US" smtClean="0"/>
          </a:p>
          <a:p>
            <a:pPr eaLnBrk="1" hangingPunct="1"/>
            <a:r>
              <a:rPr lang="en-US" smtClean="0"/>
              <a:t>Decimal value:	</a:t>
            </a:r>
            <a:r>
              <a:rPr lang="en-US" sz="40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-10</a:t>
            </a:r>
          </a:p>
          <a:p>
            <a:pPr eaLnBrk="1" hangingPunct="1">
              <a:buFont typeface="Wingdings" charset="2"/>
              <a:buNone/>
            </a:pPr>
            <a:r>
              <a:rPr lang="en-US" smtClean="0"/>
              <a:t>	which is the CORRECT product of:</a:t>
            </a:r>
          </a:p>
          <a:p>
            <a:pPr lvl="1" eaLnBrk="1" hangingPunct="1">
              <a:buFont typeface="Wingdings" charset="2"/>
              <a:buNone/>
            </a:pPr>
            <a:r>
              <a:rPr lang="en-US" sz="3200" b="1" smtClean="0"/>
              <a:t>			</a:t>
            </a:r>
            <a:r>
              <a:rPr lang="en-US" sz="40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(-5) x 2</a:t>
            </a:r>
            <a:r>
              <a:rPr lang="en-US" sz="3200" b="1" smtClean="0"/>
              <a:t> 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begin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Decide which operand will be the </a:t>
            </a:r>
            <a:r>
              <a:rPr lang="en-US" sz="2800" b="1" smtClean="0"/>
              <a:t>multiplier</a:t>
            </a:r>
            <a:r>
              <a:rPr lang="en-US" sz="2800" smtClean="0"/>
              <a:t> and which will be the </a:t>
            </a:r>
            <a:r>
              <a:rPr lang="en-US" sz="2800" b="1" smtClean="0"/>
              <a:t>multiplicand</a:t>
            </a:r>
          </a:p>
          <a:p>
            <a:pPr eaLnBrk="1" hangingPunct="1"/>
            <a:r>
              <a:rPr lang="en-US" sz="2800" smtClean="0"/>
              <a:t>Convert both operands to </a:t>
            </a:r>
            <a:r>
              <a:rPr lang="en-US" sz="2800" b="1" smtClean="0"/>
              <a:t>two's complement</a:t>
            </a:r>
            <a:r>
              <a:rPr lang="en-US" sz="2800" smtClean="0"/>
              <a:t> representation using X bits</a:t>
            </a:r>
          </a:p>
          <a:p>
            <a:pPr lvl="1" eaLnBrk="1" hangingPunct="1"/>
            <a:r>
              <a:rPr lang="en-US" smtClean="0"/>
              <a:t>X must be at least one more bit than is required for the binary representation of the numerically larger operand</a:t>
            </a:r>
          </a:p>
          <a:p>
            <a:pPr eaLnBrk="1" hangingPunct="1"/>
            <a:r>
              <a:rPr lang="en-US" sz="2800" smtClean="0"/>
              <a:t>Begin with a product that consists of the multiplier with an additional X leading zero bits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In the week by week, there is an example of multiplying </a:t>
            </a:r>
            <a:r>
              <a:rPr lang="en-US" sz="2800" b="1" smtClean="0">
                <a:latin typeface="Arial" charset="0"/>
                <a:cs typeface="Courier New" charset="0"/>
              </a:rPr>
              <a:t>2 x (-5)</a:t>
            </a:r>
            <a:r>
              <a:rPr lang="en-US" sz="2800" smtClean="0">
                <a:latin typeface="Arial" charset="0"/>
                <a:cs typeface="Courier New" charset="0"/>
              </a:rPr>
              <a:t> </a:t>
            </a:r>
          </a:p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For our example, let's reverse the operation, and multiply (</a:t>
            </a:r>
            <a:r>
              <a:rPr lang="en-US" sz="2800" b="1" smtClean="0">
                <a:latin typeface="Arial" charset="0"/>
                <a:cs typeface="Courier New" charset="0"/>
              </a:rPr>
              <a:t>-5) x 2</a:t>
            </a:r>
            <a:r>
              <a:rPr lang="en-US" sz="2800" smtClean="0">
                <a:latin typeface="Arial" charset="0"/>
                <a:cs typeface="Courier New" charset="0"/>
              </a:rPr>
              <a:t> </a:t>
            </a:r>
          </a:p>
          <a:p>
            <a:pPr lvl="1" eaLnBrk="1" hangingPunct="1"/>
            <a:r>
              <a:rPr lang="en-US" sz="2400" smtClean="0">
                <a:latin typeface="Arial" charset="0"/>
                <a:cs typeface="Courier New" charset="0"/>
              </a:rPr>
              <a:t>The numerically larger operand (5) would require 3 bits to represent in binary (101).  So we must use AT LEAST 4 bits to represent the operands, to allow for the sign bit</a:t>
            </a:r>
            <a:r>
              <a:rPr lang="en-US" smtClean="0">
                <a:latin typeface="Arial" charset="0"/>
                <a:cs typeface="Courier New" charset="0"/>
              </a:rPr>
              <a:t>.  </a:t>
            </a:r>
          </a:p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Let's use 5-bit 2's complement:	</a:t>
            </a:r>
          </a:p>
          <a:p>
            <a:pPr lvl="1" eaLnBrk="1" hangingPunct="1"/>
            <a:r>
              <a:rPr lang="en-US" sz="2400" smtClean="0">
                <a:latin typeface="Arial" charset="0"/>
                <a:cs typeface="Courier New" charset="0"/>
              </a:rPr>
              <a:t>-5 is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Courier New" charset="0"/>
              </a:rPr>
              <a:t>11011</a:t>
            </a:r>
            <a:r>
              <a:rPr lang="en-US" sz="2400" smtClean="0">
                <a:latin typeface="Arial" charset="0"/>
                <a:cs typeface="Courier New" charset="0"/>
              </a:rPr>
              <a:t> (multiplier) 	 </a:t>
            </a:r>
          </a:p>
          <a:p>
            <a:pPr lvl="1" eaLnBrk="1" hangingPunct="1"/>
            <a:r>
              <a:rPr lang="en-US" sz="2400" smtClean="0">
                <a:latin typeface="Arial" charset="0"/>
                <a:cs typeface="Courier New" charset="0"/>
              </a:rPr>
              <a:t>2 is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Courier New" charset="0"/>
              </a:rPr>
              <a:t>00010 </a:t>
            </a:r>
            <a:r>
              <a:rPr lang="en-US" sz="2400" smtClean="0">
                <a:latin typeface="Arial" charset="0"/>
                <a:cs typeface="Courier New" charset="0"/>
              </a:rPr>
              <a:t>(multiplicand) </a:t>
            </a:r>
            <a:r>
              <a:rPr lang="en-US" sz="2400" smtClean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Beginning Product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The multiplier is: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Arial" charset="0"/>
                <a:cs typeface="Courier New" charset="0"/>
              </a:rPr>
              <a:t>		</a:t>
            </a:r>
            <a:r>
              <a:rPr lang="en-US" sz="3600" b="1" smtClean="0">
                <a:latin typeface="Courier New" charset="0"/>
                <a:cs typeface="Courier New" charset="0"/>
              </a:rPr>
              <a:t>11011</a:t>
            </a:r>
          </a:p>
          <a:p>
            <a:pPr eaLnBrk="1" hangingPunct="1">
              <a:buFont typeface="Wingdings" charset="2"/>
              <a:buNone/>
            </a:pPr>
            <a:endParaRPr lang="en-US" sz="3600" smtClean="0">
              <a:latin typeface="Arial" charset="0"/>
              <a:cs typeface="Courier New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Courier New" charset="0"/>
              </a:rPr>
              <a:t>Add 5 leading zeros to the </a:t>
            </a:r>
            <a:r>
              <a:rPr lang="en-US" b="1" smtClean="0">
                <a:latin typeface="Arial" charset="0"/>
                <a:cs typeface="Courier New" charset="0"/>
              </a:rPr>
              <a:t>multiplier</a:t>
            </a:r>
            <a:r>
              <a:rPr lang="en-US" smtClean="0">
                <a:latin typeface="Arial" charset="0"/>
                <a:cs typeface="Courier New" charset="0"/>
              </a:rPr>
              <a:t> to get the </a:t>
            </a:r>
            <a:r>
              <a:rPr lang="en-US" b="1" smtClean="0">
                <a:latin typeface="Arial" charset="0"/>
                <a:cs typeface="Courier New" charset="0"/>
              </a:rPr>
              <a:t>beginning product</a:t>
            </a:r>
            <a:r>
              <a:rPr lang="en-US" smtClean="0">
                <a:latin typeface="Arial" charset="0"/>
                <a:cs typeface="Courier New" charset="0"/>
              </a:rPr>
              <a:t>: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Arial" charset="0"/>
                <a:cs typeface="Courier New" charset="0"/>
              </a:rPr>
              <a:t>	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00000 11011</a:t>
            </a:r>
            <a:endParaRPr lang="en-US" sz="2800" smtClean="0">
              <a:latin typeface="Arial" charset="0"/>
              <a:cs typeface="Courier New" charset="0"/>
            </a:endParaRPr>
          </a:p>
          <a:p>
            <a:pPr eaLnBrk="1" hangingPunct="1"/>
            <a:endParaRPr lang="en-US" sz="28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391400" cy="1143000"/>
          </a:xfrm>
        </p:spPr>
        <p:txBody>
          <a:bodyPr/>
          <a:lstStyle/>
          <a:p>
            <a:pPr eaLnBrk="1" hangingPunct="1"/>
            <a:r>
              <a:rPr lang="en-US" smtClean="0"/>
              <a:t>Step 1 for each pass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Use the </a:t>
            </a:r>
            <a:r>
              <a:rPr lang="en-US" sz="2800" b="1" smtClean="0"/>
              <a:t>LSB</a:t>
            </a:r>
            <a:r>
              <a:rPr lang="en-US" sz="2800" smtClean="0"/>
              <a:t> (least significant bit) </a:t>
            </a:r>
            <a:r>
              <a:rPr lang="en-US" sz="2800" smtClean="0">
                <a:cs typeface="Times New Roman" charset="0"/>
              </a:rPr>
              <a:t>and the </a:t>
            </a:r>
            <a:r>
              <a:rPr lang="en-US" sz="2800" b="1" smtClean="0">
                <a:cs typeface="Times New Roman" charset="0"/>
              </a:rPr>
              <a:t>previous LSB</a:t>
            </a:r>
            <a:r>
              <a:rPr lang="en-US" sz="2800" smtClean="0"/>
              <a:t> to determine the arithmetic action.</a:t>
            </a:r>
          </a:p>
          <a:p>
            <a:pPr lvl="1" eaLnBrk="1" hangingPunct="1"/>
            <a:r>
              <a:rPr lang="en-US" sz="2400" smtClean="0"/>
              <a:t>If it is the FIRST pass, use </a:t>
            </a:r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</a:t>
            </a:r>
            <a:r>
              <a:rPr lang="en-US" sz="2400" smtClean="0"/>
              <a:t> as the previous LSB.</a:t>
            </a:r>
          </a:p>
          <a:p>
            <a:pPr lvl="1" eaLnBrk="1" hangingPunct="1">
              <a:buFont typeface="Wingdings" charset="2"/>
              <a:buNone/>
            </a:pPr>
            <a:endParaRPr lang="en-US" smtClean="0"/>
          </a:p>
          <a:p>
            <a:pPr eaLnBrk="1" hangingPunct="1"/>
            <a:r>
              <a:rPr lang="en-US" sz="2800" smtClean="0"/>
              <a:t>Possible arithmetic actions:</a:t>
            </a:r>
          </a:p>
          <a:p>
            <a:pPr lvl="1" algn="just" eaLnBrk="1" hangingPunct="1"/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  <a:sym typeface="Wingdings" charset="2"/>
              </a:rPr>
              <a:t></a:t>
            </a:r>
            <a:r>
              <a:rPr lang="en-US" sz="2400" smtClean="0">
                <a:latin typeface="Arial" charset="0"/>
                <a:cs typeface="Arial" charset="0"/>
              </a:rPr>
              <a:t>   no arithmetic operation</a:t>
            </a:r>
            <a:endParaRPr lang="en-US" sz="2400" smtClean="0">
              <a:cs typeface="Times New Roman" charset="0"/>
            </a:endParaRPr>
          </a:p>
          <a:p>
            <a:pPr lvl="1" algn="just" eaLnBrk="1" hangingPunct="1"/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01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  <a:sym typeface="Wingdings" charset="2"/>
              </a:rPr>
              <a:t></a:t>
            </a:r>
            <a:r>
              <a:rPr lang="en-US" sz="2400" smtClean="0">
                <a:latin typeface="Arial" charset="0"/>
                <a:cs typeface="Arial" charset="0"/>
              </a:rPr>
              <a:t>   add multiplicand to left half of product</a:t>
            </a:r>
            <a:endParaRPr lang="en-US" sz="2400" smtClean="0">
              <a:cs typeface="Times New Roman" charset="0"/>
            </a:endParaRPr>
          </a:p>
          <a:p>
            <a:pPr lvl="1" algn="just" eaLnBrk="1" hangingPunct="1"/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10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  <a:sym typeface="Wingdings" charset="2"/>
              </a:rPr>
              <a:t></a:t>
            </a:r>
            <a:r>
              <a:rPr lang="en-US" sz="2400" smtClean="0">
                <a:latin typeface="Arial" charset="0"/>
                <a:cs typeface="Arial" charset="0"/>
              </a:rPr>
              <a:t>   subtract multiplicand from left half of product</a:t>
            </a:r>
            <a:endParaRPr lang="en-US" sz="2400" smtClean="0">
              <a:cs typeface="Times New Roman" charset="0"/>
            </a:endParaRPr>
          </a:p>
          <a:p>
            <a:pPr lvl="1" algn="just" eaLnBrk="1" hangingPunct="1"/>
            <a:r>
              <a:rPr lang="en-US" sz="32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11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en-US" sz="2400" smtClean="0">
                <a:latin typeface="Arial" charset="0"/>
                <a:cs typeface="Arial" charset="0"/>
                <a:sym typeface="Wingdings" charset="2"/>
              </a:rPr>
              <a:t></a:t>
            </a:r>
            <a:r>
              <a:rPr lang="en-US" sz="2400" smtClean="0">
                <a:latin typeface="Arial" charset="0"/>
                <a:cs typeface="Arial" charset="0"/>
              </a:rPr>
              <a:t>   no arithmetic operation</a:t>
            </a:r>
            <a:endParaRPr lang="en-US" sz="2400" smtClean="0">
              <a:cs typeface="Times New Roman" charset="0"/>
            </a:endParaRP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2 for each pass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6934200" cy="4114800"/>
          </a:xfrm>
        </p:spPr>
        <p:txBody>
          <a:bodyPr/>
          <a:lstStyle/>
          <a:p>
            <a:pPr eaLnBrk="1" hangingPunct="1"/>
            <a:r>
              <a:rPr lang="en-US" smtClean="0"/>
              <a:t>Perform an </a:t>
            </a:r>
            <a:r>
              <a:rPr lang="en-US" b="1" smtClean="0"/>
              <a:t>arithmetic right shift</a:t>
            </a:r>
            <a:r>
              <a:rPr lang="en-US" smtClean="0"/>
              <a:t> (ASR) on the entire product.</a:t>
            </a:r>
          </a:p>
          <a:p>
            <a:pPr eaLnBrk="1" hangingPunct="1">
              <a:buFont typeface="Wingdings" charset="2"/>
              <a:buNone/>
            </a:pPr>
            <a:endParaRPr lang="en-US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NOTE:  For X-bit operands, Booth's algorithm requires X passes.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Let's continue with our example of multiplying (</a:t>
            </a:r>
            <a:r>
              <a:rPr lang="en-US" sz="2800" b="1" smtClean="0">
                <a:latin typeface="Arial" charset="0"/>
                <a:cs typeface="Courier New" charset="0"/>
              </a:rPr>
              <a:t>-5) x 2</a:t>
            </a:r>
            <a:r>
              <a:rPr lang="en-US" sz="2800" smtClean="0">
                <a:latin typeface="Arial" charset="0"/>
                <a:cs typeface="Courier New" charset="0"/>
              </a:rPr>
              <a:t> </a:t>
            </a:r>
          </a:p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Remember:	</a:t>
            </a:r>
          </a:p>
          <a:p>
            <a:pPr lvl="1" eaLnBrk="1" hangingPunct="1"/>
            <a:r>
              <a:rPr lang="en-US" sz="2400" smtClean="0">
                <a:latin typeface="Arial" charset="0"/>
                <a:cs typeface="Courier New" charset="0"/>
              </a:rPr>
              <a:t>-</a:t>
            </a:r>
            <a:r>
              <a:rPr lang="en-US" smtClean="0">
                <a:latin typeface="Arial" charset="0"/>
                <a:cs typeface="Courier New" charset="0"/>
              </a:rPr>
              <a:t>5 is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11011</a:t>
            </a:r>
            <a:r>
              <a:rPr lang="en-US" smtClean="0">
                <a:latin typeface="Arial" charset="0"/>
                <a:cs typeface="Courier New" charset="0"/>
              </a:rPr>
              <a:t> (multiplier) 	 </a:t>
            </a:r>
          </a:p>
          <a:p>
            <a:pPr lvl="1" eaLnBrk="1" hangingPunct="1"/>
            <a:r>
              <a:rPr lang="en-US" smtClean="0">
                <a:latin typeface="Arial" charset="0"/>
                <a:cs typeface="Courier New" charset="0"/>
              </a:rPr>
              <a:t>2 is 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00010 </a:t>
            </a:r>
            <a:r>
              <a:rPr lang="en-US" smtClean="0">
                <a:latin typeface="Arial" charset="0"/>
                <a:cs typeface="Courier New" charset="0"/>
              </a:rPr>
              <a:t>(multiplicand) </a:t>
            </a:r>
            <a:r>
              <a:rPr lang="en-US" smtClean="0">
                <a:latin typeface="Arial" charset="0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endParaRPr lang="en-US" smtClean="0">
              <a:latin typeface="Arial" charset="0"/>
            </a:endParaRPr>
          </a:p>
          <a:p>
            <a:pPr eaLnBrk="1" hangingPunct="1"/>
            <a:r>
              <a:rPr lang="en-US" sz="2800" smtClean="0">
                <a:latin typeface="Arial" charset="0"/>
                <a:cs typeface="Courier New" charset="0"/>
              </a:rPr>
              <a:t>And we added 5 leading zeros to the </a:t>
            </a:r>
            <a:r>
              <a:rPr lang="en-US" sz="2800" b="1" smtClean="0">
                <a:latin typeface="Arial" charset="0"/>
                <a:cs typeface="Courier New" charset="0"/>
              </a:rPr>
              <a:t>multiplier</a:t>
            </a:r>
            <a:r>
              <a:rPr lang="en-US" sz="2800" smtClean="0">
                <a:latin typeface="Arial" charset="0"/>
                <a:cs typeface="Courier New" charset="0"/>
              </a:rPr>
              <a:t> to get the </a:t>
            </a:r>
            <a:r>
              <a:rPr lang="en-US" sz="2800" b="1" smtClean="0">
                <a:latin typeface="Arial" charset="0"/>
                <a:cs typeface="Courier New" charset="0"/>
              </a:rPr>
              <a:t>beginning product</a:t>
            </a:r>
            <a:r>
              <a:rPr lang="en-US" sz="2800" smtClean="0">
                <a:latin typeface="Arial" charset="0"/>
                <a:cs typeface="Courier New" charset="0"/>
              </a:rPr>
              <a:t>: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latin typeface="Arial" charset="0"/>
                <a:cs typeface="Courier New" charset="0"/>
              </a:rPr>
              <a:t>	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00000 11011</a:t>
            </a:r>
            <a:endParaRPr lang="en-US" sz="2800" smtClean="0">
              <a:latin typeface="Arial" charset="0"/>
              <a:cs typeface="Courier New" charset="0"/>
            </a:endParaRPr>
          </a:p>
          <a:p>
            <a:pPr lvl="1" eaLnBrk="1" hangingPunct="1"/>
            <a:endParaRPr lang="en-US" sz="24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continued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Initial Product and </a:t>
            </a:r>
            <a:r>
              <a:rPr lang="en-US" smtClean="0">
                <a:solidFill>
                  <a:srgbClr val="008000"/>
                </a:solidFill>
              </a:rPr>
              <a:t>previous LSB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00000 11011 </a:t>
            </a:r>
            <a:r>
              <a:rPr lang="en-US" sz="3600" b="1" smtClean="0">
                <a:solidFill>
                  <a:srgbClr val="008000"/>
                </a:solidFill>
                <a:latin typeface="Courier New" charset="0"/>
                <a:cs typeface="Courier New" charset="0"/>
              </a:rPr>
              <a:t>0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(Note: Since this is the first pass, we use 0 for the previous LSB)</a:t>
            </a:r>
          </a:p>
          <a:p>
            <a:pPr eaLnBrk="1" hangingPunct="1">
              <a:buFont typeface="Wingdings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Pass 1, Step 1:  Examine the last 2 bits</a:t>
            </a:r>
          </a:p>
          <a:p>
            <a:pPr eaLnBrk="1" hangingPunct="1">
              <a:buFont typeface="Wingdings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Courier New" charset="0"/>
              </a:rPr>
              <a:t>	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00000 1101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600" b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600" b="1" smtClean="0">
                <a:solidFill>
                  <a:srgbClr val="CC0000"/>
                </a:solidFill>
                <a:latin typeface="Courier New" charset="0"/>
                <a:cs typeface="Courier New" charset="0"/>
              </a:rPr>
              <a:t>0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The last two bits are </a:t>
            </a:r>
            <a:r>
              <a:rPr lang="en-US" sz="2400" smtClean="0">
                <a:solidFill>
                  <a:srgbClr val="CC0000"/>
                </a:solidFill>
                <a:latin typeface="Arial" charset="0"/>
                <a:cs typeface="Courier New" charset="0"/>
              </a:rPr>
              <a:t>10</a:t>
            </a:r>
            <a:r>
              <a:rPr lang="en-US" sz="2400" smtClean="0">
                <a:latin typeface="Arial" charset="0"/>
                <a:cs typeface="Courier New" charset="0"/>
              </a:rPr>
              <a:t>, so we need to:</a:t>
            </a:r>
          </a:p>
          <a:p>
            <a:pPr eaLnBrk="1" hangingPunct="1">
              <a:buFont typeface="Wingdings" charset="2"/>
              <a:buNone/>
            </a:pPr>
            <a:r>
              <a:rPr lang="en-US" sz="2400" smtClean="0">
                <a:latin typeface="Arial" charset="0"/>
                <a:cs typeface="Courier New" charset="0"/>
              </a:rPr>
              <a:t>   subtract the </a:t>
            </a:r>
            <a:r>
              <a:rPr lang="en-US" sz="2400" b="1" smtClean="0">
                <a:latin typeface="Arial" charset="0"/>
                <a:cs typeface="Courier New" charset="0"/>
              </a:rPr>
              <a:t>multiplicand</a:t>
            </a:r>
            <a:r>
              <a:rPr lang="en-US" sz="2400" smtClean="0">
                <a:latin typeface="Arial" charset="0"/>
                <a:cs typeface="Courier New" charset="0"/>
              </a:rPr>
              <a:t> from left half of product</a:t>
            </a:r>
          </a:p>
          <a:p>
            <a:pPr eaLnBrk="1" hangingPunct="1"/>
            <a:endParaRPr lang="en-US" sz="2400" smtClean="0">
              <a:latin typeface="Arial" charset="0"/>
              <a:cs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85</TotalTime>
  <Words>497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Tahoma</vt:lpstr>
      <vt:lpstr>ＭＳ Ｐゴシック</vt:lpstr>
      <vt:lpstr>Arial</vt:lpstr>
      <vt:lpstr>Wingdings</vt:lpstr>
      <vt:lpstr>Calibri</vt:lpstr>
      <vt:lpstr>Courier New</vt:lpstr>
      <vt:lpstr>Times New Roman</vt:lpstr>
      <vt:lpstr>Blends</vt:lpstr>
      <vt:lpstr>Booth's Algorithm Example</vt:lpstr>
      <vt:lpstr>Points to remember</vt:lpstr>
      <vt:lpstr>To begin</vt:lpstr>
      <vt:lpstr>Example</vt:lpstr>
      <vt:lpstr>Beginning Product</vt:lpstr>
      <vt:lpstr>Step 1 for each pass</vt:lpstr>
      <vt:lpstr>Step 2 for each pass</vt:lpstr>
      <vt:lpstr>Example</vt:lpstr>
      <vt:lpstr>Example continued</vt:lpstr>
      <vt:lpstr>Example: Pass 1 continued</vt:lpstr>
      <vt:lpstr>Example: Pass 1 continued</vt:lpstr>
      <vt:lpstr>Example:  Pass 2</vt:lpstr>
      <vt:lpstr>Example:  Pass 2 continued</vt:lpstr>
      <vt:lpstr>Example:  Pass 3</vt:lpstr>
      <vt:lpstr>Example:  Pass 3 continued</vt:lpstr>
      <vt:lpstr>Example:  Pass 3 continued</vt:lpstr>
      <vt:lpstr>Example: Pass 4</vt:lpstr>
      <vt:lpstr>Example: Pass 4 continued</vt:lpstr>
      <vt:lpstr>Example: Pass 4 continued</vt:lpstr>
      <vt:lpstr>Example:  Pass 5</vt:lpstr>
      <vt:lpstr>Example:  Pass 5 continued</vt:lpstr>
      <vt:lpstr>Final Product</vt:lpstr>
      <vt:lpstr>Verification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Booth's Algorithm</dc:title>
  <dc:creator>Smallwood</dc:creator>
  <cp:lastModifiedBy>rabi</cp:lastModifiedBy>
  <cp:revision>12</cp:revision>
  <dcterms:created xsi:type="dcterms:W3CDTF">2007-05-08T15:05:20Z</dcterms:created>
  <dcterms:modified xsi:type="dcterms:W3CDTF">2013-02-26T01:00:26Z</dcterms:modified>
</cp:coreProperties>
</file>