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7" r:id="rId2"/>
    <p:sldId id="278" r:id="rId3"/>
    <p:sldId id="258" r:id="rId4"/>
    <p:sldId id="259" r:id="rId5"/>
    <p:sldId id="260" r:id="rId6"/>
    <p:sldId id="261" r:id="rId7"/>
    <p:sldId id="262" r:id="rId8"/>
    <p:sldId id="263" r:id="rId9"/>
    <p:sldId id="264" r:id="rId10"/>
    <p:sldId id="265" r:id="rId11"/>
    <p:sldId id="268" r:id="rId12"/>
    <p:sldId id="284" r:id="rId13"/>
    <p:sldId id="269" r:id="rId14"/>
    <p:sldId id="270" r:id="rId15"/>
    <p:sldId id="271" r:id="rId16"/>
    <p:sldId id="272" r:id="rId17"/>
    <p:sldId id="274" r:id="rId18"/>
    <p:sldId id="275" r:id="rId19"/>
    <p:sldId id="276" r:id="rId20"/>
    <p:sldId id="280" r:id="rId21"/>
    <p:sldId id="279" r:id="rId22"/>
    <p:sldId id="281" r:id="rId23"/>
    <p:sldId id="282"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55CC43-49A0-483E-8879-61AB0061896F}" type="datetimeFigureOut">
              <a:rPr lang="en-US" smtClean="0"/>
              <a:pPr/>
              <a:t>7/26/2019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6EB9E9-EE07-4B3D-803D-6ECC0160E6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7/26/2019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7/26/2019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7/26/2019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7/26/2019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7/26/2019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7/26/2019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3067051"/>
          </a:xfrm>
        </p:spPr>
        <p:txBody>
          <a:bodyPr>
            <a:normAutofit/>
          </a:bodyPr>
          <a:lstStyle/>
          <a:p>
            <a:pPr algn="ctr"/>
            <a:r>
              <a:rPr lang="en-US" sz="3100" dirty="0" smtClean="0"/>
              <a:t>          A Research Proposal </a:t>
            </a:r>
            <a:br>
              <a:rPr lang="en-US" sz="3100" dirty="0" smtClean="0"/>
            </a:br>
            <a:r>
              <a:rPr lang="en-US" sz="3100" dirty="0" smtClean="0"/>
              <a:t>on </a:t>
            </a:r>
            <a:br>
              <a:rPr lang="en-US" sz="3100" dirty="0" smtClean="0"/>
            </a:br>
            <a:r>
              <a:rPr lang="en-US" dirty="0" smtClean="0"/>
              <a:t/>
            </a:r>
            <a:br>
              <a:rPr lang="en-US" dirty="0" smtClean="0"/>
            </a:br>
            <a:r>
              <a:rPr lang="en-US" dirty="0" smtClean="0">
                <a:solidFill>
                  <a:schemeClr val="tx1"/>
                </a:solidFill>
              </a:rPr>
              <a:t>To Develop Intelligent Secure IoT Framework for Telesurgery</a:t>
            </a:r>
            <a:br>
              <a:rPr lang="en-US" dirty="0" smtClean="0">
                <a:solidFill>
                  <a:schemeClr val="tx1"/>
                </a:solidFill>
              </a:rPr>
            </a:br>
            <a:endParaRPr lang="en-US" dirty="0">
              <a:solidFill>
                <a:schemeClr val="tx1"/>
              </a:solidFill>
            </a:endParaRPr>
          </a:p>
        </p:txBody>
      </p:sp>
      <p:sp>
        <p:nvSpPr>
          <p:cNvPr id="3" name="Subtitle 2"/>
          <p:cNvSpPr>
            <a:spLocks noGrp="1"/>
          </p:cNvSpPr>
          <p:nvPr>
            <p:ph type="subTitle" idx="1"/>
          </p:nvPr>
        </p:nvSpPr>
        <p:spPr>
          <a:xfrm>
            <a:off x="4191000" y="4419600"/>
            <a:ext cx="4495800" cy="2057400"/>
          </a:xfrm>
        </p:spPr>
        <p:txBody>
          <a:bodyPr>
            <a:normAutofit/>
          </a:bodyPr>
          <a:lstStyle/>
          <a:p>
            <a:pPr algn="l"/>
            <a:r>
              <a:rPr lang="en-US" b="1" u="sng" dirty="0" smtClean="0">
                <a:solidFill>
                  <a:schemeClr val="tx1"/>
                </a:solidFill>
              </a:rPr>
              <a:t>Presenter</a:t>
            </a:r>
          </a:p>
          <a:p>
            <a:r>
              <a:rPr lang="en-US" dirty="0" err="1" smtClean="0">
                <a:solidFill>
                  <a:schemeClr val="tx1"/>
                </a:solidFill>
              </a:rPr>
              <a:t>Meghana</a:t>
            </a:r>
            <a:r>
              <a:rPr lang="en-US" dirty="0" smtClean="0">
                <a:solidFill>
                  <a:schemeClr val="tx1"/>
                </a:solidFill>
              </a:rPr>
              <a:t>  </a:t>
            </a:r>
            <a:r>
              <a:rPr lang="en-US" dirty="0" err="1" smtClean="0">
                <a:solidFill>
                  <a:schemeClr val="tx1"/>
                </a:solidFill>
              </a:rPr>
              <a:t>Lokhande</a:t>
            </a:r>
            <a:endParaRPr lang="en-US" dirty="0" smtClean="0">
              <a:solidFill>
                <a:schemeClr val="tx1"/>
              </a:solidFill>
            </a:endParaRPr>
          </a:p>
          <a:p>
            <a:pPr algn="l"/>
            <a:r>
              <a:rPr lang="en-US" b="1" u="sng" dirty="0" smtClean="0">
                <a:solidFill>
                  <a:schemeClr val="tx1"/>
                </a:solidFill>
              </a:rPr>
              <a:t>Research Guide</a:t>
            </a:r>
          </a:p>
          <a:p>
            <a:r>
              <a:rPr lang="en-US" dirty="0" smtClean="0">
                <a:solidFill>
                  <a:schemeClr val="tx1"/>
                </a:solidFill>
              </a:rPr>
              <a:t>Dr. </a:t>
            </a:r>
            <a:r>
              <a:rPr lang="en-US" dirty="0" err="1" smtClean="0">
                <a:solidFill>
                  <a:schemeClr val="tx1"/>
                </a:solidFill>
              </a:rPr>
              <a:t>Dipti</a:t>
            </a:r>
            <a:r>
              <a:rPr lang="en-US" dirty="0" smtClean="0">
                <a:solidFill>
                  <a:schemeClr val="tx1"/>
                </a:solidFill>
              </a:rPr>
              <a:t> D. Patil</a:t>
            </a:r>
          </a:p>
          <a:p>
            <a:pPr algn="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b="1" dirty="0" smtClean="0"/>
              <a:t>Application</a:t>
            </a:r>
            <a:endParaRPr lang="en-US" b="1" dirty="0"/>
          </a:p>
        </p:txBody>
      </p:sp>
      <p:sp>
        <p:nvSpPr>
          <p:cNvPr id="3" name="Content Placeholder 2"/>
          <p:cNvSpPr>
            <a:spLocks noGrp="1"/>
          </p:cNvSpPr>
          <p:nvPr>
            <p:ph sz="quarter" idx="1"/>
          </p:nvPr>
        </p:nvSpPr>
        <p:spPr>
          <a:xfrm>
            <a:off x="457200" y="1219200"/>
            <a:ext cx="8229600" cy="4906963"/>
          </a:xfrm>
        </p:spPr>
        <p:txBody>
          <a:bodyPr/>
          <a:lstStyle/>
          <a:p>
            <a:r>
              <a:rPr lang="en-US" dirty="0" smtClean="0"/>
              <a:t>Cardiac surgery</a:t>
            </a:r>
          </a:p>
          <a:p>
            <a:r>
              <a:rPr lang="en-US" dirty="0" smtClean="0"/>
              <a:t>Gastrointestinal surgery</a:t>
            </a:r>
          </a:p>
          <a:p>
            <a:r>
              <a:rPr lang="en-US" dirty="0" smtClean="0"/>
              <a:t>Gynecology</a:t>
            </a:r>
          </a:p>
          <a:p>
            <a:r>
              <a:rPr lang="en-US" dirty="0" smtClean="0"/>
              <a:t>Neurosurgery</a:t>
            </a:r>
          </a:p>
          <a:p>
            <a:r>
              <a:rPr lang="en-US" dirty="0" smtClean="0"/>
              <a:t>Pediatrics</a:t>
            </a:r>
          </a:p>
          <a:p>
            <a:r>
              <a:rPr lang="en-US" dirty="0" smtClean="0"/>
              <a:t>Radio surgery</a:t>
            </a:r>
          </a:p>
          <a:p>
            <a:r>
              <a:rPr lang="en-US" dirty="0" smtClean="0"/>
              <a:t>Urology</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b="1" dirty="0" smtClean="0"/>
              <a:t>Objectives Contd..</a:t>
            </a:r>
            <a:endParaRPr lang="en-US" b="1" dirty="0"/>
          </a:p>
        </p:txBody>
      </p:sp>
      <p:sp>
        <p:nvSpPr>
          <p:cNvPr id="3" name="Content Placeholder 2"/>
          <p:cNvSpPr>
            <a:spLocks noGrp="1"/>
          </p:cNvSpPr>
          <p:nvPr>
            <p:ph sz="quarter" idx="1"/>
          </p:nvPr>
        </p:nvSpPr>
        <p:spPr>
          <a:xfrm>
            <a:off x="457200" y="1219200"/>
            <a:ext cx="8229600" cy="4906963"/>
          </a:xfrm>
        </p:spPr>
        <p:txBody>
          <a:bodyPr>
            <a:normAutofit/>
          </a:bodyPr>
          <a:lstStyle/>
          <a:p>
            <a:pPr algn="just"/>
            <a:r>
              <a:rPr lang="en-US" dirty="0" smtClean="0"/>
              <a:t>To provide and develop Support for data collection in surgical robotics </a:t>
            </a:r>
            <a:r>
              <a:rPr lang="en-US" sz="2400" dirty="0" smtClean="0"/>
              <a:t>.</a:t>
            </a:r>
            <a:endParaRPr lang="en-US" sz="2400" dirty="0" smtClean="0"/>
          </a:p>
          <a:p>
            <a:pPr algn="just"/>
            <a:r>
              <a:rPr lang="en-US" dirty="0" smtClean="0"/>
              <a:t>To provide Low encoding and decoding total latency by analyzing biomedical signals </a:t>
            </a:r>
            <a:endParaRPr lang="en-US" dirty="0" smtClean="0"/>
          </a:p>
          <a:p>
            <a:pPr lvl="0" algn="just"/>
            <a:r>
              <a:rPr lang="en-US" dirty="0" smtClean="0"/>
              <a:t>To develop the GUI for </a:t>
            </a:r>
            <a:r>
              <a:rPr lang="en-US" dirty="0" smtClean="0"/>
              <a:t>user </a:t>
            </a:r>
            <a:r>
              <a:rPr lang="en-US" dirty="0" smtClean="0"/>
              <a:t>at the opposite side.</a:t>
            </a:r>
          </a:p>
          <a:p>
            <a:pPr algn="just"/>
            <a:r>
              <a:rPr lang="en-US" sz="2400" dirty="0" smtClean="0"/>
              <a:t>To </a:t>
            </a:r>
            <a:r>
              <a:rPr lang="en-US" sz="2400" dirty="0" smtClean="0"/>
              <a:t>analyze biomedical signals obtained from sensory system</a:t>
            </a:r>
          </a:p>
          <a:p>
            <a:pPr lvl="0" algn="just"/>
            <a:r>
              <a:rPr lang="en-US" dirty="0" smtClean="0"/>
              <a:t>To develop Robustness to network characteristics including guarantee of quality-of-service parameters by implementing IoT framework for </a:t>
            </a:r>
            <a:r>
              <a:rPr lang="en-US" dirty="0" smtClean="0"/>
              <a:t>secure communication </a:t>
            </a:r>
            <a:r>
              <a:rPr lang="en-US" dirty="0" smtClean="0"/>
              <a:t>in wireless network</a:t>
            </a:r>
            <a:r>
              <a:rPr lang="en-US" dirty="0" smtClean="0"/>
              <a:t>.</a:t>
            </a:r>
            <a:endParaRPr lang="en-US" dirty="0" smtClean="0"/>
          </a:p>
        </p:txBody>
      </p:sp>
      <p:sp>
        <p:nvSpPr>
          <p:cNvPr id="4" name="Slide Number Placeholder 3"/>
          <p:cNvSpPr>
            <a:spLocks noGrp="1"/>
          </p:cNvSpPr>
          <p:nvPr>
            <p:ph type="sldNum" sz="quarter" idx="15"/>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b="1" dirty="0" smtClean="0"/>
              <a:t>Objectives</a:t>
            </a:r>
            <a:endParaRPr lang="en-US" b="1" dirty="0"/>
          </a:p>
        </p:txBody>
      </p:sp>
      <p:sp>
        <p:nvSpPr>
          <p:cNvPr id="3" name="Content Placeholder 2"/>
          <p:cNvSpPr>
            <a:spLocks noGrp="1"/>
          </p:cNvSpPr>
          <p:nvPr>
            <p:ph sz="quarter" idx="1"/>
          </p:nvPr>
        </p:nvSpPr>
        <p:spPr>
          <a:xfrm>
            <a:off x="457200" y="1219200"/>
            <a:ext cx="8229600" cy="4906963"/>
          </a:xfrm>
        </p:spPr>
        <p:txBody>
          <a:bodyPr>
            <a:normAutofit/>
          </a:bodyPr>
          <a:lstStyle/>
          <a:p>
            <a:pPr algn="just"/>
            <a:r>
              <a:rPr lang="en-US" dirty="0" smtClean="0"/>
              <a:t>To provide Low cost and availability of the </a:t>
            </a:r>
            <a:r>
              <a:rPr lang="en-US" dirty="0" err="1" smtClean="0"/>
              <a:t>codecs</a:t>
            </a:r>
            <a:r>
              <a:rPr lang="en-US" dirty="0" smtClean="0"/>
              <a:t> and applications</a:t>
            </a:r>
            <a:r>
              <a:rPr lang="en-US" sz="2400" dirty="0" smtClean="0"/>
              <a:t>.</a:t>
            </a:r>
          </a:p>
          <a:p>
            <a:pPr algn="just"/>
            <a:r>
              <a:rPr lang="en-US" dirty="0" smtClean="0"/>
              <a:t>To support healthcare domain which uses the idea of Internet of </a:t>
            </a:r>
            <a:r>
              <a:rPr lang="en-US" dirty="0" smtClean="0"/>
              <a:t>Things.</a:t>
            </a:r>
          </a:p>
          <a:p>
            <a:pPr lvl="0" algn="just"/>
            <a:r>
              <a:rPr lang="en-US" dirty="0" smtClean="0"/>
              <a:t>To provide intensified healthcare support to remote patients</a:t>
            </a:r>
            <a:r>
              <a:rPr lang="en-US" dirty="0" smtClean="0"/>
              <a:t>.</a:t>
            </a:r>
          </a:p>
          <a:p>
            <a:pPr algn="just"/>
            <a:r>
              <a:rPr lang="en-US" dirty="0" smtClean="0"/>
              <a:t>Secured and Improved surgical accuracy and healthcare domain.</a:t>
            </a:r>
          </a:p>
          <a:p>
            <a:pPr lvl="0" algn="just">
              <a:buNone/>
            </a:pPr>
            <a:endParaRPr lang="en-US" dirty="0" smtClean="0"/>
          </a:p>
          <a:p>
            <a:pPr algn="just">
              <a:buNone/>
            </a:pPr>
            <a:endParaRPr lang="en-US" sz="2400" dirty="0" smtClean="0"/>
          </a:p>
        </p:txBody>
      </p:sp>
      <p:sp>
        <p:nvSpPr>
          <p:cNvPr id="4" name="Slide Number Placeholder 3"/>
          <p:cNvSpPr>
            <a:spLocks noGrp="1"/>
          </p:cNvSpPr>
          <p:nvPr>
            <p:ph type="sldNum" sz="quarter" idx="15"/>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b="1" dirty="0" smtClean="0"/>
              <a:t>Methodology</a:t>
            </a:r>
            <a:endParaRPr lang="en-US" b="1" dirty="0"/>
          </a:p>
        </p:txBody>
      </p:sp>
      <p:sp>
        <p:nvSpPr>
          <p:cNvPr id="3" name="Content Placeholder 2"/>
          <p:cNvSpPr>
            <a:spLocks noGrp="1"/>
          </p:cNvSpPr>
          <p:nvPr>
            <p:ph sz="quarter" idx="1"/>
          </p:nvPr>
        </p:nvSpPr>
        <p:spPr>
          <a:xfrm>
            <a:off x="457200" y="990600"/>
            <a:ext cx="8229600" cy="5135563"/>
          </a:xfrm>
        </p:spPr>
        <p:txBody>
          <a:bodyPr/>
          <a:lstStyle/>
          <a:p>
            <a:pPr>
              <a:buNone/>
            </a:pPr>
            <a:r>
              <a:rPr lang="en-US" dirty="0" smtClean="0"/>
              <a:t>The system composed of three parts</a:t>
            </a:r>
          </a:p>
          <a:p>
            <a:r>
              <a:rPr lang="en-US" dirty="0" smtClean="0"/>
              <a:t>Data acquisition</a:t>
            </a:r>
          </a:p>
          <a:p>
            <a:r>
              <a:rPr lang="en-US" dirty="0" smtClean="0"/>
              <a:t>Data Transmission</a:t>
            </a:r>
          </a:p>
          <a:p>
            <a:r>
              <a:rPr lang="en-US" dirty="0" smtClean="0"/>
              <a:t>Learning and Analysis of data </a:t>
            </a:r>
          </a:p>
          <a:p>
            <a:r>
              <a:rPr lang="en-US" dirty="0" smtClean="0"/>
              <a:t>Security in communication medium</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440363"/>
          </a:xfrm>
        </p:spPr>
        <p:txBody>
          <a:bodyPr>
            <a:normAutofit/>
          </a:bodyPr>
          <a:lstStyle/>
          <a:p>
            <a:pPr>
              <a:buNone/>
            </a:pPr>
            <a:r>
              <a:rPr lang="en-US" b="1" dirty="0" smtClean="0"/>
              <a:t>Data Acquisition</a:t>
            </a:r>
          </a:p>
          <a:p>
            <a:r>
              <a:rPr lang="en-US" dirty="0" smtClean="0"/>
              <a:t>Multiple physical signs like BP, ECG, Pulse rate and environmental indicator like patient location are acquired through sensory system.</a:t>
            </a:r>
          </a:p>
          <a:p>
            <a:r>
              <a:rPr lang="en-US" dirty="0" smtClean="0"/>
              <a:t>Sensory system designed to sample the sensors reading at different rate.</a:t>
            </a:r>
          </a:p>
          <a:p>
            <a:r>
              <a:rPr lang="en-US" u="sng" dirty="0" smtClean="0"/>
              <a:t>The data Acquisition part</a:t>
            </a:r>
          </a:p>
          <a:p>
            <a:pPr>
              <a:buFont typeface="Wingdings" pitchFamily="2" charset="2"/>
              <a:buChar char="Ø"/>
            </a:pPr>
            <a:r>
              <a:rPr lang="en-US" dirty="0" smtClean="0"/>
              <a:t>Composed of wearable sensor or cyber gloves</a:t>
            </a:r>
          </a:p>
          <a:p>
            <a:pPr>
              <a:buFont typeface="Wingdings" pitchFamily="2" charset="2"/>
              <a:buChar char="Ø"/>
            </a:pPr>
            <a:r>
              <a:rPr lang="en-US" dirty="0" smtClean="0"/>
              <a:t>Selection of sensing devices</a:t>
            </a:r>
          </a:p>
          <a:p>
            <a:pPr>
              <a:buFont typeface="Wingdings" pitchFamily="2" charset="2"/>
              <a:buChar char="Ø"/>
            </a:pPr>
            <a:r>
              <a:rPr lang="en-US" dirty="0" smtClean="0"/>
              <a:t>Selection of physical and environmental parameters.</a:t>
            </a:r>
          </a:p>
          <a:p>
            <a:pPr>
              <a:buFont typeface="Wingdings" pitchFamily="2" charset="2"/>
              <a:buChar char="Ø"/>
            </a:pPr>
            <a:endParaRPr lang="en-US" dirty="0" smtClean="0"/>
          </a:p>
          <a:p>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pPr>
              <a:buNone/>
            </a:pPr>
            <a:r>
              <a:rPr lang="en-US" b="1" dirty="0" smtClean="0"/>
              <a:t>Data Transmission</a:t>
            </a:r>
          </a:p>
          <a:p>
            <a:r>
              <a:rPr lang="en-US" dirty="0" smtClean="0"/>
              <a:t>Data transmission modes can be through wired or wireless network.</a:t>
            </a:r>
          </a:p>
          <a:p>
            <a:r>
              <a:rPr lang="en-US" u="sng" dirty="0" smtClean="0"/>
              <a:t>The data transmission part</a:t>
            </a:r>
          </a:p>
          <a:p>
            <a:pPr>
              <a:buFont typeface="Wingdings" pitchFamily="2" charset="2"/>
              <a:buChar char="Ø"/>
            </a:pPr>
            <a:r>
              <a:rPr lang="en-US" dirty="0" smtClean="0"/>
              <a:t>Sending data from sensor to sensor device for local analysis</a:t>
            </a:r>
          </a:p>
          <a:p>
            <a:pPr>
              <a:buFont typeface="Wingdings" pitchFamily="2" charset="2"/>
              <a:buChar char="Ø"/>
            </a:pPr>
            <a:r>
              <a:rPr lang="en-US" dirty="0" smtClean="0"/>
              <a:t>Sensor device to remote server through middleware</a:t>
            </a:r>
          </a:p>
          <a:p>
            <a:pPr>
              <a:buFont typeface="Wingdings" pitchFamily="2" charset="2"/>
              <a:buChar char="Ø"/>
            </a:pPr>
            <a:endParaRPr lang="en-US" dirty="0" smtClean="0"/>
          </a:p>
          <a:p>
            <a:pPr>
              <a:buFont typeface="Wingdings" pitchFamily="2" charset="2"/>
              <a:buChar char="Ø"/>
            </a:pP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440363"/>
          </a:xfrm>
        </p:spPr>
        <p:txBody>
          <a:bodyPr>
            <a:normAutofit/>
          </a:bodyPr>
          <a:lstStyle/>
          <a:p>
            <a:pPr>
              <a:buNone/>
            </a:pPr>
            <a:r>
              <a:rPr lang="en-US" b="1" u="sng" dirty="0" smtClean="0"/>
              <a:t>Learning and Analysis of data </a:t>
            </a:r>
          </a:p>
          <a:p>
            <a:r>
              <a:rPr lang="en-US" dirty="0" smtClean="0"/>
              <a:t>Selection of software tools for collection and analysis of data</a:t>
            </a:r>
          </a:p>
          <a:p>
            <a:r>
              <a:rPr lang="en-US" dirty="0" smtClean="0"/>
              <a:t>Design of data stream algorithm for efficiency and accuracy.</a:t>
            </a:r>
          </a:p>
          <a:p>
            <a:pPr>
              <a:buNone/>
            </a:pPr>
            <a:r>
              <a:rPr lang="en-US" b="1" u="sng" dirty="0" smtClean="0"/>
              <a:t>Security in communication medium</a:t>
            </a:r>
          </a:p>
          <a:p>
            <a:r>
              <a:rPr lang="en-US" dirty="0" smtClean="0"/>
              <a:t>Comparative analysis of security algorithms and techniques used in existing system</a:t>
            </a:r>
            <a:endParaRPr lang="en-US" u="sng" dirty="0" smtClean="0"/>
          </a:p>
          <a:p>
            <a:r>
              <a:rPr lang="en-US" dirty="0" smtClean="0"/>
              <a:t>Design of IoT secured algorithm to provide secure communication between two devices.</a:t>
            </a:r>
          </a:p>
          <a:p>
            <a:pPr>
              <a:buNone/>
            </a:pPr>
            <a:endParaRPr lang="en-US" dirty="0" smtClean="0"/>
          </a:p>
          <a:p>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b="1" dirty="0" smtClean="0"/>
              <a:t>Advantages</a:t>
            </a:r>
            <a:endParaRPr lang="en-US" b="1" dirty="0"/>
          </a:p>
        </p:txBody>
      </p:sp>
      <p:sp>
        <p:nvSpPr>
          <p:cNvPr id="3" name="Content Placeholder 2"/>
          <p:cNvSpPr>
            <a:spLocks noGrp="1"/>
          </p:cNvSpPr>
          <p:nvPr>
            <p:ph sz="quarter" idx="1"/>
          </p:nvPr>
        </p:nvSpPr>
        <p:spPr>
          <a:xfrm>
            <a:off x="457200" y="1066800"/>
            <a:ext cx="8229600" cy="5059363"/>
          </a:xfrm>
        </p:spPr>
        <p:txBody>
          <a:bodyPr/>
          <a:lstStyle/>
          <a:p>
            <a:pPr>
              <a:buNone/>
            </a:pPr>
            <a:r>
              <a:rPr lang="en-US" u="sng" dirty="0" smtClean="0"/>
              <a:t>Post Surgery</a:t>
            </a:r>
          </a:p>
          <a:p>
            <a:r>
              <a:rPr lang="en-US" dirty="0" smtClean="0"/>
              <a:t>Faster recovery time</a:t>
            </a:r>
          </a:p>
          <a:p>
            <a:r>
              <a:rPr lang="en-US" dirty="0" smtClean="0"/>
              <a:t>Tiny incisions</a:t>
            </a:r>
          </a:p>
          <a:p>
            <a:r>
              <a:rPr lang="en-US" dirty="0" smtClean="0"/>
              <a:t>0% Transfusion rate</a:t>
            </a:r>
          </a:p>
          <a:p>
            <a:r>
              <a:rPr lang="en-US" dirty="0" smtClean="0"/>
              <a:t>Shorter Catheter time</a:t>
            </a:r>
          </a:p>
          <a:p>
            <a:r>
              <a:rPr lang="en-US" dirty="0" smtClean="0"/>
              <a:t>Significantly shorter return to normal activities</a:t>
            </a:r>
          </a:p>
          <a:p>
            <a:r>
              <a:rPr lang="en-US" dirty="0" smtClean="0"/>
              <a:t>Equal Cancer cure rate</a:t>
            </a:r>
          </a:p>
          <a:p>
            <a:r>
              <a:rPr lang="en-US" dirty="0" smtClean="0"/>
              <a:t>Less post operative pain</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b="1" dirty="0" smtClean="0"/>
              <a:t>Advantages</a:t>
            </a:r>
            <a:endParaRPr lang="en-US" b="1" dirty="0"/>
          </a:p>
        </p:txBody>
      </p:sp>
      <p:sp>
        <p:nvSpPr>
          <p:cNvPr id="3" name="Content Placeholder 2"/>
          <p:cNvSpPr>
            <a:spLocks noGrp="1"/>
          </p:cNvSpPr>
          <p:nvPr>
            <p:ph sz="quarter" idx="1"/>
          </p:nvPr>
        </p:nvSpPr>
        <p:spPr>
          <a:xfrm>
            <a:off x="457200" y="1143000"/>
            <a:ext cx="8229600" cy="4983163"/>
          </a:xfrm>
        </p:spPr>
        <p:txBody>
          <a:bodyPr/>
          <a:lstStyle/>
          <a:p>
            <a:pPr>
              <a:buNone/>
            </a:pPr>
            <a:r>
              <a:rPr lang="en-US" u="sng" dirty="0" smtClean="0"/>
              <a:t>In surgery</a:t>
            </a:r>
          </a:p>
          <a:p>
            <a:r>
              <a:rPr lang="en-US" dirty="0" smtClean="0"/>
              <a:t>Surgeons have enhanced view</a:t>
            </a:r>
          </a:p>
          <a:p>
            <a:r>
              <a:rPr lang="en-US" dirty="0" smtClean="0"/>
              <a:t>Fewer doctors required in operating room</a:t>
            </a:r>
          </a:p>
          <a:p>
            <a:r>
              <a:rPr lang="en-US" dirty="0" smtClean="0"/>
              <a:t>Smaller risk of infection</a:t>
            </a:r>
          </a:p>
          <a:p>
            <a:r>
              <a:rPr lang="en-US" dirty="0" smtClean="0"/>
              <a:t>Less anesthesia required</a:t>
            </a:r>
          </a:p>
          <a:p>
            <a:r>
              <a:rPr lang="en-US" dirty="0" smtClean="0"/>
              <a:t>Less loss of blood</a:t>
            </a:r>
          </a:p>
          <a:p>
            <a:r>
              <a:rPr lang="en-US" dirty="0" smtClean="0"/>
              <a:t>Easier to attach nerve endings</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Outcomes</a:t>
            </a:r>
            <a:endParaRPr lang="en-US" b="1" dirty="0"/>
          </a:p>
        </p:txBody>
      </p:sp>
      <p:sp>
        <p:nvSpPr>
          <p:cNvPr id="3" name="Content Placeholder 2"/>
          <p:cNvSpPr>
            <a:spLocks noGrp="1"/>
          </p:cNvSpPr>
          <p:nvPr>
            <p:ph sz="quarter" idx="1"/>
          </p:nvPr>
        </p:nvSpPr>
        <p:spPr/>
        <p:txBody>
          <a:bodyPr>
            <a:normAutofit/>
          </a:bodyPr>
          <a:lstStyle/>
          <a:p>
            <a:pPr lvl="0"/>
            <a:r>
              <a:rPr lang="en-US" dirty="0" smtClean="0"/>
              <a:t>Eliminates the need for long-distance travels, along with travel-related financial burden and dangers.</a:t>
            </a:r>
          </a:p>
          <a:p>
            <a:r>
              <a:rPr lang="en-US" dirty="0" smtClean="0"/>
              <a:t>Allows for surgical collaboration amongst surgeons at different medical centers in real-time.</a:t>
            </a:r>
          </a:p>
          <a:p>
            <a:r>
              <a:rPr lang="en-US" dirty="0" smtClean="0"/>
              <a:t>Implementation of Smart system for remote surgery using sensory devices.</a:t>
            </a:r>
          </a:p>
          <a:p>
            <a:pPr lvl="0"/>
            <a:r>
              <a:rPr lang="en-US" dirty="0" smtClean="0"/>
              <a:t>Intensive healthcare support to underserved locations such as rural areas, battlefields, and spacecraft.</a:t>
            </a:r>
          </a:p>
          <a:p>
            <a:r>
              <a:rPr lang="en-US" dirty="0" smtClean="0"/>
              <a:t>Provide secure and smart health care services.</a:t>
            </a:r>
          </a:p>
          <a:p>
            <a:pPr lvl="0">
              <a:buNone/>
            </a:pPr>
            <a:endParaRPr lang="en-US" dirty="0" smtClean="0"/>
          </a:p>
          <a:p>
            <a:endParaRPr lang="en-US" dirty="0" smtClean="0"/>
          </a:p>
          <a:p>
            <a:endParaRPr lang="en-US" dirty="0" smtClean="0"/>
          </a:p>
          <a:p>
            <a:pPr lvl="0"/>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b="1" dirty="0" smtClean="0"/>
              <a:t>Contents</a:t>
            </a:r>
            <a:endParaRPr lang="en-US" b="1" dirty="0"/>
          </a:p>
        </p:txBody>
      </p:sp>
      <p:sp>
        <p:nvSpPr>
          <p:cNvPr id="3" name="Content Placeholder 2"/>
          <p:cNvSpPr>
            <a:spLocks noGrp="1"/>
          </p:cNvSpPr>
          <p:nvPr>
            <p:ph sz="quarter" idx="1"/>
          </p:nvPr>
        </p:nvSpPr>
        <p:spPr/>
        <p:txBody>
          <a:bodyPr>
            <a:normAutofit/>
          </a:bodyPr>
          <a:lstStyle/>
          <a:p>
            <a:r>
              <a:rPr lang="en-US" dirty="0" smtClean="0"/>
              <a:t>Introduction</a:t>
            </a:r>
          </a:p>
          <a:p>
            <a:r>
              <a:rPr lang="en-US" dirty="0" smtClean="0"/>
              <a:t>Need</a:t>
            </a:r>
          </a:p>
          <a:p>
            <a:r>
              <a:rPr lang="en-US" dirty="0" smtClean="0"/>
              <a:t>Objectives</a:t>
            </a:r>
          </a:p>
          <a:p>
            <a:r>
              <a:rPr lang="en-US" dirty="0" smtClean="0"/>
              <a:t>Methodology</a:t>
            </a:r>
          </a:p>
          <a:p>
            <a:r>
              <a:rPr lang="en-US" dirty="0" smtClean="0"/>
              <a:t>Advantages</a:t>
            </a:r>
          </a:p>
          <a:p>
            <a:r>
              <a:rPr lang="en-US" dirty="0" smtClean="0"/>
              <a:t>Time schedule of research work</a:t>
            </a:r>
          </a:p>
          <a:p>
            <a:r>
              <a:rPr lang="en-US" dirty="0" smtClean="0"/>
              <a:t>Financial Assistance</a:t>
            </a:r>
          </a:p>
          <a:p>
            <a:r>
              <a:rPr lang="en-US" dirty="0" smtClean="0"/>
              <a:t>References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990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600" b="1" dirty="0" smtClean="0">
                <a:solidFill>
                  <a:schemeClr val="tx1"/>
                </a:solidFill>
              </a:rPr>
              <a:t>Time schedule of research work</a:t>
            </a:r>
            <a:br>
              <a:rPr lang="en-US" sz="3600" b="1" dirty="0" smtClean="0">
                <a:solidFill>
                  <a:schemeClr val="tx1"/>
                </a:solidFill>
              </a:rPr>
            </a:br>
            <a:endParaRPr lang="en-US" sz="3600" b="1" dirty="0">
              <a:solidFill>
                <a:schemeClr val="tx1"/>
              </a:solidFill>
            </a:endParaRPr>
          </a:p>
        </p:txBody>
      </p:sp>
      <p:graphicFrame>
        <p:nvGraphicFramePr>
          <p:cNvPr id="4" name="Table 3"/>
          <p:cNvGraphicFramePr>
            <a:graphicFrameLocks noGrp="1"/>
          </p:cNvGraphicFramePr>
          <p:nvPr/>
        </p:nvGraphicFramePr>
        <p:xfrm>
          <a:off x="457200" y="838200"/>
          <a:ext cx="8077200" cy="5486400"/>
        </p:xfrm>
        <a:graphic>
          <a:graphicData uri="http://schemas.openxmlformats.org/drawingml/2006/table">
            <a:tbl>
              <a:tblPr/>
              <a:tblGrid>
                <a:gridCol w="806073"/>
                <a:gridCol w="1645082"/>
                <a:gridCol w="1476290"/>
                <a:gridCol w="4149755"/>
              </a:tblGrid>
              <a:tr h="274320">
                <a:tc>
                  <a:txBody>
                    <a:bodyPr/>
                    <a:lstStyle/>
                    <a:p>
                      <a:pPr marL="0" marR="0" algn="just">
                        <a:lnSpc>
                          <a:spcPct val="115000"/>
                        </a:lnSpc>
                        <a:spcBef>
                          <a:spcPts val="0"/>
                        </a:spcBef>
                        <a:spcAft>
                          <a:spcPts val="0"/>
                        </a:spcAft>
                      </a:pPr>
                      <a:r>
                        <a:rPr lang="en-US" sz="1200" b="1">
                          <a:solidFill>
                            <a:srgbClr val="00000A"/>
                          </a:solidFill>
                          <a:latin typeface="Times New Roman"/>
                          <a:ea typeface="Calibri"/>
                          <a:cs typeface="Times New Roman"/>
                        </a:rPr>
                        <a:t>Sr. No.</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a:solidFill>
                            <a:srgbClr val="00000A"/>
                          </a:solidFill>
                          <a:latin typeface="Times New Roman"/>
                          <a:ea typeface="Calibri"/>
                          <a:cs typeface="Times New Roman"/>
                        </a:rPr>
                        <a:t>Year</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a:solidFill>
                            <a:srgbClr val="00000A"/>
                          </a:solidFill>
                          <a:latin typeface="Times New Roman"/>
                          <a:ea typeface="Calibri"/>
                          <a:cs typeface="Times New Roman"/>
                        </a:rPr>
                        <a:t>Duration</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a:solidFill>
                            <a:srgbClr val="00000A"/>
                          </a:solidFill>
                          <a:latin typeface="Times New Roman"/>
                          <a:ea typeface="Calibri"/>
                          <a:cs typeface="Times New Roman"/>
                        </a:rPr>
                        <a:t>Task to be accomplished</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1</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First Year</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04 months</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Survey to collect and understand  patients needs and diseases operated through telesurgery </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2</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02 Months</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Investigate various tools and techniques. Data collection and analysis</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3</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02 Months</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Problem Solving and Analysis of the required input and output</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4</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04 Months</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Design the system (module design and various use cases)</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2960">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5</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Second Year</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06 months</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Implementation of modules using basic hardware required in system, Implementation of security module</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6</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06 Months</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Connectivity of all modules and implementation of algorithm</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7</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Third Year</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04 Months</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Personalization of the proposed system</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8</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04 Months</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Hardware and software Modules Integration and source code testing,</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2960">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9</a:t>
                      </a:r>
                      <a:endParaRPr lang="en-US" sz="110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just">
                        <a:lnSpc>
                          <a:spcPct val="115000"/>
                        </a:lnSpc>
                        <a:spcBef>
                          <a:spcPts val="0"/>
                        </a:spcBef>
                        <a:spcAft>
                          <a:spcPts val="0"/>
                        </a:spcAft>
                      </a:pPr>
                      <a:r>
                        <a:rPr lang="en-US" sz="1200">
                          <a:solidFill>
                            <a:srgbClr val="00000A"/>
                          </a:solidFill>
                          <a:latin typeface="Times New Roman"/>
                          <a:ea typeface="Calibri"/>
                          <a:cs typeface="Times New Roman"/>
                        </a:rPr>
                        <a:t>04 Months</a:t>
                      </a:r>
                      <a:endParaRPr lang="en-US" sz="1100">
                        <a:latin typeface="Calibri"/>
                        <a:ea typeface="Calibri"/>
                        <a:cs typeface="Times New Roman"/>
                      </a:endParaRPr>
                    </a:p>
                  </a:txBody>
                  <a:tcPr marL="66261" marR="662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solidFill>
                            <a:srgbClr val="00000A"/>
                          </a:solidFill>
                          <a:latin typeface="Times New Roman"/>
                          <a:ea typeface="Calibri"/>
                          <a:cs typeface="Times New Roman"/>
                        </a:rPr>
                        <a:t>Complete Project Testing : Apply testing strategies and methods for real time users,</a:t>
                      </a:r>
                      <a:endParaRPr lang="en-US" sz="1100" dirty="0">
                        <a:latin typeface="Calibri"/>
                        <a:ea typeface="Calibri"/>
                        <a:cs typeface="Times New Roman"/>
                      </a:endParaRPr>
                    </a:p>
                    <a:p>
                      <a:pPr marL="0" marR="0" algn="just">
                        <a:lnSpc>
                          <a:spcPct val="115000"/>
                        </a:lnSpc>
                        <a:spcBef>
                          <a:spcPts val="0"/>
                        </a:spcBef>
                        <a:spcAft>
                          <a:spcPts val="0"/>
                        </a:spcAft>
                      </a:pPr>
                      <a:r>
                        <a:rPr lang="en-US" sz="1200" dirty="0">
                          <a:solidFill>
                            <a:srgbClr val="00000A"/>
                          </a:solidFill>
                          <a:latin typeface="Times New Roman"/>
                          <a:ea typeface="Calibri"/>
                          <a:cs typeface="Times New Roman"/>
                        </a:rPr>
                        <a:t>Results compilation </a:t>
                      </a:r>
                      <a:endParaRPr lang="en-US" sz="1100" dirty="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5"/>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33400" y="1219200"/>
          <a:ext cx="8000999" cy="4648201"/>
        </p:xfrm>
        <a:graphic>
          <a:graphicData uri="http://schemas.openxmlformats.org/drawingml/2006/table">
            <a:tbl>
              <a:tblPr/>
              <a:tblGrid>
                <a:gridCol w="546515"/>
                <a:gridCol w="1880017"/>
                <a:gridCol w="1377221"/>
                <a:gridCol w="1377221"/>
                <a:gridCol w="1442804"/>
                <a:gridCol w="1377221"/>
              </a:tblGrid>
              <a:tr h="1162049">
                <a:tc>
                  <a:txBody>
                    <a:bodyPr/>
                    <a:lstStyle/>
                    <a:p>
                      <a:pPr marL="0" marR="0" algn="just">
                        <a:lnSpc>
                          <a:spcPct val="115000"/>
                        </a:lnSpc>
                        <a:spcBef>
                          <a:spcPts val="0"/>
                        </a:spcBef>
                        <a:spcAft>
                          <a:spcPts val="0"/>
                        </a:spcAft>
                      </a:pPr>
                      <a:r>
                        <a:rPr lang="en-US" sz="1000" b="1">
                          <a:solidFill>
                            <a:srgbClr val="00000A"/>
                          </a:solidFill>
                          <a:latin typeface="Times New Roman"/>
                          <a:ea typeface="Calibri"/>
                          <a:cs typeface="Times New Roman"/>
                        </a:rPr>
                        <a:t>Sr. No.</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solidFill>
                            <a:srgbClr val="00000A"/>
                          </a:solidFill>
                          <a:latin typeface="Times New Roman"/>
                          <a:ea typeface="Calibri"/>
                          <a:cs typeface="Times New Roman"/>
                        </a:rPr>
                        <a:t>Budget Head</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solidFill>
                            <a:srgbClr val="00000A"/>
                          </a:solidFill>
                          <a:latin typeface="Times New Roman"/>
                          <a:ea typeface="Calibri"/>
                          <a:cs typeface="Times New Roman"/>
                        </a:rPr>
                        <a:t>Year I Estimate</a:t>
                      </a:r>
                      <a:endParaRPr lang="en-US" sz="1000">
                        <a:latin typeface="Calibri"/>
                        <a:ea typeface="Calibri"/>
                        <a:cs typeface="Times New Roman"/>
                      </a:endParaRPr>
                    </a:p>
                    <a:p>
                      <a:pPr marL="0" marR="0" algn="just">
                        <a:lnSpc>
                          <a:spcPct val="115000"/>
                        </a:lnSpc>
                        <a:spcBef>
                          <a:spcPts val="0"/>
                        </a:spcBef>
                        <a:spcAft>
                          <a:spcPts val="0"/>
                        </a:spcAft>
                      </a:pPr>
                      <a:r>
                        <a:rPr lang="en-US" sz="1000" b="1">
                          <a:solidFill>
                            <a:srgbClr val="00000A"/>
                          </a:solidFill>
                          <a:latin typeface="Times New Roman"/>
                          <a:ea typeface="Calibri"/>
                          <a:cs typeface="Times New Roman"/>
                        </a:rPr>
                        <a:t> (in Thousands)</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solidFill>
                            <a:srgbClr val="00000A"/>
                          </a:solidFill>
                          <a:latin typeface="Times New Roman"/>
                          <a:ea typeface="Calibri"/>
                          <a:cs typeface="Times New Roman"/>
                        </a:rPr>
                        <a:t>Year II Estimate </a:t>
                      </a:r>
                      <a:endParaRPr lang="en-US" sz="1000">
                        <a:latin typeface="Calibri"/>
                        <a:ea typeface="Calibri"/>
                        <a:cs typeface="Times New Roman"/>
                      </a:endParaRPr>
                    </a:p>
                    <a:p>
                      <a:pPr marL="0" marR="0" algn="just">
                        <a:lnSpc>
                          <a:spcPct val="115000"/>
                        </a:lnSpc>
                        <a:spcBef>
                          <a:spcPts val="0"/>
                        </a:spcBef>
                        <a:spcAft>
                          <a:spcPts val="0"/>
                        </a:spcAft>
                      </a:pPr>
                      <a:r>
                        <a:rPr lang="en-US" sz="1000" b="1">
                          <a:solidFill>
                            <a:srgbClr val="00000A"/>
                          </a:solidFill>
                          <a:latin typeface="Times New Roman"/>
                          <a:ea typeface="Calibri"/>
                          <a:cs typeface="Times New Roman"/>
                        </a:rPr>
                        <a:t>(in Thousands)</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solidFill>
                            <a:srgbClr val="00000A"/>
                          </a:solidFill>
                          <a:latin typeface="Times New Roman"/>
                          <a:ea typeface="Calibri"/>
                          <a:cs typeface="Times New Roman"/>
                        </a:rPr>
                        <a:t> Year III Estimate </a:t>
                      </a:r>
                      <a:endParaRPr lang="en-US" sz="1000">
                        <a:latin typeface="Calibri"/>
                        <a:ea typeface="Calibri"/>
                        <a:cs typeface="Times New Roman"/>
                      </a:endParaRPr>
                    </a:p>
                    <a:p>
                      <a:pPr marL="0" marR="0" algn="just">
                        <a:lnSpc>
                          <a:spcPct val="115000"/>
                        </a:lnSpc>
                        <a:spcBef>
                          <a:spcPts val="0"/>
                        </a:spcBef>
                        <a:spcAft>
                          <a:spcPts val="0"/>
                        </a:spcAft>
                      </a:pPr>
                      <a:r>
                        <a:rPr lang="en-US" sz="1000" b="1">
                          <a:solidFill>
                            <a:srgbClr val="00000A"/>
                          </a:solidFill>
                          <a:latin typeface="Times New Roman"/>
                          <a:ea typeface="Calibri"/>
                          <a:cs typeface="Times New Roman"/>
                        </a:rPr>
                        <a:t>(in Thousands)</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solidFill>
                            <a:srgbClr val="00000A"/>
                          </a:solidFill>
                          <a:latin typeface="Times New Roman"/>
                          <a:ea typeface="Calibri"/>
                          <a:cs typeface="Times New Roman"/>
                        </a:rPr>
                        <a:t>Total Estimate (in Thousands)</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1</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Equipments</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3,50,000.00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4,93,750.00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3,00,000.00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11,43,750.00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2</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Software</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4000.00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8000.00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8000.00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20,000.00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3</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Books</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5000.00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6000.00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3000.00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14,000.00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701">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4</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Field Work and</a:t>
                      </a:r>
                      <a:endParaRPr lang="en-US" sz="1000">
                        <a:latin typeface="Calibri"/>
                        <a:ea typeface="Calibri"/>
                        <a:cs typeface="Times New Roman"/>
                      </a:endParaRPr>
                    </a:p>
                    <a:p>
                      <a:pPr marL="0" marR="0" algn="just">
                        <a:lnSpc>
                          <a:spcPct val="115000"/>
                        </a:lnSpc>
                        <a:spcBef>
                          <a:spcPts val="0"/>
                        </a:spcBef>
                        <a:spcAft>
                          <a:spcPts val="0"/>
                        </a:spcAft>
                      </a:pPr>
                      <a:r>
                        <a:rPr lang="en-US" sz="1000">
                          <a:solidFill>
                            <a:srgbClr val="00000A"/>
                          </a:solidFill>
                          <a:latin typeface="Times New Roman"/>
                          <a:ea typeface="Calibri"/>
                          <a:cs typeface="Times New Roman"/>
                        </a:rPr>
                        <a:t>Travel</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5000.00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5000.00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5000.00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15,000.00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701">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5</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Contingency (including</a:t>
                      </a:r>
                      <a:endParaRPr lang="en-US" sz="1000">
                        <a:latin typeface="Calibri"/>
                        <a:ea typeface="Calibri"/>
                        <a:cs typeface="Times New Roman"/>
                      </a:endParaRPr>
                    </a:p>
                    <a:p>
                      <a:pPr marL="0" marR="0" algn="just">
                        <a:lnSpc>
                          <a:spcPct val="115000"/>
                        </a:lnSpc>
                        <a:spcBef>
                          <a:spcPts val="0"/>
                        </a:spcBef>
                        <a:spcAft>
                          <a:spcPts val="0"/>
                        </a:spcAft>
                      </a:pPr>
                      <a:r>
                        <a:rPr lang="en-US" sz="1000">
                          <a:solidFill>
                            <a:srgbClr val="00000A"/>
                          </a:solidFill>
                          <a:latin typeface="Times New Roman"/>
                          <a:ea typeface="Calibri"/>
                          <a:cs typeface="Times New Roman"/>
                        </a:rPr>
                        <a:t>special needs)</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7000.00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8000.00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2000.00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17,000.00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6</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Hiring Services</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1,50,000.00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1,50,000.00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1,50,000.00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4,50,000.00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gridSpan="2">
                  <a:txBody>
                    <a:bodyPr/>
                    <a:lstStyle/>
                    <a:p>
                      <a:pPr marL="0" marR="0" algn="just">
                        <a:lnSpc>
                          <a:spcPct val="115000"/>
                        </a:lnSpc>
                        <a:spcBef>
                          <a:spcPts val="0"/>
                        </a:spcBef>
                        <a:spcAft>
                          <a:spcPts val="0"/>
                        </a:spcAft>
                      </a:pPr>
                      <a:r>
                        <a:rPr lang="en-US" sz="1000" b="1">
                          <a:solidFill>
                            <a:srgbClr val="00000A"/>
                          </a:solidFill>
                          <a:latin typeface="Times New Roman"/>
                          <a:ea typeface="Calibri"/>
                          <a:cs typeface="Times New Roman"/>
                        </a:rPr>
                        <a:t>Annual Total</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5,21,000.00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6,70,750.00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solidFill>
                            <a:srgbClr val="00000A"/>
                          </a:solidFill>
                          <a:latin typeface="Times New Roman"/>
                          <a:ea typeface="Calibri"/>
                          <a:cs typeface="Times New Roman"/>
                        </a:rPr>
                        <a:t>4,68,000.00</a:t>
                      </a:r>
                      <a:endParaRPr lang="en-US" sz="100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dirty="0">
                          <a:solidFill>
                            <a:srgbClr val="00000A"/>
                          </a:solidFill>
                          <a:latin typeface="Times New Roman"/>
                          <a:ea typeface="Calibri"/>
                          <a:cs typeface="Times New Roman"/>
                        </a:rPr>
                        <a:t>16,59,750.00</a:t>
                      </a:r>
                      <a:endParaRPr lang="en-US" sz="1000" dirty="0">
                        <a:latin typeface="Calibri"/>
                        <a:ea typeface="Calibri"/>
                        <a:cs typeface="Times New Roman"/>
                      </a:endParaRPr>
                    </a:p>
                  </a:txBody>
                  <a:tcPr marL="59961" marR="599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685800" y="228601"/>
            <a:ext cx="6934200" cy="1046440"/>
          </a:xfrm>
          <a:prstGeom prst="rect">
            <a:avLst/>
          </a:prstGeom>
          <a:noFill/>
        </p:spPr>
        <p:txBody>
          <a:bodyPr wrap="square" rtlCol="0">
            <a:spAutoFit/>
          </a:bodyPr>
          <a:lstStyle/>
          <a:p>
            <a:r>
              <a:rPr lang="en-US" sz="4400" b="1" dirty="0" smtClean="0"/>
              <a:t>Financial Assistance</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t>References</a:t>
            </a:r>
            <a:endParaRPr lang="en-US" b="1" dirty="0"/>
          </a:p>
        </p:txBody>
      </p:sp>
      <p:sp>
        <p:nvSpPr>
          <p:cNvPr id="3" name="Content Placeholder 2"/>
          <p:cNvSpPr>
            <a:spLocks noGrp="1"/>
          </p:cNvSpPr>
          <p:nvPr>
            <p:ph sz="quarter" idx="1"/>
          </p:nvPr>
        </p:nvSpPr>
        <p:spPr>
          <a:xfrm>
            <a:off x="457200" y="914400"/>
            <a:ext cx="7467600" cy="5486400"/>
          </a:xfrm>
        </p:spPr>
        <p:txBody>
          <a:bodyPr>
            <a:noAutofit/>
          </a:bodyPr>
          <a:lstStyle/>
          <a:p>
            <a:pPr lvl="0" algn="just"/>
            <a:r>
              <a:rPr lang="en-US" sz="1800" dirty="0" smtClean="0"/>
              <a:t>Paul J. </a:t>
            </a:r>
            <a:r>
              <a:rPr lang="en-US" sz="1800" dirty="0" err="1" smtClean="0"/>
              <a:t>Choi</a:t>
            </a:r>
            <a:r>
              <a:rPr lang="en-US" sz="1800" dirty="0" smtClean="0"/>
              <a:t>, Rod J. </a:t>
            </a:r>
            <a:r>
              <a:rPr lang="en-US" sz="1800" dirty="0" err="1" smtClean="0"/>
              <a:t>Oskouian</a:t>
            </a:r>
            <a:r>
              <a:rPr lang="en-US" sz="1800" dirty="0" smtClean="0"/>
              <a:t>, R. Shane Tubbs,” Telesurgery: Past, Present, and Future” Open Access Review Article DOI: 10.7759/cureus.2716</a:t>
            </a:r>
          </a:p>
          <a:p>
            <a:pPr lvl="0" algn="just"/>
            <a:r>
              <a:rPr lang="en-US" sz="1800" dirty="0" smtClean="0"/>
              <a:t>Ryan A. Beasley,” Medical Robots: Current Systems and Research Directions” </a:t>
            </a:r>
            <a:r>
              <a:rPr lang="en-US" sz="1800" dirty="0" err="1" smtClean="0"/>
              <a:t>Hindawi</a:t>
            </a:r>
            <a:r>
              <a:rPr lang="en-US" sz="1800" dirty="0" smtClean="0"/>
              <a:t> Publishing Corporation Journal of Robotics Volume 2012, Article ID 401613, 14 pages</a:t>
            </a:r>
          </a:p>
          <a:p>
            <a:pPr algn="just"/>
            <a:r>
              <a:rPr lang="en-US" sz="1800" dirty="0" smtClean="0"/>
              <a:t>doi:10.1155/2012/401613</a:t>
            </a:r>
          </a:p>
          <a:p>
            <a:pPr lvl="0" algn="just"/>
            <a:r>
              <a:rPr lang="en-US" sz="1800" dirty="0" err="1" smtClean="0"/>
              <a:t>Cazac</a:t>
            </a:r>
            <a:r>
              <a:rPr lang="en-US" sz="1800" dirty="0" smtClean="0"/>
              <a:t> C, </a:t>
            </a:r>
            <a:r>
              <a:rPr lang="en-US" sz="1800" dirty="0" err="1" smtClean="0"/>
              <a:t>Radu</a:t>
            </a:r>
            <a:r>
              <a:rPr lang="en-US" sz="1800" dirty="0" smtClean="0"/>
              <a:t> G Telesurgery – an efficient interdisciplinary approach used to improve </a:t>
            </a:r>
          </a:p>
          <a:p>
            <a:pPr algn="just"/>
            <a:r>
              <a:rPr lang="en-US" sz="1800" dirty="0" smtClean="0"/>
              <a:t>the health care system Journal of Medicine and Life Volume 7, Special Issue 3, 2014.</a:t>
            </a:r>
          </a:p>
          <a:p>
            <a:pPr lvl="0" algn="just"/>
            <a:r>
              <a:rPr lang="en-US" sz="1800" dirty="0" smtClean="0"/>
              <a:t>James Wall and Jacques </a:t>
            </a:r>
            <a:r>
              <a:rPr lang="en-US" sz="1800" dirty="0" err="1" smtClean="0"/>
              <a:t>Marescaux</a:t>
            </a:r>
            <a:r>
              <a:rPr lang="en-US" sz="1800" dirty="0" smtClean="0"/>
              <a:t>,” History of Telesurgery”, DOI 10.1007/978-2-  8178-0391-3_2, © Springer-</a:t>
            </a:r>
            <a:r>
              <a:rPr lang="en-US" sz="1800" dirty="0" err="1" smtClean="0"/>
              <a:t>Verlag</a:t>
            </a:r>
            <a:r>
              <a:rPr lang="en-US" sz="1800" dirty="0" smtClean="0"/>
              <a:t> France 2013</a:t>
            </a:r>
          </a:p>
          <a:p>
            <a:pPr lvl="0" algn="just"/>
            <a:r>
              <a:rPr lang="en-US" sz="1800" dirty="0" smtClean="0"/>
              <a:t> </a:t>
            </a:r>
            <a:r>
              <a:rPr lang="en-US" sz="1800" dirty="0" err="1" smtClean="0"/>
              <a:t>Murtaza</a:t>
            </a:r>
            <a:r>
              <a:rPr lang="en-US" sz="1800" dirty="0" smtClean="0"/>
              <a:t> </a:t>
            </a:r>
            <a:r>
              <a:rPr lang="en-US" sz="1800" dirty="0" err="1" smtClean="0"/>
              <a:t>Akhtar</a:t>
            </a:r>
            <a:r>
              <a:rPr lang="en-US" sz="1800" dirty="0" smtClean="0"/>
              <a:t>, </a:t>
            </a:r>
            <a:r>
              <a:rPr lang="en-US" sz="1800" dirty="0" err="1" smtClean="0"/>
              <a:t>Divish</a:t>
            </a:r>
            <a:r>
              <a:rPr lang="en-US" sz="1800" dirty="0" smtClean="0"/>
              <a:t> </a:t>
            </a:r>
            <a:r>
              <a:rPr lang="en-US" sz="1800" dirty="0" err="1" smtClean="0"/>
              <a:t>Saxena</a:t>
            </a:r>
            <a:r>
              <a:rPr lang="en-US" sz="1800" dirty="0" smtClean="0"/>
              <a:t>,”  Robotic surgery: Evolution, current status &amp; future    perspectives”, Panacea Journal of Medical Sciences, January-April 2018 DOI: 10.18231/2348-7682.2018.000</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t>References</a:t>
            </a:r>
            <a:endParaRPr lang="en-US" dirty="0"/>
          </a:p>
        </p:txBody>
      </p:sp>
      <p:sp>
        <p:nvSpPr>
          <p:cNvPr id="3" name="Content Placeholder 2"/>
          <p:cNvSpPr>
            <a:spLocks noGrp="1"/>
          </p:cNvSpPr>
          <p:nvPr>
            <p:ph sz="quarter" idx="1"/>
          </p:nvPr>
        </p:nvSpPr>
        <p:spPr>
          <a:xfrm>
            <a:off x="533400" y="1143000"/>
            <a:ext cx="7467600" cy="4873752"/>
          </a:xfrm>
        </p:spPr>
        <p:txBody>
          <a:bodyPr/>
          <a:lstStyle/>
          <a:p>
            <a:pPr lvl="0" algn="just"/>
            <a:r>
              <a:rPr lang="en-US" sz="1800" dirty="0" err="1" smtClean="0"/>
              <a:t>Irami</a:t>
            </a:r>
            <a:r>
              <a:rPr lang="en-US" sz="1800" dirty="0" smtClean="0"/>
              <a:t> </a:t>
            </a:r>
            <a:r>
              <a:rPr lang="en-US" sz="1800" dirty="0" err="1" smtClean="0"/>
              <a:t>Araújo</a:t>
            </a:r>
            <a:r>
              <a:rPr lang="en-US" sz="1800" dirty="0" smtClean="0"/>
              <a:t> </a:t>
            </a:r>
            <a:r>
              <a:rPr lang="en-US" sz="1800" dirty="0" err="1" smtClean="0"/>
              <a:t>Filho</a:t>
            </a:r>
            <a:r>
              <a:rPr lang="en-US" sz="1800" dirty="0" smtClean="0"/>
              <a:t>, </a:t>
            </a:r>
            <a:r>
              <a:rPr lang="en-US" sz="1800" dirty="0" err="1" smtClean="0"/>
              <a:t>Amália</a:t>
            </a:r>
            <a:r>
              <a:rPr lang="en-US" sz="1800" dirty="0" smtClean="0"/>
              <a:t> </a:t>
            </a:r>
            <a:r>
              <a:rPr lang="en-US" sz="1800" dirty="0" err="1" smtClean="0"/>
              <a:t>Cínthia</a:t>
            </a:r>
            <a:r>
              <a:rPr lang="en-US" sz="1800" dirty="0" smtClean="0"/>
              <a:t> </a:t>
            </a:r>
            <a:r>
              <a:rPr lang="en-US" sz="1800" dirty="0" err="1" smtClean="0"/>
              <a:t>Meneses</a:t>
            </a:r>
            <a:r>
              <a:rPr lang="en-US" sz="1800" dirty="0" smtClean="0"/>
              <a:t> </a:t>
            </a:r>
            <a:r>
              <a:rPr lang="en-US" sz="1800" dirty="0" err="1" smtClean="0"/>
              <a:t>Rêgo</a:t>
            </a:r>
            <a:r>
              <a:rPr lang="en-US" sz="1800" dirty="0" smtClean="0"/>
              <a:t>,  Aldo Medeiros,” Telesurgery in medical school and teaching hospital “, </a:t>
            </a:r>
            <a:r>
              <a:rPr lang="en-US" sz="1800" dirty="0" err="1" smtClean="0"/>
              <a:t>Surg</a:t>
            </a:r>
            <a:r>
              <a:rPr lang="en-US" sz="1800" dirty="0" smtClean="0"/>
              <a:t> </a:t>
            </a:r>
            <a:r>
              <a:rPr lang="en-US" sz="1800" dirty="0" err="1" smtClean="0"/>
              <a:t>Cl</a:t>
            </a:r>
            <a:r>
              <a:rPr lang="en-US" sz="1800" dirty="0" smtClean="0"/>
              <a:t> Res – Vol. 3 (1) 2012:41-48</a:t>
            </a:r>
          </a:p>
          <a:p>
            <a:pPr lvl="0" algn="just"/>
            <a:r>
              <a:rPr lang="en-US" sz="1800" dirty="0" smtClean="0"/>
              <a:t>Daniel M. Herron, Michael </a:t>
            </a:r>
            <a:r>
              <a:rPr lang="en-US" sz="1800" dirty="0" err="1" smtClean="0"/>
              <a:t>Marohn</a:t>
            </a:r>
            <a:r>
              <a:rPr lang="en-US" sz="1800" dirty="0" smtClean="0"/>
              <a:t> ,”SAGES-MIRA Robotic Surgery Consensus Group”</a:t>
            </a:r>
          </a:p>
          <a:p>
            <a:pPr lvl="0" algn="just"/>
            <a:r>
              <a:rPr lang="en-US" sz="1800" dirty="0" smtClean="0"/>
              <a:t>Ben Kehoe, Gregory Kahn, Jeffrey Mahler, Jonathan Kim, Alex Lee, Anna Lee, Keisuke </a:t>
            </a:r>
            <a:r>
              <a:rPr lang="en-US" sz="1800" dirty="0" err="1" smtClean="0"/>
              <a:t>Nakagawa,Sachin</a:t>
            </a:r>
            <a:r>
              <a:rPr lang="en-US" sz="1800" dirty="0" smtClean="0"/>
              <a:t> Patil, W. Douglas Boyd, Pieter </a:t>
            </a:r>
            <a:r>
              <a:rPr lang="en-US" sz="1800" dirty="0" err="1" smtClean="0"/>
              <a:t>Abbeel</a:t>
            </a:r>
            <a:r>
              <a:rPr lang="en-US" sz="1800" dirty="0" smtClean="0"/>
              <a:t>, Ken Goldberg “Autonomous Multilateral Debridement with the Raven Surgical Robot”.</a:t>
            </a:r>
          </a:p>
          <a:p>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371600" y="2209800"/>
            <a:ext cx="6400800" cy="1295400"/>
          </a:xfrm>
        </p:spPr>
        <p:txBody>
          <a:bodyPr>
            <a:normAutofit fontScale="92500" lnSpcReduction="20000"/>
          </a:bodyPr>
          <a:lstStyle/>
          <a:p>
            <a:pPr>
              <a:buNone/>
            </a:pPr>
            <a:endParaRPr lang="en-US" dirty="0" smtClean="0"/>
          </a:p>
          <a:p>
            <a:pPr algn="ctr">
              <a:buNone/>
            </a:pPr>
            <a:r>
              <a:rPr lang="en-US" sz="7200" dirty="0" smtClean="0"/>
              <a:t>Thank You….</a:t>
            </a:r>
            <a:endParaRPr lang="en-US" sz="7200"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b="1" dirty="0" smtClean="0"/>
              <a:t>Introduction</a:t>
            </a:r>
            <a:endParaRPr lang="en-US" dirty="0"/>
          </a:p>
        </p:txBody>
      </p:sp>
      <p:sp>
        <p:nvSpPr>
          <p:cNvPr id="3" name="Content Placeholder 2"/>
          <p:cNvSpPr>
            <a:spLocks noGrp="1"/>
          </p:cNvSpPr>
          <p:nvPr>
            <p:ph sz="quarter" idx="1"/>
          </p:nvPr>
        </p:nvSpPr>
        <p:spPr>
          <a:xfrm>
            <a:off x="457200" y="1143000"/>
            <a:ext cx="8229600" cy="4983163"/>
          </a:xfrm>
        </p:spPr>
        <p:txBody>
          <a:bodyPr>
            <a:normAutofit/>
          </a:bodyPr>
          <a:lstStyle/>
          <a:p>
            <a:pPr marL="274320" indent="-274320" algn="just">
              <a:defRPr/>
            </a:pPr>
            <a:r>
              <a:rPr lang="en-US" sz="2800" dirty="0" smtClean="0"/>
              <a:t>Practical solution required to improve the current healthcare infrastructure </a:t>
            </a:r>
          </a:p>
          <a:p>
            <a:pPr marL="274320" indent="-274320" algn="just" fontAlgn="auto">
              <a:spcAft>
                <a:spcPts val="0"/>
              </a:spcAft>
              <a:defRPr/>
            </a:pPr>
            <a:r>
              <a:rPr lang="en-US" sz="2800" dirty="0" smtClean="0"/>
              <a:t>Advancement in computing power have enable continued growth in virtual reality, visualization and simulation technology.</a:t>
            </a:r>
          </a:p>
          <a:p>
            <a:pPr marL="274320" indent="-274320" algn="just">
              <a:defRPr/>
            </a:pPr>
            <a:r>
              <a:rPr lang="en-US" sz="2800" dirty="0" smtClean="0"/>
              <a:t>With the advancement in IoT, embedded information and communication technology, it is easy to provide practical solution.  </a:t>
            </a:r>
          </a:p>
          <a:p>
            <a:pPr algn="just">
              <a:defRPr/>
            </a:pPr>
            <a:r>
              <a:rPr lang="en-US" sz="2800" dirty="0" smtClean="0"/>
              <a:t>Eliminate the possible obstacles occurred during remote surgery.</a:t>
            </a:r>
          </a:p>
          <a:p>
            <a:pPr marL="274320" indent="-274320" algn="just">
              <a:defRPr/>
            </a:pPr>
            <a:endParaRPr lang="en-US" sz="2800" dirty="0" smtClean="0"/>
          </a:p>
          <a:p>
            <a:pPr marL="274320" indent="-274320" fontAlgn="auto">
              <a:spcAft>
                <a:spcPts val="0"/>
              </a:spcAft>
              <a:defRPr/>
            </a:pPr>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b="1" dirty="0" smtClean="0"/>
              <a:t>Introduction</a:t>
            </a:r>
            <a:endParaRPr lang="en-US" dirty="0"/>
          </a:p>
        </p:txBody>
      </p:sp>
      <p:sp>
        <p:nvSpPr>
          <p:cNvPr id="3" name="Content Placeholder 2"/>
          <p:cNvSpPr>
            <a:spLocks noGrp="1"/>
          </p:cNvSpPr>
          <p:nvPr>
            <p:ph sz="quarter" idx="1"/>
          </p:nvPr>
        </p:nvSpPr>
        <p:spPr>
          <a:xfrm>
            <a:off x="457200" y="1066800"/>
            <a:ext cx="8229600" cy="5059363"/>
          </a:xfrm>
        </p:spPr>
        <p:txBody>
          <a:bodyPr>
            <a:normAutofit/>
          </a:bodyPr>
          <a:lstStyle/>
          <a:p>
            <a:pPr marL="274320" indent="-274320" algn="just" fontAlgn="auto">
              <a:spcAft>
                <a:spcPts val="0"/>
              </a:spcAft>
              <a:defRPr/>
            </a:pPr>
            <a:r>
              <a:rPr lang="en-US" sz="2800" dirty="0" smtClean="0"/>
              <a:t>The virtual surgery is based on the patient specific model, so when real surgery takes place, the surgeon is already familiar with all the specific operations that are to be employed.</a:t>
            </a:r>
          </a:p>
          <a:p>
            <a:pPr algn="just"/>
            <a:r>
              <a:rPr lang="en-US" sz="2800" dirty="0" smtClean="0"/>
              <a:t>reduce the geographical barriers between doctors and patients.</a:t>
            </a:r>
          </a:p>
          <a:p>
            <a:pPr algn="just"/>
            <a:r>
              <a:rPr lang="en-US" sz="2800" dirty="0" smtClean="0"/>
              <a:t>People are physically separated from themselves.</a:t>
            </a:r>
          </a:p>
          <a:p>
            <a:pPr algn="just"/>
            <a:r>
              <a:rPr lang="en-US" sz="2800" dirty="0" smtClean="0"/>
              <a:t>Done through master-slave robot. </a:t>
            </a:r>
          </a:p>
          <a:p>
            <a:pPr marL="274320" indent="-274320" fontAlgn="auto">
              <a:spcAft>
                <a:spcPts val="0"/>
              </a:spcAft>
              <a:defRPr/>
            </a:pPr>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b="1" dirty="0" smtClean="0"/>
              <a:t>Need</a:t>
            </a:r>
            <a:endParaRPr lang="en-US" b="1" dirty="0"/>
          </a:p>
        </p:txBody>
      </p:sp>
      <p:sp>
        <p:nvSpPr>
          <p:cNvPr id="3" name="Content Placeholder 2"/>
          <p:cNvSpPr>
            <a:spLocks noGrp="1"/>
          </p:cNvSpPr>
          <p:nvPr>
            <p:ph sz="quarter" idx="1"/>
          </p:nvPr>
        </p:nvSpPr>
        <p:spPr/>
        <p:txBody>
          <a:bodyPr/>
          <a:lstStyle/>
          <a:p>
            <a:pPr algn="just"/>
            <a:r>
              <a:rPr lang="en-US" dirty="0" smtClean="0"/>
              <a:t>In surgery, the life of the patient is of utmost importance.</a:t>
            </a:r>
          </a:p>
          <a:p>
            <a:pPr algn="just"/>
            <a:r>
              <a:rPr lang="en-US" dirty="0" smtClean="0"/>
              <a:t>Many patient have lost lives because of surgical errors.</a:t>
            </a:r>
          </a:p>
          <a:p>
            <a:pPr algn="just"/>
            <a:r>
              <a:rPr lang="en-US" dirty="0" smtClean="0"/>
              <a:t>Provide good tool to experiment the various complications arise during surgery.</a:t>
            </a:r>
          </a:p>
          <a:p>
            <a:pPr>
              <a:buNone/>
            </a:pP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b="1" dirty="0" smtClean="0"/>
              <a:t>Block diagram of Telesurgery</a:t>
            </a:r>
            <a:endParaRPr lang="en-US" b="1"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304800" y="1066800"/>
            <a:ext cx="8534400" cy="5181599"/>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Network</a:t>
            </a:r>
            <a:endParaRPr lang="en-US" b="1" dirty="0"/>
          </a:p>
        </p:txBody>
      </p:sp>
      <p:sp>
        <p:nvSpPr>
          <p:cNvPr id="3" name="Content Placeholder 2"/>
          <p:cNvSpPr>
            <a:spLocks noGrp="1"/>
          </p:cNvSpPr>
          <p:nvPr>
            <p:ph sz="quarter" idx="1"/>
          </p:nvPr>
        </p:nvSpPr>
        <p:spPr>
          <a:xfrm>
            <a:off x="457200" y="1371600"/>
            <a:ext cx="8229600" cy="4754563"/>
          </a:xfrm>
        </p:spPr>
        <p:txBody>
          <a:bodyPr/>
          <a:lstStyle/>
          <a:p>
            <a:r>
              <a:rPr lang="en-US" dirty="0" smtClean="0"/>
              <a:t>Wired Network option available</a:t>
            </a:r>
          </a:p>
          <a:p>
            <a:pPr>
              <a:buNone/>
            </a:pPr>
            <a:r>
              <a:rPr lang="en-US" dirty="0" smtClean="0"/>
              <a:t>          * Local area Networks</a:t>
            </a:r>
          </a:p>
          <a:p>
            <a:pPr>
              <a:buNone/>
            </a:pPr>
            <a:r>
              <a:rPr lang="en-US" dirty="0" smtClean="0"/>
              <a:t>          * FDDI(Fiber distributed data Interface)</a:t>
            </a:r>
          </a:p>
          <a:p>
            <a:pPr>
              <a:buNone/>
            </a:pPr>
            <a:r>
              <a:rPr lang="en-US" dirty="0" smtClean="0"/>
              <a:t>          *ISDN( Integrated Services digital Network)</a:t>
            </a:r>
          </a:p>
          <a:p>
            <a:pPr>
              <a:buNone/>
            </a:pPr>
            <a:r>
              <a:rPr lang="en-US" dirty="0" smtClean="0"/>
              <a:t>          *3G/4G network</a:t>
            </a:r>
          </a:p>
          <a:p>
            <a:r>
              <a:rPr lang="en-US" dirty="0" smtClean="0"/>
              <a:t>Wireless Network</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b="1" dirty="0" smtClean="0"/>
              <a:t>Sensors</a:t>
            </a:r>
            <a:endParaRPr lang="en-US" b="1" dirty="0"/>
          </a:p>
        </p:txBody>
      </p:sp>
      <p:sp>
        <p:nvSpPr>
          <p:cNvPr id="3" name="Content Placeholder 2"/>
          <p:cNvSpPr>
            <a:spLocks noGrp="1"/>
          </p:cNvSpPr>
          <p:nvPr>
            <p:ph sz="quarter" idx="1"/>
          </p:nvPr>
        </p:nvSpPr>
        <p:spPr>
          <a:xfrm>
            <a:off x="457200" y="1371600"/>
            <a:ext cx="8229600" cy="4754563"/>
          </a:xfrm>
        </p:spPr>
        <p:txBody>
          <a:bodyPr/>
          <a:lstStyle/>
          <a:p>
            <a:pPr>
              <a:buNone/>
            </a:pPr>
            <a:r>
              <a:rPr lang="en-US" dirty="0" smtClean="0"/>
              <a:t>Master (Doctor) side</a:t>
            </a:r>
          </a:p>
          <a:p>
            <a:r>
              <a:rPr lang="en-US" dirty="0" smtClean="0"/>
              <a:t>Cyber gloves</a:t>
            </a:r>
          </a:p>
          <a:p>
            <a:r>
              <a:rPr lang="en-US" dirty="0" smtClean="0"/>
              <a:t>SEMG control of robotic arm</a:t>
            </a:r>
          </a:p>
          <a:p>
            <a:endParaRPr lang="en-US" dirty="0" smtClean="0"/>
          </a:p>
          <a:p>
            <a:pPr>
              <a:buNone/>
            </a:pPr>
            <a:r>
              <a:rPr lang="en-US" dirty="0" smtClean="0"/>
              <a:t>Slave (Patient)side</a:t>
            </a:r>
          </a:p>
          <a:p>
            <a:r>
              <a:rPr lang="en-US" dirty="0" err="1" smtClean="0"/>
              <a:t>Haptic</a:t>
            </a:r>
            <a:r>
              <a:rPr lang="en-US" dirty="0" smtClean="0"/>
              <a:t> Feedback</a:t>
            </a:r>
          </a:p>
          <a:p>
            <a:pPr>
              <a:buNone/>
            </a:pP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Three surgical robots that have been recently developed</a:t>
            </a:r>
          </a:p>
          <a:p>
            <a:pPr>
              <a:buNone/>
            </a:pPr>
            <a:r>
              <a:rPr lang="en-US" dirty="0" smtClean="0"/>
              <a:t>     1. </a:t>
            </a:r>
            <a:r>
              <a:rPr lang="en-US" dirty="0" err="1" smtClean="0"/>
              <a:t>da</a:t>
            </a:r>
            <a:r>
              <a:rPr lang="en-US" dirty="0" smtClean="0"/>
              <a:t> Vinci surgical system</a:t>
            </a:r>
          </a:p>
          <a:p>
            <a:pPr>
              <a:buNone/>
            </a:pPr>
            <a:r>
              <a:rPr lang="en-US" dirty="0" smtClean="0"/>
              <a:t>     2. ZEUS Robotic surgical system</a:t>
            </a:r>
          </a:p>
          <a:p>
            <a:pPr>
              <a:buNone/>
            </a:pPr>
            <a:r>
              <a:rPr lang="en-US" dirty="0" smtClean="0"/>
              <a:t>     3. AESOP robotic system</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185</TotalTime>
  <Words>1152</Words>
  <Application>Microsoft Office PowerPoint</Application>
  <PresentationFormat>On-screen Show (4:3)</PresentationFormat>
  <Paragraphs>248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          A Research Proposal  on   To Develop Intelligent Secure IoT Framework for Telesurgery </vt:lpstr>
      <vt:lpstr>Contents</vt:lpstr>
      <vt:lpstr>Introduction</vt:lpstr>
      <vt:lpstr>Introduction</vt:lpstr>
      <vt:lpstr>Need</vt:lpstr>
      <vt:lpstr>Block diagram of Telesurgery</vt:lpstr>
      <vt:lpstr>Network</vt:lpstr>
      <vt:lpstr>Sensors</vt:lpstr>
      <vt:lpstr>Slide 9</vt:lpstr>
      <vt:lpstr>Application</vt:lpstr>
      <vt:lpstr>Objectives Contd..</vt:lpstr>
      <vt:lpstr>Objectives</vt:lpstr>
      <vt:lpstr>Methodology</vt:lpstr>
      <vt:lpstr>Slide 14</vt:lpstr>
      <vt:lpstr>Slide 15</vt:lpstr>
      <vt:lpstr>Slide 16</vt:lpstr>
      <vt:lpstr>Advantages</vt:lpstr>
      <vt:lpstr>Advantages</vt:lpstr>
      <vt:lpstr>Outcomes</vt:lpstr>
      <vt:lpstr>        Time schedule of research work </vt:lpstr>
      <vt:lpstr>Slide 21</vt:lpstr>
      <vt:lpstr>References</vt:lpstr>
      <vt:lpstr>References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36</cp:revision>
  <dcterms:created xsi:type="dcterms:W3CDTF">2006-08-16T00:00:00Z</dcterms:created>
  <dcterms:modified xsi:type="dcterms:W3CDTF">2019-07-26T09:19:18Z</dcterms:modified>
</cp:coreProperties>
</file>