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6" r:id="rId8"/>
    <p:sldId id="268" r:id="rId9"/>
    <p:sldId id="262" r:id="rId10"/>
    <p:sldId id="263" r:id="rId11"/>
    <p:sldId id="275" r:id="rId12"/>
    <p:sldId id="264" r:id="rId13"/>
    <p:sldId id="269" r:id="rId14"/>
    <p:sldId id="276" r:id="rId15"/>
    <p:sldId id="270" r:id="rId16"/>
    <p:sldId id="27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38FCEC0-0FFF-436B-A7EA-7CA7DCC664A5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5F5E8A0-E8ED-4295-8B49-114CC6E67F8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698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FCEC0-0FFF-436B-A7EA-7CA7DCC664A5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E8A0-E8ED-4295-8B49-114CC6E67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10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FCEC0-0FFF-436B-A7EA-7CA7DCC664A5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E8A0-E8ED-4295-8B49-114CC6E67F8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378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FCEC0-0FFF-436B-A7EA-7CA7DCC664A5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E8A0-E8ED-4295-8B49-114CC6E67F8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139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FCEC0-0FFF-436B-A7EA-7CA7DCC664A5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E8A0-E8ED-4295-8B49-114CC6E67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139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FCEC0-0FFF-436B-A7EA-7CA7DCC664A5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E8A0-E8ED-4295-8B49-114CC6E67F8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43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FCEC0-0FFF-436B-A7EA-7CA7DCC664A5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E8A0-E8ED-4295-8B49-114CC6E67F8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477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FCEC0-0FFF-436B-A7EA-7CA7DCC664A5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E8A0-E8ED-4295-8B49-114CC6E67F8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6405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FCEC0-0FFF-436B-A7EA-7CA7DCC664A5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E8A0-E8ED-4295-8B49-114CC6E67F8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439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FCEC0-0FFF-436B-A7EA-7CA7DCC664A5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E8A0-E8ED-4295-8B49-114CC6E67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93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FCEC0-0FFF-436B-A7EA-7CA7DCC664A5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E8A0-E8ED-4295-8B49-114CC6E67F8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19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FCEC0-0FFF-436B-A7EA-7CA7DCC664A5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E8A0-E8ED-4295-8B49-114CC6E67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2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FCEC0-0FFF-436B-A7EA-7CA7DCC664A5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E8A0-E8ED-4295-8B49-114CC6E67F87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76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FCEC0-0FFF-436B-A7EA-7CA7DCC664A5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E8A0-E8ED-4295-8B49-114CC6E67F8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84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FCEC0-0FFF-436B-A7EA-7CA7DCC664A5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E8A0-E8ED-4295-8B49-114CC6E67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43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FCEC0-0FFF-436B-A7EA-7CA7DCC664A5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E8A0-E8ED-4295-8B49-114CC6E67F8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09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FCEC0-0FFF-436B-A7EA-7CA7DCC664A5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E8A0-E8ED-4295-8B49-114CC6E67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66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38FCEC0-0FFF-436B-A7EA-7CA7DCC664A5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5F5E8A0-E8ED-4295-8B49-114CC6E67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1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fif"/><Relationship Id="rId2" Type="http://schemas.openxmlformats.org/officeDocument/2006/relationships/hyperlink" Target="http://adni.loni.usc.edu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A0EDC-EE8F-4188-B8D8-FE842B038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258" y="276531"/>
            <a:ext cx="11577483" cy="2123768"/>
          </a:xfrm>
        </p:spPr>
        <p:txBody>
          <a:bodyPr>
            <a:normAutofit/>
          </a:bodyPr>
          <a:lstStyle/>
          <a:p>
            <a:r>
              <a:rPr lang="en-US" sz="73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ML Internship TEAM 7.6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A0E23D-4496-466F-A289-DAAEE4763DBE}"/>
              </a:ext>
            </a:extLst>
          </p:cNvPr>
          <p:cNvSpPr/>
          <p:nvPr/>
        </p:nvSpPr>
        <p:spPr>
          <a:xfrm>
            <a:off x="8170607" y="3421012"/>
            <a:ext cx="3903407" cy="3097161"/>
          </a:xfrm>
          <a:prstGeom prst="rect">
            <a:avLst/>
          </a:prstGeom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MEMBERS:- </a:t>
            </a:r>
          </a:p>
          <a:p>
            <a:pPr algn="ctr"/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err="1"/>
              <a:t>Suyash</a:t>
            </a:r>
            <a:r>
              <a:rPr lang="en-US" sz="2400" b="1" dirty="0"/>
              <a:t> </a:t>
            </a:r>
            <a:r>
              <a:rPr lang="en-US" sz="2400" b="1" dirty="0" err="1"/>
              <a:t>Ujawane</a:t>
            </a:r>
            <a:r>
              <a:rPr lang="en-US" sz="2400" b="1" dirty="0"/>
              <a:t>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err="1"/>
              <a:t>Krishnendu</a:t>
            </a:r>
            <a:r>
              <a:rPr lang="en-US" sz="2400" b="1" dirty="0"/>
              <a:t> </a:t>
            </a:r>
            <a:r>
              <a:rPr lang="en-US" sz="2400" b="1" dirty="0" err="1"/>
              <a:t>Bhowmick</a:t>
            </a:r>
            <a:r>
              <a:rPr lang="en-US" sz="2400" b="1" dirty="0"/>
              <a:t>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Gaurav </a:t>
            </a:r>
            <a:r>
              <a:rPr lang="en-US" sz="2400" b="1" dirty="0" err="1"/>
              <a:t>Insha</a:t>
            </a:r>
            <a:r>
              <a:rPr lang="en-US" sz="2400" b="1" dirty="0"/>
              <a:t>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Kalyani </a:t>
            </a:r>
            <a:r>
              <a:rPr lang="en-US" sz="2400" b="1" dirty="0" err="1"/>
              <a:t>Pande</a:t>
            </a:r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20F5E2-B798-471F-A225-4871B8836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6" y="3647768"/>
            <a:ext cx="3814917" cy="30185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3C9133-CFA8-4A50-9AC2-F8A67BD5E6CF}"/>
              </a:ext>
            </a:extLst>
          </p:cNvPr>
          <p:cNvSpPr txBox="1"/>
          <p:nvPr/>
        </p:nvSpPr>
        <p:spPr>
          <a:xfrm>
            <a:off x="3038170" y="1902181"/>
            <a:ext cx="533891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</a:rPr>
              <a:t>Topic:- </a:t>
            </a:r>
          </a:p>
          <a:p>
            <a:endParaRPr lang="en-US" sz="2000" b="1" u="sng" dirty="0"/>
          </a:p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Alzheimer’s disease classification using ML and DL algorithms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548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2E307-F9A5-4510-BEA9-0CF22DBF6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560439"/>
            <a:ext cx="10943303" cy="875071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err="1">
                <a:latin typeface="High Tower Text" panose="02040502050506030303" pitchFamily="18" charset="0"/>
              </a:rPr>
              <a:t>Gcforest</a:t>
            </a:r>
            <a:endParaRPr lang="en-US" b="1" dirty="0">
              <a:latin typeface="High Tower Text" panose="0204050205050603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21C6F-348D-46BF-B2C2-DD4C6E488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14169"/>
            <a:ext cx="10515600" cy="1914831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</a:t>
            </a:r>
            <a:r>
              <a:rPr lang="en-US" sz="2400" dirty="0"/>
              <a:t>he </a:t>
            </a:r>
            <a:r>
              <a:rPr lang="en-US" sz="2400" dirty="0" err="1"/>
              <a:t>gc</a:t>
            </a:r>
            <a:r>
              <a:rPr lang="en-US" sz="2400" dirty="0"/>
              <a:t>-Forest method which is able to </a:t>
            </a:r>
            <a:r>
              <a:rPr lang="en-US" sz="2400" b="1" dirty="0">
                <a:solidFill>
                  <a:srgbClr val="C00000"/>
                </a:solidFill>
              </a:rPr>
              <a:t>construct deep forest</a:t>
            </a:r>
            <a:r>
              <a:rPr lang="en-US" sz="2400" dirty="0"/>
              <a:t>, a deep model </a:t>
            </a:r>
            <a:r>
              <a:rPr lang="en-US" sz="2400" b="1" dirty="0">
                <a:solidFill>
                  <a:srgbClr val="C00000"/>
                </a:solidFill>
              </a:rPr>
              <a:t>based on decision trees, and the training process does not rely on backpropagation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/>
              <a:t> Comparing with deep neural networks, the </a:t>
            </a:r>
            <a:r>
              <a:rPr lang="en-US" sz="2400" dirty="0" err="1"/>
              <a:t>gc</a:t>
            </a:r>
            <a:r>
              <a:rPr lang="en-US" sz="2400" dirty="0"/>
              <a:t>-Forest has much </a:t>
            </a:r>
            <a:r>
              <a:rPr lang="en-US" sz="2400" b="1" dirty="0">
                <a:solidFill>
                  <a:srgbClr val="C00000"/>
                </a:solidFill>
              </a:rPr>
              <a:t>fewer hyper-parameters.</a:t>
            </a:r>
          </a:p>
        </p:txBody>
      </p:sp>
      <p:pic>
        <p:nvPicPr>
          <p:cNvPr id="5" name="Image4">
            <a:extLst>
              <a:ext uri="{FF2B5EF4-FFF2-40B4-BE49-F238E27FC236}">
                <a16:creationId xmlns:a16="http://schemas.microsoft.com/office/drawing/2014/main" id="{7EECC82F-2116-4C23-8969-21DA1641F3C0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52052" y="3507659"/>
            <a:ext cx="9792929" cy="3163528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3757358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862D2-A81A-40EA-86CB-2D6E19419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06" y="442452"/>
            <a:ext cx="5820697" cy="5734511"/>
          </a:xfrm>
        </p:spPr>
        <p:txBody>
          <a:bodyPr>
            <a:normAutofit/>
          </a:bodyPr>
          <a:lstStyle/>
          <a:p>
            <a:endParaRPr lang="en-US" dirty="0"/>
          </a:p>
          <a:p>
            <a:pPr algn="just"/>
            <a:r>
              <a:rPr lang="en-US" dirty="0">
                <a:latin typeface="Constantia" panose="02030602050306030303" pitchFamily="18" charset="0"/>
                <a:cs typeface="Arial" panose="020B0604020202020204" pitchFamily="34" charset="0"/>
              </a:rPr>
              <a:t>The </a:t>
            </a:r>
            <a:r>
              <a:rPr lang="en-US" dirty="0" err="1">
                <a:latin typeface="Constantia" panose="02030602050306030303" pitchFamily="18" charset="0"/>
                <a:cs typeface="Arial" panose="020B0604020202020204" pitchFamily="34" charset="0"/>
              </a:rPr>
              <a:t>gcForest</a:t>
            </a:r>
            <a:r>
              <a:rPr lang="en-US" dirty="0">
                <a:latin typeface="Constantia" panose="02030602050306030303" pitchFamily="18" charset="0"/>
                <a:cs typeface="Arial" panose="020B0604020202020204" pitchFamily="34" charset="0"/>
              </a:rPr>
              <a:t> is a </a:t>
            </a:r>
            <a:r>
              <a:rPr lang="en-US" b="1" dirty="0">
                <a:solidFill>
                  <a:srgbClr val="C00000"/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decision tree ensemble approach</a:t>
            </a:r>
            <a:r>
              <a:rPr lang="en-US" dirty="0">
                <a:latin typeface="Constantia" panose="02030602050306030303" pitchFamily="18" charset="0"/>
                <a:cs typeface="Arial" panose="020B0604020202020204" pitchFamily="34" charset="0"/>
              </a:rPr>
              <a:t>. Ensemble methods are a kind of powerful machine learning techniques which </a:t>
            </a:r>
            <a:r>
              <a:rPr lang="en-US" b="1" dirty="0">
                <a:solidFill>
                  <a:srgbClr val="C00000"/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combine multiple learners for the same task.</a:t>
            </a:r>
          </a:p>
          <a:p>
            <a:pPr marL="0" indent="0" algn="just">
              <a:buNone/>
            </a:pPr>
            <a:endParaRPr lang="en-US" dirty="0">
              <a:latin typeface="Constantia" panose="02030602050306030303" pitchFamily="18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latin typeface="Constantia" panose="02030602050306030303" pitchFamily="18" charset="0"/>
                <a:cs typeface="Arial" panose="020B0604020202020204" pitchFamily="34" charset="0"/>
              </a:rPr>
              <a:t> There are some studies showing that by using ensemble methods such as random forest facilitated with deep neural network features, </a:t>
            </a:r>
            <a:r>
              <a:rPr lang="en-US" b="1" dirty="0">
                <a:solidFill>
                  <a:srgbClr val="C00000"/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the performance can be even better than simply using deep neural networks</a:t>
            </a:r>
            <a:r>
              <a:rPr lang="en-US" b="1" dirty="0">
                <a:solidFill>
                  <a:srgbClr val="C00000"/>
                </a:solidFill>
                <a:latin typeface="Constantia" panose="02030602050306030303" pitchFamily="18" charset="0"/>
              </a:rPr>
              <a:t>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6A15A7-5F58-41CB-BED2-81E002E63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82" y="639097"/>
            <a:ext cx="4742990" cy="553786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841907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C869E-6FC5-455F-AACF-0BB4F8629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265" y="411726"/>
            <a:ext cx="10982630" cy="1004117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br>
              <a:rPr lang="en-IN" sz="4400" kern="150" dirty="0">
                <a:effectLst/>
                <a:latin typeface="Liberation Serif"/>
                <a:ea typeface="Noto Sans CJK SC Regular"/>
                <a:cs typeface="FreeSans"/>
              </a:rPr>
            </a:br>
            <a:r>
              <a:rPr lang="en-IN" sz="4400" b="1" kern="150" dirty="0">
                <a:effectLst/>
                <a:latin typeface="High Tower Text" panose="02040502050506030303" pitchFamily="18" charset="0"/>
                <a:ea typeface="Noto Sans CJK SC Regular"/>
                <a:cs typeface="FreeSans"/>
              </a:rPr>
              <a:t>Overview Of </a:t>
            </a:r>
            <a:r>
              <a:rPr lang="en-IN" b="1" kern="150" dirty="0" err="1">
                <a:latin typeface="High Tower Text" panose="02040502050506030303" pitchFamily="18" charset="0"/>
                <a:ea typeface="Noto Sans CJK SC Regular"/>
                <a:cs typeface="FreeSans"/>
              </a:rPr>
              <a:t>g</a:t>
            </a:r>
            <a:r>
              <a:rPr lang="en-IN" sz="4400" b="1" kern="150" dirty="0" err="1">
                <a:effectLst/>
                <a:latin typeface="High Tower Text" panose="02040502050506030303" pitchFamily="18" charset="0"/>
                <a:ea typeface="Noto Sans CJK SC Regular"/>
                <a:cs typeface="FreeSans"/>
              </a:rPr>
              <a:t>cForest</a:t>
            </a:r>
            <a:br>
              <a:rPr lang="en-US" sz="4400" kern="150" dirty="0">
                <a:effectLst/>
                <a:latin typeface="Liberation Serif"/>
                <a:ea typeface="Noto Sans CJK SC Regular"/>
                <a:cs typeface="FreeSans"/>
              </a:rPr>
            </a:b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817B83-DD77-4FC5-A07E-63CD65D963AF}"/>
              </a:ext>
            </a:extLst>
          </p:cNvPr>
          <p:cNvSpPr/>
          <p:nvPr/>
        </p:nvSpPr>
        <p:spPr>
          <a:xfrm>
            <a:off x="757084" y="1526457"/>
            <a:ext cx="10795819" cy="10790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IN" sz="2000" kern="150" dirty="0">
                <a:effectLst/>
                <a:latin typeface="Liberation Serif"/>
                <a:ea typeface="Noto Sans CJK SC Regular"/>
                <a:cs typeface="FreeSans"/>
              </a:rPr>
              <a:t>The </a:t>
            </a:r>
            <a:r>
              <a:rPr lang="en-IN" sz="2000" kern="150" dirty="0" err="1">
                <a:effectLst/>
                <a:latin typeface="Liberation Serif"/>
                <a:ea typeface="Noto Sans CJK SC Regular"/>
                <a:cs typeface="FreeSans"/>
              </a:rPr>
              <a:t>gcForest</a:t>
            </a:r>
            <a:r>
              <a:rPr lang="en-IN" sz="2000" kern="150" dirty="0">
                <a:effectLst/>
                <a:latin typeface="Liberation Serif"/>
                <a:ea typeface="Noto Sans CJK SC Regular"/>
                <a:cs typeface="FreeSans"/>
              </a:rPr>
              <a:t> (</a:t>
            </a:r>
            <a:r>
              <a:rPr lang="en-IN" sz="2000" b="1" kern="150" dirty="0">
                <a:solidFill>
                  <a:srgbClr val="C00000"/>
                </a:solidFill>
                <a:effectLst/>
                <a:latin typeface="Liberation Serif"/>
                <a:ea typeface="Noto Sans CJK SC Regular"/>
                <a:cs typeface="FreeSans"/>
              </a:rPr>
              <a:t>multi-Grained Cascade Forest</a:t>
            </a:r>
            <a:r>
              <a:rPr lang="en-IN" sz="2000" kern="150" dirty="0">
                <a:effectLst/>
                <a:latin typeface="Liberation Serif"/>
                <a:ea typeface="Noto Sans CJK SC Regular"/>
                <a:cs typeface="FreeSans"/>
              </a:rPr>
              <a:t>) is a approach for</a:t>
            </a:r>
            <a:r>
              <a:rPr lang="en-US" sz="2000" kern="150" dirty="0">
                <a:latin typeface="Liberation Serif"/>
                <a:ea typeface="Noto Sans CJK SC Regular"/>
                <a:cs typeface="FreeSans"/>
              </a:rPr>
              <a:t> </a:t>
            </a:r>
            <a:r>
              <a:rPr lang="en-IN" sz="2000" kern="150" dirty="0">
                <a:effectLst/>
                <a:latin typeface="Liberation Serif"/>
                <a:ea typeface="Noto Sans CJK SC Regular"/>
                <a:cs typeface="FreeSans"/>
              </a:rPr>
              <a:t>constructing a deep forest. It is a </a:t>
            </a:r>
            <a:r>
              <a:rPr lang="en-IN" sz="2000" b="1" kern="150" dirty="0">
                <a:solidFill>
                  <a:srgbClr val="C00000"/>
                </a:solidFill>
                <a:effectLst/>
                <a:latin typeface="Liberation Serif"/>
                <a:ea typeface="Noto Sans CJK SC Regular"/>
                <a:cs typeface="FreeSans"/>
              </a:rPr>
              <a:t>decision tree ensemble</a:t>
            </a:r>
            <a:r>
              <a:rPr lang="en-IN" sz="2000" kern="150" dirty="0">
                <a:effectLst/>
                <a:latin typeface="Liberation Serif"/>
                <a:ea typeface="Noto Sans CJK SC Regular"/>
                <a:cs typeface="FreeSans"/>
              </a:rPr>
              <a:t>, with a cascade</a:t>
            </a:r>
            <a:r>
              <a:rPr lang="en-US" sz="2000" kern="150" dirty="0">
                <a:latin typeface="Liberation Serif"/>
                <a:ea typeface="Noto Sans CJK SC Regular"/>
                <a:cs typeface="FreeSans"/>
              </a:rPr>
              <a:t> </a:t>
            </a:r>
            <a:r>
              <a:rPr lang="en-IN" sz="2000" kern="150" dirty="0">
                <a:effectLst/>
                <a:latin typeface="Liberation Serif"/>
                <a:ea typeface="Noto Sans CJK SC Regular"/>
                <a:cs typeface="FreeSans"/>
              </a:rPr>
              <a:t>structure learning representation learning by forests.</a:t>
            </a:r>
          </a:p>
          <a:p>
            <a:pPr algn="ctr"/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D627E9-7F20-4FFB-BF3D-2DA30CDADF0C}"/>
              </a:ext>
            </a:extLst>
          </p:cNvPr>
          <p:cNvSpPr/>
          <p:nvPr/>
        </p:nvSpPr>
        <p:spPr>
          <a:xfrm>
            <a:off x="757084" y="2754263"/>
            <a:ext cx="10795819" cy="127696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IN" sz="2000" kern="150" dirty="0">
                <a:effectLst/>
                <a:latin typeface="Liberation Serif"/>
                <a:ea typeface="Noto Sans CJK SC Regular"/>
                <a:cs typeface="FreeSans"/>
              </a:rPr>
              <a:t>The final model</a:t>
            </a:r>
            <a:r>
              <a:rPr lang="en-US" sz="2000" kern="150" dirty="0">
                <a:latin typeface="Liberation Serif"/>
                <a:ea typeface="Noto Sans CJK SC Regular"/>
                <a:cs typeface="FreeSans"/>
              </a:rPr>
              <a:t> </a:t>
            </a:r>
            <a:r>
              <a:rPr lang="en-IN" sz="2000" kern="150" dirty="0">
                <a:effectLst/>
                <a:latin typeface="Liberation Serif"/>
                <a:ea typeface="Noto Sans CJK SC Regular"/>
                <a:cs typeface="FreeSans"/>
              </a:rPr>
              <a:t>structure of </a:t>
            </a:r>
            <a:r>
              <a:rPr lang="en-IN" sz="2000" kern="150" dirty="0" err="1">
                <a:effectLst/>
                <a:latin typeface="Liberation Serif"/>
                <a:ea typeface="Noto Sans CJK SC Regular"/>
                <a:cs typeface="FreeSans"/>
              </a:rPr>
              <a:t>gcForest</a:t>
            </a:r>
            <a:r>
              <a:rPr lang="en-IN" sz="2000" kern="150" dirty="0">
                <a:effectLst/>
                <a:latin typeface="Liberation Serif"/>
                <a:ea typeface="Noto Sans CJK SC Regular"/>
                <a:cs typeface="FreeSans"/>
              </a:rPr>
              <a:t> is a </a:t>
            </a:r>
            <a:r>
              <a:rPr lang="en-IN" sz="2000" b="1" kern="150" dirty="0">
                <a:solidFill>
                  <a:srgbClr val="C00000"/>
                </a:solidFill>
                <a:effectLst/>
                <a:latin typeface="Liberation Serif"/>
                <a:ea typeface="Noto Sans CJK SC Regular"/>
                <a:cs typeface="FreeSans"/>
              </a:rPr>
              <a:t>cascade of cascades</a:t>
            </a:r>
            <a:r>
              <a:rPr lang="en-IN" sz="2000" kern="150" dirty="0">
                <a:effectLst/>
                <a:latin typeface="Liberation Serif"/>
                <a:ea typeface="Noto Sans CJK SC Regular"/>
                <a:cs typeface="FreeSans"/>
              </a:rPr>
              <a:t>, where each cascade</a:t>
            </a:r>
            <a:r>
              <a:rPr lang="en-US" sz="2000" kern="150" dirty="0">
                <a:latin typeface="Liberation Serif"/>
                <a:ea typeface="Noto Sans CJK SC Regular"/>
                <a:cs typeface="FreeSans"/>
              </a:rPr>
              <a:t> </a:t>
            </a:r>
            <a:r>
              <a:rPr lang="en-IN" sz="2000" kern="150" dirty="0">
                <a:effectLst/>
                <a:latin typeface="Liberation Serif"/>
                <a:ea typeface="Noto Sans CJK SC Regular"/>
                <a:cs typeface="FreeSans"/>
              </a:rPr>
              <a:t>consists of </a:t>
            </a:r>
            <a:r>
              <a:rPr lang="en-IN" sz="2000" b="1" kern="150" dirty="0">
                <a:solidFill>
                  <a:srgbClr val="C00000"/>
                </a:solidFill>
                <a:effectLst/>
                <a:latin typeface="Liberation Serif"/>
                <a:ea typeface="Noto Sans CJK SC Regular"/>
                <a:cs typeface="FreeSans"/>
              </a:rPr>
              <a:t>multiple levels each corresponding to a grain of scanning.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50737D-B1CE-4510-8F8B-5E7826B45A17}"/>
              </a:ext>
            </a:extLst>
          </p:cNvPr>
          <p:cNvSpPr/>
          <p:nvPr/>
        </p:nvSpPr>
        <p:spPr>
          <a:xfrm>
            <a:off x="757083" y="4252453"/>
            <a:ext cx="10795819" cy="18140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IN" sz="2000" kern="150" dirty="0">
                <a:effectLst/>
                <a:latin typeface="Liberation Serif"/>
                <a:ea typeface="Noto Sans CJK SC Regular"/>
                <a:cs typeface="FreeSans"/>
              </a:rPr>
              <a:t>Its</a:t>
            </a:r>
            <a:r>
              <a:rPr lang="en-US" sz="2000" kern="150" dirty="0">
                <a:latin typeface="Liberation Serif"/>
                <a:ea typeface="Noto Sans CJK SC Regular"/>
                <a:cs typeface="FreeSans"/>
              </a:rPr>
              <a:t> </a:t>
            </a:r>
            <a:r>
              <a:rPr lang="en-IN" sz="2000" kern="150" dirty="0">
                <a:effectLst/>
                <a:latin typeface="Liberation Serif"/>
                <a:ea typeface="Noto Sans CJK SC Regular"/>
                <a:cs typeface="FreeSans"/>
              </a:rPr>
              <a:t>representational learning ability can be further enhanced by </a:t>
            </a:r>
            <a:r>
              <a:rPr lang="en-IN" sz="2000" b="1" kern="150" dirty="0">
                <a:solidFill>
                  <a:srgbClr val="C00000"/>
                </a:solidFill>
                <a:effectLst/>
                <a:latin typeface="Liberation Serif"/>
                <a:ea typeface="Noto Sans CJK SC Regular"/>
                <a:cs typeface="FreeSans"/>
              </a:rPr>
              <a:t>multi-grained</a:t>
            </a:r>
            <a:r>
              <a:rPr lang="en-US" sz="2000" b="1" kern="150" dirty="0">
                <a:solidFill>
                  <a:srgbClr val="C00000"/>
                </a:solidFill>
                <a:latin typeface="Liberation Serif"/>
                <a:ea typeface="Noto Sans CJK SC Regular"/>
                <a:cs typeface="FreeSans"/>
              </a:rPr>
              <a:t> </a:t>
            </a:r>
            <a:r>
              <a:rPr lang="en-IN" sz="2000" b="1" kern="150" dirty="0">
                <a:solidFill>
                  <a:srgbClr val="C00000"/>
                </a:solidFill>
                <a:effectLst/>
                <a:latin typeface="Liberation Serif"/>
                <a:ea typeface="Noto Sans CJK SC Regular"/>
                <a:cs typeface="FreeSans"/>
              </a:rPr>
              <a:t>scanning</a:t>
            </a:r>
            <a:r>
              <a:rPr lang="en-IN" sz="2000" kern="150" dirty="0">
                <a:effectLst/>
                <a:latin typeface="Liberation Serif"/>
                <a:ea typeface="Noto Sans CJK SC Regular"/>
                <a:cs typeface="FreeSans"/>
              </a:rPr>
              <a:t>. As multi grained scanning uses the </a:t>
            </a:r>
            <a:r>
              <a:rPr lang="en-IN" sz="2000" b="1" kern="150" dirty="0">
                <a:solidFill>
                  <a:srgbClr val="C00000"/>
                </a:solidFill>
                <a:effectLst/>
                <a:latin typeface="Liberation Serif"/>
                <a:ea typeface="Noto Sans CJK SC Regular"/>
                <a:cs typeface="FreeSans"/>
              </a:rPr>
              <a:t>concept of CNN and RNN</a:t>
            </a:r>
            <a:r>
              <a:rPr lang="en-US" sz="2000" b="1" kern="150" dirty="0">
                <a:solidFill>
                  <a:srgbClr val="C00000"/>
                </a:solidFill>
                <a:latin typeface="Liberation Serif"/>
                <a:ea typeface="Noto Sans CJK SC Regular"/>
                <a:cs typeface="FreeSans"/>
              </a:rPr>
              <a:t> </a:t>
            </a:r>
            <a:r>
              <a:rPr lang="en-IN" sz="2000" b="1" kern="150" dirty="0">
                <a:solidFill>
                  <a:srgbClr val="C00000"/>
                </a:solidFill>
                <a:effectLst/>
                <a:latin typeface="Liberation Serif"/>
                <a:ea typeface="Noto Sans CJK SC Regular"/>
                <a:cs typeface="FreeSans"/>
              </a:rPr>
              <a:t>in finding feature relationships</a:t>
            </a:r>
            <a:r>
              <a:rPr lang="en-IN" sz="2000" kern="150" dirty="0">
                <a:effectLst/>
                <a:latin typeface="Liberation Serif"/>
                <a:ea typeface="Noto Sans CJK SC Regular"/>
                <a:cs typeface="FreeSans"/>
              </a:rPr>
              <a:t>, thus it is evident that when there are</a:t>
            </a:r>
            <a:r>
              <a:rPr lang="en-US" sz="2000" kern="150" dirty="0">
                <a:latin typeface="Liberation Serif"/>
                <a:ea typeface="Noto Sans CJK SC Regular"/>
                <a:cs typeface="FreeSans"/>
              </a:rPr>
              <a:t> </a:t>
            </a:r>
            <a:r>
              <a:rPr lang="en-IN" sz="2000" kern="150" dirty="0">
                <a:effectLst/>
                <a:latin typeface="Liberation Serif"/>
                <a:ea typeface="Noto Sans CJK SC Regular"/>
                <a:cs typeface="FreeSans"/>
              </a:rPr>
              <a:t>special or sequential feature relationships, the multi-grained scanning</a:t>
            </a:r>
            <a:r>
              <a:rPr lang="en-US" sz="2000" kern="150" dirty="0">
                <a:latin typeface="Liberation Serif"/>
                <a:ea typeface="Noto Sans CJK SC Regular"/>
                <a:cs typeface="FreeSans"/>
              </a:rPr>
              <a:t> </a:t>
            </a:r>
            <a:r>
              <a:rPr lang="en-IN" sz="2000" kern="150" dirty="0">
                <a:effectLst/>
                <a:latin typeface="Liberation Serif"/>
                <a:ea typeface="Noto Sans CJK SC Regular"/>
                <a:cs typeface="FreeSans"/>
              </a:rPr>
              <a:t>process helps </a:t>
            </a:r>
            <a:r>
              <a:rPr lang="en-IN" sz="2000" b="1" kern="150" dirty="0">
                <a:solidFill>
                  <a:srgbClr val="C00000"/>
                </a:solidFill>
                <a:effectLst/>
                <a:latin typeface="Liberation Serif"/>
                <a:ea typeface="Noto Sans CJK SC Regular"/>
                <a:cs typeface="FreeSans"/>
              </a:rPr>
              <a:t>improve performance</a:t>
            </a:r>
            <a:r>
              <a:rPr lang="en-IN" sz="2000" kern="150" dirty="0">
                <a:effectLst/>
                <a:latin typeface="Liberation Serif"/>
                <a:ea typeface="Noto Sans CJK SC Regular"/>
                <a:cs typeface="FreeSans"/>
              </a:rPr>
              <a:t>.</a:t>
            </a:r>
            <a:endParaRPr lang="en-US" sz="2000" kern="150" dirty="0">
              <a:effectLst/>
              <a:latin typeface="Liberation Serif"/>
              <a:ea typeface="Noto Sans CJK SC Regular"/>
              <a:cs typeface="FreeSans"/>
            </a:endParaRPr>
          </a:p>
        </p:txBody>
      </p:sp>
    </p:spTree>
    <p:extLst>
      <p:ext uri="{BB962C8B-B14F-4D97-AF65-F5344CB8AC3E}">
        <p14:creationId xmlns:p14="http://schemas.microsoft.com/office/powerpoint/2010/main" val="336471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E4A7A-1C11-41C1-9B9A-1B2C148A3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911" y="4591665"/>
            <a:ext cx="10559844" cy="1280498"/>
          </a:xfrm>
        </p:spPr>
        <p:txBody>
          <a:bodyPr/>
          <a:lstStyle/>
          <a:p>
            <a:pPr marR="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IN" kern="150" dirty="0">
                <a:effectLst/>
                <a:latin typeface="Liberation Serif"/>
                <a:ea typeface="Noto Sans CJK SC Regular"/>
                <a:cs typeface="FreeSans"/>
              </a:rPr>
              <a:t>Data used in the </a:t>
            </a:r>
            <a:r>
              <a:rPr lang="en-IN" b="1" kern="150" dirty="0">
                <a:solidFill>
                  <a:srgbClr val="C00000"/>
                </a:solidFill>
                <a:effectLst/>
                <a:latin typeface="Liberation Serif"/>
                <a:ea typeface="Noto Sans CJK SC Regular"/>
                <a:cs typeface="FreeSans"/>
              </a:rPr>
              <a:t>preparation</a:t>
            </a:r>
            <a:r>
              <a:rPr lang="en-IN" kern="150" dirty="0">
                <a:effectLst/>
                <a:latin typeface="Liberation Serif"/>
                <a:ea typeface="Noto Sans CJK SC Regular"/>
                <a:cs typeface="FreeSans"/>
              </a:rPr>
              <a:t> of this report was obtained from the</a:t>
            </a:r>
            <a:r>
              <a:rPr lang="en-US" kern="150" dirty="0">
                <a:latin typeface="Liberation Serif"/>
                <a:ea typeface="Noto Sans CJK SC Regular"/>
                <a:cs typeface="FreeSans"/>
              </a:rPr>
              <a:t> </a:t>
            </a:r>
            <a:r>
              <a:rPr lang="en-IN" b="1" kern="150" dirty="0">
                <a:solidFill>
                  <a:srgbClr val="C00000"/>
                </a:solidFill>
                <a:effectLst/>
                <a:latin typeface="Liberation Serif"/>
                <a:ea typeface="Noto Sans CJK SC Regular"/>
                <a:cs typeface="FreeSans"/>
              </a:rPr>
              <a:t>Alzheimer’s</a:t>
            </a:r>
            <a:r>
              <a:rPr lang="en-US" b="1" kern="150" dirty="0">
                <a:solidFill>
                  <a:srgbClr val="C00000"/>
                </a:solidFill>
                <a:latin typeface="Liberation Serif"/>
                <a:ea typeface="Noto Sans CJK SC Regular"/>
                <a:cs typeface="FreeSans"/>
              </a:rPr>
              <a:t> </a:t>
            </a:r>
            <a:r>
              <a:rPr lang="en-IN" b="1" kern="150" dirty="0">
                <a:solidFill>
                  <a:srgbClr val="C00000"/>
                </a:solidFill>
                <a:effectLst/>
                <a:latin typeface="Liberation Serif"/>
                <a:ea typeface="Noto Sans CJK SC Regular"/>
                <a:cs typeface="FreeSans"/>
              </a:rPr>
              <a:t>Disease</a:t>
            </a:r>
            <a:r>
              <a:rPr lang="en-US" b="1" kern="150" dirty="0">
                <a:solidFill>
                  <a:srgbClr val="C00000"/>
                </a:solidFill>
                <a:latin typeface="Liberation Serif"/>
                <a:ea typeface="Noto Sans CJK SC Regular"/>
                <a:cs typeface="FreeSans"/>
              </a:rPr>
              <a:t> </a:t>
            </a:r>
            <a:r>
              <a:rPr lang="en-IN" b="1" kern="150" dirty="0">
                <a:solidFill>
                  <a:srgbClr val="C00000"/>
                </a:solidFill>
                <a:effectLst/>
                <a:latin typeface="Liberation Serif"/>
                <a:ea typeface="Noto Sans CJK SC Regular"/>
                <a:cs typeface="FreeSans"/>
              </a:rPr>
              <a:t>Neuroimaging</a:t>
            </a:r>
            <a:r>
              <a:rPr lang="en-US" b="1" kern="150" dirty="0">
                <a:solidFill>
                  <a:srgbClr val="C00000"/>
                </a:solidFill>
                <a:latin typeface="Liberation Serif"/>
                <a:ea typeface="Noto Sans CJK SC Regular"/>
                <a:cs typeface="FreeSans"/>
              </a:rPr>
              <a:t> </a:t>
            </a:r>
            <a:r>
              <a:rPr lang="en-IN" b="1" kern="150" dirty="0">
                <a:solidFill>
                  <a:srgbClr val="C00000"/>
                </a:solidFill>
                <a:effectLst/>
                <a:latin typeface="Liberation Serif"/>
                <a:ea typeface="Noto Sans CJK SC Regular"/>
                <a:cs typeface="FreeSans"/>
              </a:rPr>
              <a:t>Initiative</a:t>
            </a:r>
            <a:r>
              <a:rPr lang="en-US" b="1" kern="150" dirty="0">
                <a:solidFill>
                  <a:srgbClr val="C00000"/>
                </a:solidFill>
                <a:latin typeface="Liberation Serif"/>
                <a:ea typeface="Noto Sans CJK SC Regular"/>
                <a:cs typeface="FreeSans"/>
              </a:rPr>
              <a:t> </a:t>
            </a:r>
            <a:r>
              <a:rPr lang="en-IN" b="1" kern="150" dirty="0">
                <a:solidFill>
                  <a:srgbClr val="C00000"/>
                </a:solidFill>
                <a:effectLst/>
                <a:latin typeface="Liberation Serif"/>
                <a:ea typeface="Noto Sans CJK SC Regular"/>
                <a:cs typeface="FreeSans"/>
              </a:rPr>
              <a:t>(ADNI)</a:t>
            </a:r>
            <a:r>
              <a:rPr lang="en-US" b="1" kern="150" dirty="0">
                <a:solidFill>
                  <a:srgbClr val="C00000"/>
                </a:solidFill>
                <a:latin typeface="Liberation Serif"/>
                <a:ea typeface="Noto Sans CJK SC Regular"/>
                <a:cs typeface="FreeSans"/>
              </a:rPr>
              <a:t> </a:t>
            </a:r>
            <a:r>
              <a:rPr lang="en-IN" kern="150" dirty="0">
                <a:effectLst/>
                <a:latin typeface="Liberation Serif"/>
                <a:ea typeface="Noto Sans CJK SC Regular"/>
                <a:cs typeface="FreeSans"/>
              </a:rPr>
              <a:t>database</a:t>
            </a:r>
            <a:r>
              <a:rPr lang="en-US" kern="150" dirty="0">
                <a:latin typeface="Liberation Serif"/>
                <a:ea typeface="Noto Sans CJK SC Regular"/>
                <a:cs typeface="FreeSans"/>
              </a:rPr>
              <a:t> </a:t>
            </a:r>
            <a:r>
              <a:rPr lang="en-IN" kern="150" dirty="0">
                <a:solidFill>
                  <a:srgbClr val="FF0000"/>
                </a:solidFill>
                <a:effectLst/>
                <a:latin typeface="Liberation Serif"/>
                <a:ea typeface="Noto Sans CJK SC Regular"/>
                <a:cs typeface="FreeSans"/>
              </a:rPr>
              <a:t>(</a:t>
            </a:r>
            <a:r>
              <a:rPr lang="en-IN" u="none" strike="noStrike" kern="150" dirty="0">
                <a:solidFill>
                  <a:srgbClr val="FF0000"/>
                </a:solidFill>
                <a:effectLst/>
                <a:latin typeface="Liberation Serif"/>
                <a:ea typeface="Noto Sans CJK SC Regular"/>
                <a:cs typeface="Free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http://adni.loni.usc.edu</a:t>
            </a:r>
            <a:r>
              <a:rPr lang="en-IN" kern="150" dirty="0">
                <a:solidFill>
                  <a:srgbClr val="FF0000"/>
                </a:solidFill>
                <a:effectLst/>
                <a:latin typeface="Liberation Serif"/>
                <a:ea typeface="Noto Sans CJK SC Regular"/>
                <a:cs typeface="FreeSans"/>
              </a:rPr>
              <a:t>).</a:t>
            </a:r>
            <a:endParaRPr lang="en-US" kern="150" dirty="0">
              <a:solidFill>
                <a:srgbClr val="FF0000"/>
              </a:solidFill>
              <a:effectLst/>
              <a:latin typeface="Liberation Serif"/>
              <a:ea typeface="Noto Sans CJK SC Regular"/>
              <a:cs typeface="FreeSans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1800" kern="150" dirty="0">
              <a:effectLst/>
              <a:latin typeface="Liberation Serif"/>
              <a:ea typeface="Noto Sans CJK SC Regular"/>
              <a:cs typeface="FreeSans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1800" kern="150" dirty="0">
              <a:effectLst/>
              <a:latin typeface="Liberation Serif"/>
              <a:ea typeface="Noto Sans CJK SC Regular"/>
              <a:cs typeface="FreeSans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76A1DC-3D38-406D-82BB-3C5BA7C624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083" y="707923"/>
            <a:ext cx="8834285" cy="326430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84012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ECC03-44E8-4979-A08A-F85F7A5BF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496" y="688258"/>
            <a:ext cx="4862052" cy="5488705"/>
          </a:xfrm>
        </p:spPr>
        <p:txBody>
          <a:bodyPr/>
          <a:lstStyle/>
          <a:p>
            <a:pPr algn="just"/>
            <a:r>
              <a:rPr lang="en-IN" sz="2800" kern="150" dirty="0">
                <a:effectLst/>
                <a:latin typeface="Liberation Serif"/>
                <a:ea typeface="Noto Sans CJK SC Regular"/>
                <a:cs typeface="FreeSans"/>
              </a:rPr>
              <a:t>After downloading the images from </a:t>
            </a:r>
            <a:r>
              <a:rPr lang="en-IN" sz="2800" b="1" kern="150" dirty="0">
                <a:solidFill>
                  <a:srgbClr val="C00000"/>
                </a:solidFill>
                <a:effectLst/>
                <a:latin typeface="Liberation Serif"/>
                <a:ea typeface="Noto Sans CJK SC Regular"/>
                <a:cs typeface="FreeSans"/>
              </a:rPr>
              <a:t>ADNI database</a:t>
            </a:r>
            <a:r>
              <a:rPr lang="en-IN" sz="2800" kern="150" dirty="0">
                <a:effectLst/>
                <a:latin typeface="Liberation Serif"/>
                <a:ea typeface="Noto Sans CJK SC Regular"/>
                <a:cs typeface="FreeSans"/>
              </a:rPr>
              <a:t>, we need to </a:t>
            </a:r>
            <a:r>
              <a:rPr lang="en-IN" sz="2800" b="1" kern="150" dirty="0">
                <a:solidFill>
                  <a:srgbClr val="C00000"/>
                </a:solidFill>
                <a:effectLst/>
                <a:latin typeface="Liberation Serif"/>
                <a:ea typeface="Noto Sans CJK SC Regular"/>
                <a:cs typeface="FreeSans"/>
              </a:rPr>
              <a:t>remove unnecessary details of</a:t>
            </a:r>
            <a:r>
              <a:rPr lang="en-US" sz="2800" b="1" kern="150" dirty="0">
                <a:solidFill>
                  <a:srgbClr val="C00000"/>
                </a:solidFill>
                <a:latin typeface="Liberation Serif"/>
                <a:ea typeface="Noto Sans CJK SC Regular"/>
                <a:cs typeface="FreeSans"/>
              </a:rPr>
              <a:t> </a:t>
            </a:r>
            <a:r>
              <a:rPr lang="en-IN" sz="2800" b="1" kern="150" dirty="0">
                <a:solidFill>
                  <a:srgbClr val="C00000"/>
                </a:solidFill>
                <a:effectLst/>
                <a:latin typeface="Liberation Serif"/>
                <a:ea typeface="Noto Sans CJK SC Regular"/>
                <a:cs typeface="FreeSans"/>
              </a:rPr>
              <a:t>brain MR images</a:t>
            </a:r>
            <a:r>
              <a:rPr lang="en-IN" sz="2800" kern="150" dirty="0">
                <a:effectLst/>
                <a:latin typeface="Liberation Serif"/>
                <a:ea typeface="Noto Sans CJK SC Regular"/>
                <a:cs typeface="FreeSans"/>
              </a:rPr>
              <a:t> that might cause </a:t>
            </a:r>
            <a:r>
              <a:rPr lang="en-IN" sz="2800" b="1" kern="150" dirty="0">
                <a:solidFill>
                  <a:srgbClr val="C00000"/>
                </a:solidFill>
                <a:effectLst/>
                <a:latin typeface="Liberation Serif"/>
                <a:ea typeface="Noto Sans CJK SC Regular"/>
                <a:cs typeface="FreeSans"/>
              </a:rPr>
              <a:t>poor training of our classification</a:t>
            </a:r>
            <a:r>
              <a:rPr lang="en-US" sz="2800" b="1" kern="150" dirty="0">
                <a:solidFill>
                  <a:srgbClr val="C00000"/>
                </a:solidFill>
                <a:latin typeface="Liberation Serif"/>
                <a:ea typeface="Noto Sans CJK SC Regular"/>
                <a:cs typeface="FreeSans"/>
              </a:rPr>
              <a:t> </a:t>
            </a:r>
            <a:r>
              <a:rPr lang="en-IN" sz="2800" b="1" kern="150" dirty="0">
                <a:solidFill>
                  <a:srgbClr val="C00000"/>
                </a:solidFill>
                <a:effectLst/>
                <a:latin typeface="Liberation Serif"/>
                <a:ea typeface="Noto Sans CJK SC Regular"/>
                <a:cs typeface="FreeSans"/>
              </a:rPr>
              <a:t>model</a:t>
            </a:r>
            <a:r>
              <a:rPr lang="en-IN" sz="2800" kern="150" dirty="0">
                <a:effectLst/>
                <a:latin typeface="Liberation Serif"/>
                <a:ea typeface="Noto Sans CJK SC Regular"/>
                <a:cs typeface="FreeSans"/>
              </a:rPr>
              <a:t>, cortical reconstruction and volumetric segmentation was</a:t>
            </a:r>
            <a:r>
              <a:rPr lang="en-US" sz="2800" kern="150" dirty="0">
                <a:latin typeface="Liberation Serif"/>
                <a:ea typeface="Noto Sans CJK SC Regular"/>
                <a:cs typeface="FreeSans"/>
              </a:rPr>
              <a:t> </a:t>
            </a:r>
            <a:r>
              <a:rPr lang="en-IN" sz="2800" kern="150" dirty="0">
                <a:effectLst/>
                <a:latin typeface="Liberation Serif"/>
                <a:ea typeface="Noto Sans CJK SC Regular"/>
                <a:cs typeface="FreeSans"/>
              </a:rPr>
              <a:t>performed with the Free-Surfer image analysis suite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7A895B-CD67-4F1A-BEE4-5AC91B443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006" y="874610"/>
            <a:ext cx="4862051" cy="484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936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A28A0-963E-478C-A882-C56A9D96D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255639"/>
            <a:ext cx="10972802" cy="80512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br>
              <a:rPr lang="en-IN" sz="4400" kern="150" dirty="0">
                <a:effectLst/>
                <a:latin typeface="Imprint MT Shadow" panose="04020605060303030202" pitchFamily="82" charset="0"/>
                <a:ea typeface="Noto Sans CJK SC Regular"/>
                <a:cs typeface="FreeSans"/>
              </a:rPr>
            </a:br>
            <a:r>
              <a:rPr lang="en-IN" sz="4000" b="1" kern="150" dirty="0">
                <a:effectLst/>
                <a:latin typeface="High Tower Text" panose="02040502050506030303" pitchFamily="18" charset="0"/>
                <a:ea typeface="Noto Sans CJK SC Regular"/>
                <a:cs typeface="FreeSans"/>
              </a:rPr>
              <a:t>Collecting Extracted Features</a:t>
            </a:r>
            <a:br>
              <a:rPr lang="en-US" sz="4400" kern="150" dirty="0">
                <a:effectLst/>
                <a:latin typeface="Liberation Serif"/>
                <a:ea typeface="Noto Sans CJK SC Regular"/>
                <a:cs typeface="FreeSans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FBD23-4661-4C8B-AB89-406649F08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716" y="1060759"/>
            <a:ext cx="10515600" cy="994184"/>
          </a:xfrm>
        </p:spPr>
        <p:txBody>
          <a:bodyPr>
            <a:normAutofit fontScale="92500" lnSpcReduction="10000"/>
          </a:bodyPr>
          <a:lstStyle/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IN" sz="1800" kern="150" dirty="0">
              <a:effectLst/>
              <a:latin typeface="Liberation Serif"/>
              <a:ea typeface="Noto Sans CJK SC Regular"/>
              <a:cs typeface="FreeSans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kern="150" dirty="0">
                <a:effectLst/>
                <a:latin typeface="Liberation Serif"/>
                <a:ea typeface="Noto Sans CJK SC Regular"/>
                <a:cs typeface="FreeSans"/>
              </a:rPr>
              <a:t>After we have pre-processed images using </a:t>
            </a:r>
            <a:r>
              <a:rPr lang="en-IN" b="1" kern="150" dirty="0">
                <a:solidFill>
                  <a:srgbClr val="C00000"/>
                </a:solidFill>
                <a:effectLst/>
                <a:latin typeface="Liberation Serif"/>
                <a:ea typeface="Noto Sans CJK SC Regular"/>
                <a:cs typeface="FreeSans"/>
              </a:rPr>
              <a:t>free-surfer software</a:t>
            </a:r>
            <a:r>
              <a:rPr lang="en-IN" kern="150" dirty="0">
                <a:effectLst/>
                <a:latin typeface="Liberation Serif"/>
                <a:ea typeface="Noto Sans CJK SC Regular"/>
                <a:cs typeface="FreeSans"/>
              </a:rPr>
              <a:t>, we need to</a:t>
            </a:r>
            <a:r>
              <a:rPr lang="en-US" kern="150" dirty="0">
                <a:latin typeface="Liberation Serif"/>
                <a:ea typeface="Noto Sans CJK SC Regular"/>
                <a:cs typeface="FreeSans"/>
              </a:rPr>
              <a:t> </a:t>
            </a:r>
            <a:r>
              <a:rPr lang="en-IN" kern="150" dirty="0">
                <a:effectLst/>
                <a:latin typeface="Liberation Serif"/>
                <a:ea typeface="Noto Sans CJK SC Regular"/>
                <a:cs typeface="FreeSans"/>
              </a:rPr>
              <a:t>extract the features from the </a:t>
            </a:r>
            <a:r>
              <a:rPr lang="en-IN" b="1" kern="150" dirty="0">
                <a:solidFill>
                  <a:srgbClr val="C00000"/>
                </a:solidFill>
                <a:effectLst/>
                <a:latin typeface="Liberation Serif"/>
                <a:ea typeface="Noto Sans CJK SC Regular"/>
                <a:cs typeface="FreeSans"/>
              </a:rPr>
              <a:t>pre-processed images using the frees-surfer commands </a:t>
            </a:r>
            <a:r>
              <a:rPr lang="en-IN" sz="2000" kern="150" dirty="0">
                <a:effectLst/>
                <a:latin typeface="Liberation Serif"/>
                <a:ea typeface="Noto Sans CJK SC Regular"/>
                <a:cs typeface="FreeSans"/>
              </a:rPr>
              <a:t>.</a:t>
            </a:r>
            <a:endParaRPr lang="en-US" sz="2000" kern="150" dirty="0">
              <a:effectLst/>
              <a:latin typeface="Liberation Serif"/>
              <a:ea typeface="Noto Sans CJK SC Regular"/>
              <a:cs typeface="FreeSans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1800" kern="150" dirty="0">
              <a:effectLst/>
              <a:latin typeface="Liberation Serif"/>
              <a:ea typeface="Noto Sans CJK SC Regular"/>
              <a:cs typeface="FreeSans"/>
            </a:endParaRP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5ADE36-CC27-48A4-997D-AAF66313A891}"/>
              </a:ext>
            </a:extLst>
          </p:cNvPr>
          <p:cNvSpPr/>
          <p:nvPr/>
        </p:nvSpPr>
        <p:spPr>
          <a:xfrm>
            <a:off x="690715" y="2334600"/>
            <a:ext cx="4844845" cy="78166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IN" sz="2800" kern="150" dirty="0">
                <a:effectLst/>
                <a:latin typeface="Liberation Serif"/>
                <a:ea typeface="Noto Sans CJK SC Regular"/>
                <a:cs typeface="FreeSans"/>
              </a:rPr>
              <a:t>asegstats2table</a:t>
            </a:r>
            <a:endParaRPr lang="en-US" sz="2800" kern="150" dirty="0">
              <a:effectLst/>
              <a:latin typeface="Liberation Serif"/>
              <a:ea typeface="Noto Sans CJK SC Regular"/>
              <a:cs typeface="FreeSan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42DCEF-5ED8-4C06-B2FB-BAD81BD906F2}"/>
              </a:ext>
            </a:extLst>
          </p:cNvPr>
          <p:cNvSpPr/>
          <p:nvPr/>
        </p:nvSpPr>
        <p:spPr>
          <a:xfrm>
            <a:off x="6292645" y="2334600"/>
            <a:ext cx="5208639" cy="78166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IN" sz="2800" kern="150" dirty="0">
                <a:latin typeface="Liberation Serif"/>
                <a:ea typeface="Noto Sans CJK SC Regular"/>
                <a:cs typeface="FreeSans"/>
              </a:rPr>
              <a:t>a</a:t>
            </a:r>
            <a:r>
              <a:rPr lang="en-IN" sz="2800" kern="150" dirty="0">
                <a:effectLst/>
                <a:latin typeface="Liberation Serif"/>
                <a:ea typeface="Noto Sans CJK SC Regular"/>
                <a:cs typeface="FreeSans"/>
              </a:rPr>
              <a:t>parcstats2table</a:t>
            </a:r>
            <a:endParaRPr lang="en-US" sz="1800" kern="150" dirty="0">
              <a:effectLst/>
              <a:latin typeface="Liberation Serif"/>
              <a:ea typeface="Noto Sans CJK SC Regular"/>
              <a:cs typeface="FreeSans"/>
            </a:endParaRPr>
          </a:p>
        </p:txBody>
      </p:sp>
      <p:sp>
        <p:nvSpPr>
          <p:cNvPr id="6" name="Callout: Up Arrow 5">
            <a:extLst>
              <a:ext uri="{FF2B5EF4-FFF2-40B4-BE49-F238E27FC236}">
                <a16:creationId xmlns:a16="http://schemas.microsoft.com/office/drawing/2014/main" id="{B1A8B18D-0860-4342-9150-ECCD818BD740}"/>
              </a:ext>
            </a:extLst>
          </p:cNvPr>
          <p:cNvSpPr/>
          <p:nvPr/>
        </p:nvSpPr>
        <p:spPr>
          <a:xfrm>
            <a:off x="609599" y="3244645"/>
            <a:ext cx="4925962" cy="2998839"/>
          </a:xfrm>
          <a:prstGeom prst="upArrowCallou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IN" sz="2400" kern="150" dirty="0">
                <a:effectLst/>
                <a:latin typeface="Liberation Serif"/>
                <a:ea typeface="Noto Sans CJK SC Regular"/>
                <a:cs typeface="FreeSans"/>
              </a:rPr>
              <a:t>It produces the </a:t>
            </a:r>
            <a:r>
              <a:rPr lang="en-IN" sz="2400" b="1" kern="150" dirty="0">
                <a:solidFill>
                  <a:srgbClr val="C00000"/>
                </a:solidFill>
                <a:effectLst/>
                <a:latin typeface="Liberation Serif"/>
                <a:ea typeface="Noto Sans CJK SC Regular"/>
                <a:cs typeface="FreeSans"/>
              </a:rPr>
              <a:t>volumetric data from different cortical structures </a:t>
            </a:r>
            <a:r>
              <a:rPr lang="en-IN" sz="2400" kern="150" dirty="0">
                <a:effectLst/>
                <a:latin typeface="Liberation Serif"/>
                <a:ea typeface="Noto Sans CJK SC Regular"/>
                <a:cs typeface="FreeSans"/>
              </a:rPr>
              <a:t>of the</a:t>
            </a:r>
            <a:r>
              <a:rPr lang="en-US" sz="2400" kern="150" dirty="0">
                <a:latin typeface="Liberation Serif"/>
                <a:ea typeface="Noto Sans CJK SC Regular"/>
                <a:cs typeface="FreeSans"/>
              </a:rPr>
              <a:t> </a:t>
            </a:r>
            <a:r>
              <a:rPr lang="en-IN" sz="2400" kern="150" dirty="0">
                <a:effectLst/>
                <a:latin typeface="Liberation Serif"/>
                <a:ea typeface="Noto Sans CJK SC Regular"/>
                <a:cs typeface="FreeSans"/>
              </a:rPr>
              <a:t>brain segmented</a:t>
            </a:r>
            <a:r>
              <a:rPr lang="en-IN" sz="1800" kern="150" dirty="0">
                <a:effectLst/>
                <a:latin typeface="Liberation Serif"/>
                <a:ea typeface="Noto Sans CJK SC Regular"/>
                <a:cs typeface="FreeSans"/>
              </a:rPr>
              <a:t>.</a:t>
            </a:r>
            <a:endParaRPr lang="en-US" sz="1800" kern="150" dirty="0">
              <a:effectLst/>
              <a:latin typeface="Liberation Serif"/>
              <a:ea typeface="Noto Sans CJK SC Regular"/>
              <a:cs typeface="FreeSans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IN" sz="1800" kern="150" dirty="0">
                <a:effectLst/>
                <a:latin typeface="Liberation Serif"/>
                <a:ea typeface="Noto Sans CJK SC Regular"/>
                <a:cs typeface="FreeSans"/>
              </a:rPr>
              <a:t> </a:t>
            </a:r>
            <a:endParaRPr lang="en-US" sz="1800" kern="150" dirty="0">
              <a:effectLst/>
              <a:latin typeface="Liberation Serif"/>
              <a:ea typeface="Noto Sans CJK SC Regular"/>
              <a:cs typeface="FreeSans"/>
            </a:endParaRPr>
          </a:p>
        </p:txBody>
      </p:sp>
      <p:sp>
        <p:nvSpPr>
          <p:cNvPr id="7" name="Callout: Up Arrow 6">
            <a:extLst>
              <a:ext uri="{FF2B5EF4-FFF2-40B4-BE49-F238E27FC236}">
                <a16:creationId xmlns:a16="http://schemas.microsoft.com/office/drawing/2014/main" id="{E0FCE2B9-604A-413D-986A-44AFCFD718F0}"/>
              </a:ext>
            </a:extLst>
          </p:cNvPr>
          <p:cNvSpPr/>
          <p:nvPr/>
        </p:nvSpPr>
        <p:spPr>
          <a:xfrm>
            <a:off x="6292645" y="3244645"/>
            <a:ext cx="5289756" cy="2998839"/>
          </a:xfrm>
          <a:prstGeom prst="upArrowCallou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IN" sz="2400" kern="150" dirty="0">
                <a:effectLst/>
                <a:latin typeface="Liberation Serif"/>
                <a:ea typeface="Noto Sans CJK SC Regular"/>
                <a:cs typeface="FreeSans"/>
              </a:rPr>
              <a:t>It produces</a:t>
            </a:r>
            <a:r>
              <a:rPr lang="en-US" sz="2400" kern="150" dirty="0">
                <a:latin typeface="Liberation Serif"/>
                <a:ea typeface="Noto Sans CJK SC Regular"/>
                <a:cs typeface="FreeSans"/>
              </a:rPr>
              <a:t> </a:t>
            </a:r>
            <a:r>
              <a:rPr lang="en-IN" sz="2400" kern="150" dirty="0">
                <a:effectLst/>
                <a:latin typeface="Liberation Serif"/>
                <a:ea typeface="Noto Sans CJK SC Regular"/>
                <a:cs typeface="FreeSans"/>
              </a:rPr>
              <a:t>the area or </a:t>
            </a:r>
            <a:r>
              <a:rPr lang="en-IN" sz="2400" b="1" kern="150" dirty="0">
                <a:solidFill>
                  <a:srgbClr val="C00000"/>
                </a:solidFill>
                <a:effectLst/>
                <a:latin typeface="Liberation Serif"/>
                <a:ea typeface="Noto Sans CJK SC Regular"/>
                <a:cs typeface="FreeSans"/>
              </a:rPr>
              <a:t>thickness data from different subcortical</a:t>
            </a:r>
            <a:r>
              <a:rPr lang="en-US" sz="2400" b="1" kern="150" dirty="0">
                <a:solidFill>
                  <a:srgbClr val="C00000"/>
                </a:solidFill>
                <a:latin typeface="Liberation Serif"/>
                <a:ea typeface="Noto Sans CJK SC Regular"/>
                <a:cs typeface="FreeSans"/>
              </a:rPr>
              <a:t> </a:t>
            </a:r>
            <a:r>
              <a:rPr lang="en-IN" sz="2400" b="1" kern="150" dirty="0">
                <a:solidFill>
                  <a:srgbClr val="C00000"/>
                </a:solidFill>
                <a:effectLst/>
                <a:latin typeface="Liberation Serif"/>
                <a:ea typeface="Noto Sans CJK SC Regular"/>
                <a:cs typeface="FreeSans"/>
              </a:rPr>
              <a:t>structures </a:t>
            </a:r>
            <a:r>
              <a:rPr lang="en-IN" sz="2400" kern="150" dirty="0">
                <a:effectLst/>
                <a:latin typeface="Liberation Serif"/>
                <a:ea typeface="Noto Sans CJK SC Regular"/>
                <a:cs typeface="FreeSans"/>
              </a:rPr>
              <a:t>of </a:t>
            </a:r>
            <a:r>
              <a:rPr lang="en-IN" sz="2400" b="1" kern="150" dirty="0">
                <a:solidFill>
                  <a:srgbClr val="C00000"/>
                </a:solidFill>
                <a:effectLst/>
                <a:latin typeface="Liberation Serif"/>
                <a:ea typeface="Noto Sans CJK SC Regular"/>
                <a:cs typeface="FreeSans"/>
              </a:rPr>
              <a:t>left part </a:t>
            </a:r>
            <a:r>
              <a:rPr lang="en-IN" sz="2400" kern="150" dirty="0">
                <a:effectLst/>
                <a:latin typeface="Liberation Serif"/>
                <a:ea typeface="Noto Sans CJK SC Regular"/>
                <a:cs typeface="FreeSans"/>
              </a:rPr>
              <a:t>of the brain segmented</a:t>
            </a:r>
            <a:r>
              <a:rPr lang="en-IN" sz="1800" kern="150" dirty="0">
                <a:effectLst/>
                <a:latin typeface="Liberation Serif"/>
                <a:ea typeface="Noto Sans CJK SC Regular"/>
                <a:cs typeface="FreeSans"/>
              </a:rPr>
              <a:t>.</a:t>
            </a:r>
            <a:endParaRPr lang="en-US" sz="1800" kern="150" dirty="0">
              <a:effectLst/>
              <a:latin typeface="Liberation Serif"/>
              <a:ea typeface="Noto Sans CJK SC Regular"/>
              <a:cs typeface="FreeSans"/>
            </a:endParaRPr>
          </a:p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68535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4B369-AA1F-4B5A-8BD5-793CD1C40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265" y="681037"/>
            <a:ext cx="10923638" cy="1009651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br>
              <a:rPr lang="en-IN" sz="4900" kern="150" dirty="0">
                <a:effectLst/>
                <a:latin typeface="Liberation Serif"/>
                <a:ea typeface="Noto Sans CJK SC Regular"/>
                <a:cs typeface="FreeSans"/>
              </a:rPr>
            </a:br>
            <a:r>
              <a:rPr lang="en-IN" sz="4900" b="1" kern="150" dirty="0">
                <a:effectLst/>
                <a:latin typeface="High Tower Text" panose="02040502050506030303" pitchFamily="18" charset="0"/>
                <a:ea typeface="Noto Sans CJK SC Regular"/>
                <a:cs typeface="FreeSans"/>
              </a:rPr>
              <a:t>Work To Do On/Conclusion</a:t>
            </a:r>
            <a:br>
              <a:rPr lang="en-US" sz="4400" kern="150" dirty="0">
                <a:effectLst/>
                <a:latin typeface="Liberation Serif"/>
                <a:ea typeface="Noto Sans CJK SC Regular"/>
                <a:cs typeface="FreeSans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E26EF-E175-4985-861F-6465335ED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4942"/>
            <a:ext cx="10515600" cy="4122021"/>
          </a:xfrm>
        </p:spPr>
        <p:txBody>
          <a:bodyPr/>
          <a:lstStyle/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2800" kern="150" dirty="0">
              <a:effectLst/>
              <a:latin typeface="Liberation Serif"/>
              <a:ea typeface="Noto Sans CJK SC Regular"/>
              <a:cs typeface="FreeSans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IN" sz="2800" kern="150" dirty="0">
                <a:effectLst/>
                <a:latin typeface="Liberation Serif"/>
                <a:ea typeface="Noto Sans CJK SC Regular"/>
                <a:cs typeface="FreeSans"/>
              </a:rPr>
              <a:t>After collecting extracted features from the </a:t>
            </a:r>
            <a:r>
              <a:rPr lang="en-IN" sz="2800" b="1" kern="150" dirty="0">
                <a:solidFill>
                  <a:srgbClr val="C00000"/>
                </a:solidFill>
                <a:effectLst/>
                <a:latin typeface="Liberation Serif"/>
                <a:ea typeface="Noto Sans CJK SC Regular"/>
                <a:cs typeface="FreeSans"/>
              </a:rPr>
              <a:t>pre-processed images </a:t>
            </a:r>
            <a:r>
              <a:rPr lang="en-IN" sz="2800" kern="150" dirty="0">
                <a:effectLst/>
                <a:latin typeface="Liberation Serif"/>
                <a:ea typeface="Noto Sans CJK SC Regular"/>
                <a:cs typeface="FreeSans"/>
              </a:rPr>
              <a:t>,we</a:t>
            </a:r>
            <a:r>
              <a:rPr lang="en-US" kern="150" dirty="0">
                <a:latin typeface="Liberation Serif"/>
                <a:ea typeface="Noto Sans CJK SC Regular"/>
                <a:cs typeface="FreeSans"/>
              </a:rPr>
              <a:t> </a:t>
            </a:r>
            <a:r>
              <a:rPr lang="en-IN" sz="2800" kern="150" dirty="0">
                <a:effectLst/>
                <a:latin typeface="Liberation Serif"/>
                <a:ea typeface="Noto Sans CJK SC Regular"/>
                <a:cs typeface="FreeSans"/>
              </a:rPr>
              <a:t>prepare </a:t>
            </a:r>
            <a:r>
              <a:rPr lang="en-IN" sz="2800" b="1" kern="150" dirty="0">
                <a:solidFill>
                  <a:srgbClr val="C00000"/>
                </a:solidFill>
                <a:effectLst/>
                <a:latin typeface="Liberation Serif"/>
                <a:ea typeface="Noto Sans CJK SC Regular"/>
                <a:cs typeface="FreeSans"/>
              </a:rPr>
              <a:t>4 csv files </a:t>
            </a:r>
            <a:r>
              <a:rPr lang="en-IN" sz="2800" kern="150" dirty="0">
                <a:effectLst/>
                <a:latin typeface="Liberation Serif"/>
                <a:ea typeface="Noto Sans CJK SC Regular"/>
                <a:cs typeface="FreeSans"/>
              </a:rPr>
              <a:t>which contains subject features of </a:t>
            </a:r>
            <a:r>
              <a:rPr lang="en-IN" sz="2800" b="1" kern="150" dirty="0">
                <a:solidFill>
                  <a:srgbClr val="C00000"/>
                </a:solidFill>
                <a:effectLst/>
                <a:latin typeface="Liberation Serif"/>
                <a:ea typeface="Noto Sans CJK SC Regular"/>
                <a:cs typeface="FreeSans"/>
              </a:rPr>
              <a:t>CN and AD, AD and</a:t>
            </a:r>
            <a:r>
              <a:rPr lang="en-US" b="1" kern="150" dirty="0">
                <a:solidFill>
                  <a:srgbClr val="C00000"/>
                </a:solidFill>
                <a:latin typeface="Liberation Serif"/>
                <a:ea typeface="Noto Sans CJK SC Regular"/>
                <a:cs typeface="FreeSans"/>
              </a:rPr>
              <a:t> </a:t>
            </a:r>
            <a:r>
              <a:rPr lang="en-IN" sz="2800" b="1" kern="150" dirty="0">
                <a:solidFill>
                  <a:srgbClr val="C00000"/>
                </a:solidFill>
                <a:effectLst/>
                <a:latin typeface="Liberation Serif"/>
                <a:ea typeface="Noto Sans CJK SC Regular"/>
                <a:cs typeface="FreeSans"/>
              </a:rPr>
              <a:t>MCI, MCI and CN . 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IN" sz="2800" kern="150" dirty="0">
              <a:effectLst/>
              <a:latin typeface="Liberation Serif"/>
              <a:ea typeface="Noto Sans CJK SC Regular"/>
              <a:cs typeface="FreeSans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IN" sz="2800" kern="150" dirty="0">
                <a:effectLst/>
                <a:latin typeface="Liberation Serif"/>
                <a:ea typeface="Noto Sans CJK SC Regular"/>
                <a:cs typeface="FreeSans"/>
              </a:rPr>
              <a:t>This 3 files will be used for </a:t>
            </a:r>
            <a:r>
              <a:rPr lang="en-IN" sz="2800" b="1" kern="150" dirty="0">
                <a:solidFill>
                  <a:srgbClr val="C00000"/>
                </a:solidFill>
                <a:effectLst/>
                <a:latin typeface="Liberation Serif"/>
                <a:ea typeface="Noto Sans CJK SC Regular"/>
                <a:cs typeface="FreeSans"/>
              </a:rPr>
              <a:t>2-way classification and for</a:t>
            </a:r>
            <a:r>
              <a:rPr lang="en-US" b="1" kern="150" dirty="0">
                <a:solidFill>
                  <a:srgbClr val="C00000"/>
                </a:solidFill>
                <a:latin typeface="Liberation Serif"/>
                <a:ea typeface="Noto Sans CJK SC Regular"/>
                <a:cs typeface="FreeSans"/>
              </a:rPr>
              <a:t> </a:t>
            </a:r>
            <a:r>
              <a:rPr lang="en-IN" sz="2800" b="1" kern="150" dirty="0">
                <a:solidFill>
                  <a:srgbClr val="C00000"/>
                </a:solidFill>
                <a:effectLst/>
                <a:latin typeface="Liberation Serif"/>
                <a:ea typeface="Noto Sans CJK SC Regular"/>
                <a:cs typeface="FreeSans"/>
              </a:rPr>
              <a:t>3-way classification</a:t>
            </a:r>
            <a:r>
              <a:rPr lang="en-IN" sz="2800" kern="150" dirty="0">
                <a:effectLst/>
                <a:latin typeface="Liberation Serif"/>
                <a:ea typeface="Noto Sans CJK SC Regular"/>
                <a:cs typeface="FreeSans"/>
              </a:rPr>
              <a:t> we had a file with CN, AD and MCI features.</a:t>
            </a:r>
            <a:endParaRPr lang="en-US" sz="2800" kern="150" dirty="0">
              <a:effectLst/>
              <a:latin typeface="Liberation Serif"/>
              <a:ea typeface="Noto Sans CJK SC Regular"/>
              <a:cs typeface="FreeSan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577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A780B-C180-4240-B264-A65064AF0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619" y="1474839"/>
            <a:ext cx="8150942" cy="3991895"/>
          </a:xfrm>
        </p:spPr>
        <p:txBody>
          <a:bodyPr>
            <a:normAutofit/>
          </a:bodyPr>
          <a:lstStyle/>
          <a:p>
            <a:r>
              <a:rPr lang="en-US" sz="11500" b="1" dirty="0">
                <a:latin typeface="Bradley Hand ITC" panose="03070402050302030203" pitchFamily="66" charset="0"/>
              </a:rPr>
              <a:t>Thank You</a:t>
            </a:r>
            <a:br>
              <a:rPr lang="en-US" sz="11500" b="1" dirty="0">
                <a:latin typeface="Bradley Hand ITC" panose="03070402050302030203" pitchFamily="66" charset="0"/>
              </a:rPr>
            </a:br>
            <a:endParaRPr lang="en-US" sz="11500" b="1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850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46AFF-3F60-4A54-8500-0414C0035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47138"/>
            <a:ext cx="11012129" cy="105072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b="1" dirty="0">
                <a:latin typeface="High Tower Text" panose="02040502050506030303" pitchFamily="18" charset="0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BE241-DBFA-4B29-84A8-0E5EC3F09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832"/>
            <a:ext cx="6791632" cy="4643131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Alzheimer’s disease, the most common form of dementia is a neurodegenerative disease. </a:t>
            </a:r>
          </a:p>
          <a:p>
            <a:pPr algn="just"/>
            <a:r>
              <a:rPr lang="en-US" b="1" dirty="0"/>
              <a:t>This disease occurs when the neurons in the brain starts degenerating and it generally affects the elderly people. </a:t>
            </a:r>
          </a:p>
          <a:p>
            <a:pPr algn="just"/>
            <a:r>
              <a:rPr lang="en-US" b="1" dirty="0"/>
              <a:t>It has no cure if the patient is in the last stage, so the classification of the disease at an early stage is very important for the treatment.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4925FC-F772-4DC5-BC0C-2D177AF4A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626" y="1731706"/>
            <a:ext cx="3903405" cy="339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495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0D5D2-EAC4-4578-9986-02FB6B4FF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102" y="236810"/>
            <a:ext cx="10972801" cy="988635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b="1" dirty="0">
                <a:latin typeface="High Tower Text" panose="02040502050506030303" pitchFamily="18" charset="0"/>
              </a:rPr>
              <a:t>Three Stages of Alzheimer’s Disease </a:t>
            </a:r>
          </a:p>
        </p:txBody>
      </p:sp>
      <p:sp>
        <p:nvSpPr>
          <p:cNvPr id="7" name="Callout: Down Arrow 6">
            <a:extLst>
              <a:ext uri="{FF2B5EF4-FFF2-40B4-BE49-F238E27FC236}">
                <a16:creationId xmlns:a16="http://schemas.microsoft.com/office/drawing/2014/main" id="{9AEC71CE-6D27-470C-987E-F6B68AC961E9}"/>
              </a:ext>
            </a:extLst>
          </p:cNvPr>
          <p:cNvSpPr/>
          <p:nvPr/>
        </p:nvSpPr>
        <p:spPr>
          <a:xfrm>
            <a:off x="5781368" y="1474839"/>
            <a:ext cx="5771536" cy="1641988"/>
          </a:xfrm>
          <a:prstGeom prst="downArrowCallou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solidFill>
                  <a:srgbClr val="C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Mild Alzheimer’s Disease</a:t>
            </a:r>
            <a:r>
              <a:rPr lang="en-US" sz="2400" b="1" dirty="0">
                <a:solidFill>
                  <a:srgbClr val="C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(early stage)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8" name="Callout: Down Arrow 7">
            <a:extLst>
              <a:ext uri="{FF2B5EF4-FFF2-40B4-BE49-F238E27FC236}">
                <a16:creationId xmlns:a16="http://schemas.microsoft.com/office/drawing/2014/main" id="{9F36E755-58F7-410E-B7AF-1850D7C3C267}"/>
              </a:ext>
            </a:extLst>
          </p:cNvPr>
          <p:cNvSpPr/>
          <p:nvPr/>
        </p:nvSpPr>
        <p:spPr>
          <a:xfrm>
            <a:off x="5781368" y="3102076"/>
            <a:ext cx="5771536" cy="1641988"/>
          </a:xfrm>
          <a:prstGeom prst="downArrowCallou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solidFill>
                  <a:srgbClr val="C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Moderate Alzheimer’s Disease</a:t>
            </a:r>
            <a:r>
              <a:rPr lang="en-US" sz="2400" b="1" dirty="0">
                <a:solidFill>
                  <a:srgbClr val="C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(middle stage)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836471-B775-4C0E-A423-B5747F1251ED}"/>
              </a:ext>
            </a:extLst>
          </p:cNvPr>
          <p:cNvSpPr/>
          <p:nvPr/>
        </p:nvSpPr>
        <p:spPr>
          <a:xfrm>
            <a:off x="5732207" y="4744064"/>
            <a:ext cx="5869858" cy="135102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solidFill>
                  <a:srgbClr val="C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Severe Alzheimer’s Disease</a:t>
            </a:r>
            <a:r>
              <a:rPr lang="en-US" sz="2400" b="1" dirty="0">
                <a:solidFill>
                  <a:srgbClr val="C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(late stage)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8F9810-5767-4D54-B867-B313F7476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799303"/>
            <a:ext cx="5122605" cy="453267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61502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">
            <a:extLst>
              <a:ext uri="{FF2B5EF4-FFF2-40B4-BE49-F238E27FC236}">
                <a16:creationId xmlns:a16="http://schemas.microsoft.com/office/drawing/2014/main" id="{4E37B79F-206D-40F5-BB6E-DA21BDCEC8D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75302" y="2163096"/>
            <a:ext cx="6120581" cy="431636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1" name="Callout: Down Arrow 10">
            <a:extLst>
              <a:ext uri="{FF2B5EF4-FFF2-40B4-BE49-F238E27FC236}">
                <a16:creationId xmlns:a16="http://schemas.microsoft.com/office/drawing/2014/main" id="{852A868A-9957-4F9B-9857-D01DE7B2B863}"/>
              </a:ext>
            </a:extLst>
          </p:cNvPr>
          <p:cNvSpPr/>
          <p:nvPr/>
        </p:nvSpPr>
        <p:spPr>
          <a:xfrm>
            <a:off x="449826" y="275303"/>
            <a:ext cx="5643716" cy="1887793"/>
          </a:xfrm>
          <a:prstGeom prst="downArrowCallou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00" kern="15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  <a:ea typeface="Noto Sans CJK SC Regular"/>
                <a:cs typeface="FreeSans"/>
              </a:rPr>
              <a:t>This is the View of a Pre-Processed image using free-surfer.</a:t>
            </a:r>
            <a:endParaRPr 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954042-ADB8-4C1A-A670-65D588658ED0}"/>
              </a:ext>
            </a:extLst>
          </p:cNvPr>
          <p:cNvSpPr/>
          <p:nvPr/>
        </p:nvSpPr>
        <p:spPr>
          <a:xfrm>
            <a:off x="6607279" y="521111"/>
            <a:ext cx="5043948" cy="5889522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1800" kern="150" dirty="0">
                <a:effectLst/>
                <a:latin typeface="Arial Rounded MT Bold" panose="020F0704030504030204" pitchFamily="34" charset="0"/>
                <a:ea typeface="Noto Sans CJK SC Regular"/>
                <a:cs typeface="FreeSans"/>
              </a:rPr>
              <a:t>We need to train model on volumetric and thickness data obtained after pre- processing MRI images using Free-Surfer for various classifications tasks. </a:t>
            </a:r>
          </a:p>
          <a:p>
            <a:pPr algn="just"/>
            <a:endParaRPr lang="en-IN" kern="150" dirty="0">
              <a:latin typeface="Arial Rounded MT Bold" panose="020F0704030504030204" pitchFamily="34" charset="0"/>
              <a:ea typeface="Noto Sans CJK SC Regular"/>
              <a:cs typeface="FreeSans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IN" sz="1800" kern="150" dirty="0">
              <a:effectLst/>
              <a:latin typeface="Arial Rounded MT Bold" panose="020F0704030504030204" pitchFamily="34" charset="0"/>
              <a:ea typeface="Noto Sans CJK SC Regular"/>
              <a:cs typeface="FreeSans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IN" sz="1800" kern="150" dirty="0">
              <a:effectLst/>
              <a:latin typeface="Arial Rounded MT Bold" panose="020F0704030504030204" pitchFamily="34" charset="0"/>
              <a:ea typeface="Noto Sans CJK SC Regular"/>
              <a:cs typeface="FreeSans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1800" kern="150" dirty="0">
                <a:effectLst/>
                <a:latin typeface="Arial Rounded MT Bold" panose="020F0704030504030204" pitchFamily="34" charset="0"/>
                <a:ea typeface="Noto Sans CJK SC Regular"/>
                <a:cs typeface="FreeSans"/>
              </a:rPr>
              <a:t>The extracted features includes the volume and thickness of different parts of the brain ,including cortical and sub-cortical parts of the brain.</a:t>
            </a:r>
            <a:endParaRPr lang="en-US" sz="1800" kern="150" dirty="0">
              <a:effectLst/>
              <a:latin typeface="Arial Rounded MT Bold" panose="020F0704030504030204" pitchFamily="34" charset="0"/>
              <a:ea typeface="Noto Sans CJK SC Regular"/>
              <a:cs typeface="FreeSans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433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CB2A2-F2B1-4C38-A356-63C56EECC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01445"/>
            <a:ext cx="10972800" cy="113262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>
                <a:latin typeface="High Tower Text" panose="02040502050506030303" pitchFamily="18" charset="0"/>
              </a:rPr>
              <a:t>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CA8A1-EA85-438A-8468-6792CC8CB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406" y="1524000"/>
            <a:ext cx="10392697" cy="4351868"/>
          </a:xfrm>
        </p:spPr>
        <p:txBody>
          <a:bodyPr>
            <a:normAutofit/>
          </a:bodyPr>
          <a:lstStyle/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2800" kern="150" dirty="0">
              <a:effectLst/>
              <a:latin typeface="Liberation Serif"/>
              <a:ea typeface="Noto Sans CJK SC Regular"/>
              <a:cs typeface="FreeSans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IN" kern="150" dirty="0">
                <a:effectLst/>
                <a:latin typeface="Liberation Serif"/>
                <a:ea typeface="Noto Sans CJK SC Regular"/>
                <a:cs typeface="FreeSans"/>
              </a:rPr>
              <a:t>For this We will be using various algorithms of ML and DL for classification of Alzheimer’s disease.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kern="150" dirty="0">
              <a:effectLst/>
              <a:latin typeface="Liberation Serif"/>
              <a:ea typeface="Noto Sans CJK SC Regular"/>
              <a:cs typeface="FreeSans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IN" kern="150" dirty="0">
                <a:effectLst/>
                <a:latin typeface="Liberation Serif"/>
                <a:ea typeface="Noto Sans CJK SC Regular"/>
                <a:cs typeface="FreeSans"/>
              </a:rPr>
              <a:t>Some of them are---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kern="150" dirty="0">
              <a:effectLst/>
              <a:latin typeface="Liberation Serif"/>
              <a:ea typeface="Noto Sans CJK SC Regular"/>
              <a:cs typeface="FreeSans"/>
            </a:endParaRPr>
          </a:p>
          <a:p>
            <a:pPr marL="0" algn="just">
              <a:spcBef>
                <a:spcPts val="0"/>
              </a:spcBef>
              <a:spcAft>
                <a:spcPts val="0"/>
              </a:spcAft>
            </a:pPr>
            <a:r>
              <a:rPr lang="en-IN" b="1" kern="150" dirty="0" err="1">
                <a:solidFill>
                  <a:srgbClr val="C00000"/>
                </a:solidFill>
                <a:latin typeface="Liberation Serif"/>
              </a:rPr>
              <a:t>Xgboost</a:t>
            </a:r>
            <a:r>
              <a:rPr lang="en-IN" b="1" kern="150" dirty="0">
                <a:solidFill>
                  <a:srgbClr val="C00000"/>
                </a:solidFill>
                <a:latin typeface="Liberation Serif"/>
              </a:rPr>
              <a:t>, Logistic Regression, SVM, </a:t>
            </a:r>
            <a:r>
              <a:rPr lang="en-US" b="1" kern="150" dirty="0">
                <a:solidFill>
                  <a:srgbClr val="C00000"/>
                </a:solidFill>
                <a:latin typeface="Liberation Serif"/>
              </a:rPr>
              <a:t>Naïve Bayes, </a:t>
            </a:r>
            <a:r>
              <a:rPr lang="en-IN" b="1" kern="150" dirty="0">
                <a:solidFill>
                  <a:srgbClr val="C00000"/>
                </a:solidFill>
                <a:latin typeface="Liberation Serif"/>
              </a:rPr>
              <a:t>Random Forest, Gradient Boosting, </a:t>
            </a:r>
            <a:r>
              <a:rPr lang="en-US" b="1" kern="150" dirty="0">
                <a:solidFill>
                  <a:srgbClr val="C00000"/>
                </a:solidFill>
                <a:latin typeface="Liberation Serif"/>
              </a:rPr>
              <a:t>Neural Networks</a:t>
            </a:r>
            <a:r>
              <a:rPr lang="en-IN" b="1" kern="150" dirty="0">
                <a:solidFill>
                  <a:srgbClr val="C00000"/>
                </a:solidFill>
                <a:latin typeface="Liberation Serif"/>
              </a:rPr>
              <a:t>, </a:t>
            </a:r>
            <a:r>
              <a:rPr lang="en-US" b="1" kern="150" dirty="0">
                <a:solidFill>
                  <a:srgbClr val="C00000"/>
                </a:solidFill>
                <a:latin typeface="Liberation Serif"/>
              </a:rPr>
              <a:t>Discriminant Analysis, </a:t>
            </a:r>
            <a:r>
              <a:rPr lang="en-IN" b="1" kern="150" dirty="0">
                <a:solidFill>
                  <a:srgbClr val="C00000"/>
                </a:solidFill>
                <a:latin typeface="Liberation Serif"/>
              </a:rPr>
              <a:t>Deep Forest, …….. </a:t>
            </a:r>
          </a:p>
          <a:p>
            <a:pPr marL="0" indent="0" algn="just">
              <a:buNone/>
            </a:pPr>
            <a:r>
              <a:rPr lang="en-US" dirty="0"/>
              <a:t>So in last we can conclude that which algorithm gives better accuracy and performance. </a:t>
            </a:r>
          </a:p>
        </p:txBody>
      </p:sp>
    </p:spTree>
    <p:extLst>
      <p:ext uri="{BB962C8B-B14F-4D97-AF65-F5344CB8AC3E}">
        <p14:creationId xmlns:p14="http://schemas.microsoft.com/office/powerpoint/2010/main" val="1667546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0650F-2D49-4F40-8ABB-CD4B7D61C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290" y="747252"/>
            <a:ext cx="6388510" cy="5329083"/>
          </a:xfrm>
        </p:spPr>
        <p:txBody>
          <a:bodyPr>
            <a:normAutofit/>
          </a:bodyPr>
          <a:lstStyle/>
          <a:p>
            <a:pPr algn="just"/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Machine learning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algorithms find natural patterns in data that generate insight and help you make </a:t>
            </a:r>
            <a:r>
              <a:rPr lang="en-US" b="1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better decisions and predictions. </a:t>
            </a:r>
          </a:p>
          <a:p>
            <a:pPr algn="just"/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algn="just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They are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used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every day to make critical decisions in </a:t>
            </a:r>
            <a:r>
              <a:rPr lang="en-US" b="1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medical diagnosis, stock trading, energy load forecasting, and more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D38806-588C-4922-B327-805A6777D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03" y="540774"/>
            <a:ext cx="417871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964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BCBE0-B5B3-47D0-8215-EDFB2B90B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521111"/>
            <a:ext cx="6312310" cy="5791200"/>
          </a:xfrm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 err="1">
                <a:latin typeface="Arial Narrow" panose="020B0606020202030204" pitchFamily="34" charset="0"/>
              </a:rPr>
              <a:t>Nowdays</a:t>
            </a:r>
            <a:r>
              <a:rPr lang="en-US" dirty="0">
                <a:latin typeface="Arial Narrow" panose="020B0606020202030204" pitchFamily="34" charset="0"/>
              </a:rPr>
              <a:t>, Deep learning plays a vital role in the </a:t>
            </a:r>
            <a:r>
              <a:rPr lang="en-US" b="1" dirty="0">
                <a:solidFill>
                  <a:srgbClr val="C00000"/>
                </a:solidFill>
                <a:latin typeface="Arial Narrow" panose="020B0606020202030204" pitchFamily="34" charset="0"/>
              </a:rPr>
              <a:t>classification</a:t>
            </a:r>
            <a:r>
              <a:rPr lang="en-US" dirty="0">
                <a:latin typeface="Arial Narrow" panose="020B0606020202030204" pitchFamily="34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Arial Narrow" panose="020B0606020202030204" pitchFamily="34" charset="0"/>
              </a:rPr>
              <a:t>detection and segmentation </a:t>
            </a:r>
            <a:r>
              <a:rPr lang="en-US" dirty="0">
                <a:latin typeface="Arial Narrow" panose="020B0606020202030204" pitchFamily="34" charset="0"/>
              </a:rPr>
              <a:t>of data. However, early diagnosis of AD can reduce the progression of the disease at the early stages.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>
                <a:latin typeface="Arial Narrow" panose="020B0606020202030204" pitchFamily="34" charset="0"/>
              </a:rPr>
              <a:t>Deep Convolutional Neural Networks (CNN), a class of Artificial Neural Network (ANN) are most popularly used by the researchers for the classification, visualization and segmentation of data.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28F61D-F1BC-4539-8E66-A0C31B55F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884" y="658761"/>
            <a:ext cx="4385187" cy="553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137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0200A-FE53-4129-98E6-F959452BB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264" y="657669"/>
            <a:ext cx="10943303" cy="1230126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br>
              <a:rPr lang="en-IN" sz="4900" b="1" kern="150" dirty="0">
                <a:effectLst/>
                <a:latin typeface="High Tower Text" panose="02040502050506030303" pitchFamily="18" charset="0"/>
                <a:ea typeface="Noto Sans CJK SC Regular"/>
                <a:cs typeface="FreeSans"/>
              </a:rPr>
            </a:br>
            <a:r>
              <a:rPr lang="en-IN" sz="4900" b="1" kern="150" dirty="0">
                <a:effectLst/>
                <a:latin typeface="High Tower Text" panose="02040502050506030303" pitchFamily="18" charset="0"/>
                <a:ea typeface="Noto Sans CJK SC Regular"/>
                <a:cs typeface="FreeSans"/>
              </a:rPr>
              <a:t>Deep Neural Networks</a:t>
            </a:r>
            <a:br>
              <a:rPr lang="en-US" sz="4400" kern="150" dirty="0">
                <a:effectLst/>
                <a:latin typeface="Liberation Serif"/>
                <a:ea typeface="Noto Sans CJK SC Regular"/>
                <a:cs typeface="FreeSans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41D63-A53F-460F-9CAD-46FACB0CB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85884"/>
            <a:ext cx="9601196" cy="3289984"/>
          </a:xfrm>
        </p:spPr>
        <p:txBody>
          <a:bodyPr/>
          <a:lstStyle/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1800" kern="150" dirty="0">
              <a:effectLst/>
              <a:latin typeface="Liberation Serif"/>
              <a:ea typeface="Noto Sans CJK SC Regular"/>
              <a:cs typeface="FreeSans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b="0" i="0" dirty="0">
                <a:solidFill>
                  <a:srgbClr val="111111"/>
                </a:solidFill>
                <a:effectLst/>
                <a:latin typeface="Open Sans"/>
              </a:rPr>
              <a:t>Learning becomes deeper when tasks you solve get harder. Deep neural network represents the type of machine learning when the system uses many layers of nodes to derive high-level functions from input information. It means transforming the data into a more creative and abstract component.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794156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E2660-73D4-4C11-94C2-A54A3F7FB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375" y="765672"/>
            <a:ext cx="6646606" cy="1303867"/>
          </a:xfrm>
        </p:spPr>
        <p:txBody>
          <a:bodyPr/>
          <a:lstStyle/>
          <a:p>
            <a:pPr algn="l"/>
            <a:r>
              <a:rPr lang="en-US" u="sng" dirty="0"/>
              <a:t>Example:-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BEFE4-9B11-4A8B-8927-FEC8D5933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3148" y="2556386"/>
            <a:ext cx="5090652" cy="3126659"/>
          </a:xfrm>
        </p:spPr>
        <p:txBody>
          <a:bodyPr/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IN" sz="1800" b="1" kern="150" dirty="0">
                <a:effectLst/>
                <a:latin typeface="Constantia" panose="02030602050306030303" pitchFamily="18" charset="0"/>
                <a:ea typeface="Noto Sans CJK SC Regular"/>
                <a:cs typeface="FreeSans"/>
              </a:rPr>
              <a:t>Illustration of the layer-by-layer processing in deep neural</a:t>
            </a:r>
            <a:r>
              <a:rPr lang="en-US" sz="1800" b="1" kern="150" dirty="0">
                <a:latin typeface="Constantia" panose="02030602050306030303" pitchFamily="18" charset="0"/>
                <a:ea typeface="Noto Sans CJK SC Regular"/>
                <a:cs typeface="FreeSans"/>
              </a:rPr>
              <a:t> </a:t>
            </a:r>
            <a:r>
              <a:rPr lang="en-IN" sz="1800" b="1" kern="150" dirty="0">
                <a:effectLst/>
                <a:latin typeface="Constantia" panose="02030602050306030303" pitchFamily="18" charset="0"/>
                <a:ea typeface="Noto Sans CJK SC Regular"/>
                <a:cs typeface="FreeSans"/>
              </a:rPr>
              <a:t>networks: Features of higher levels of abstract emerge as the layer goes</a:t>
            </a:r>
            <a:r>
              <a:rPr lang="en-US" sz="1800" b="1" kern="150" dirty="0">
                <a:latin typeface="Constantia" panose="02030602050306030303" pitchFamily="18" charset="0"/>
                <a:ea typeface="Noto Sans CJK SC Regular"/>
                <a:cs typeface="FreeSans"/>
              </a:rPr>
              <a:t> </a:t>
            </a:r>
            <a:r>
              <a:rPr lang="en-IN" sz="1800" b="1" kern="150" dirty="0">
                <a:effectLst/>
                <a:latin typeface="Constantia" panose="02030602050306030303" pitchFamily="18" charset="0"/>
                <a:ea typeface="Noto Sans CJK SC Regular"/>
                <a:cs typeface="FreeSans"/>
              </a:rPr>
              <a:t>up from the bottom.</a:t>
            </a:r>
            <a:endParaRPr lang="en-US" sz="1800" b="1" kern="150" dirty="0">
              <a:effectLst/>
              <a:latin typeface="Constantia" panose="02030602050306030303" pitchFamily="18" charset="0"/>
              <a:ea typeface="Noto Sans CJK SC Regular"/>
              <a:cs typeface="FreeSans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kern="150" dirty="0">
                <a:effectLst/>
                <a:latin typeface="Constantia" panose="02030602050306030303" pitchFamily="18" charset="0"/>
                <a:ea typeface="Noto Sans CJK SC Regular"/>
                <a:cs typeface="FreeSans"/>
              </a:rPr>
              <a:t> </a:t>
            </a:r>
            <a:endParaRPr lang="en-US" sz="1800" b="1" kern="150" dirty="0">
              <a:effectLst/>
              <a:latin typeface="Constantia" panose="02030602050306030303" pitchFamily="18" charset="0"/>
              <a:ea typeface="Noto Sans CJK SC Regular"/>
              <a:cs typeface="FreeSans"/>
            </a:endParaRPr>
          </a:p>
          <a:p>
            <a:endParaRPr lang="en-US" dirty="0"/>
          </a:p>
        </p:txBody>
      </p:sp>
      <p:pic>
        <p:nvPicPr>
          <p:cNvPr id="4" name="Image2">
            <a:extLst>
              <a:ext uri="{FF2B5EF4-FFF2-40B4-BE49-F238E27FC236}">
                <a16:creationId xmlns:a16="http://schemas.microsoft.com/office/drawing/2014/main" id="{C0CDD4CE-40DC-4C77-BD06-D4143A7AE52E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69375" y="1845289"/>
            <a:ext cx="4862830" cy="424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9757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308</TotalTime>
  <Words>858</Words>
  <Application>Microsoft Office PowerPoint</Application>
  <PresentationFormat>Widescreen</PresentationFormat>
  <Paragraphs>74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2" baseType="lpstr">
      <vt:lpstr>arial</vt:lpstr>
      <vt:lpstr>arial</vt:lpstr>
      <vt:lpstr>Arial Narrow</vt:lpstr>
      <vt:lpstr>Arial Rounded MT Bold</vt:lpstr>
      <vt:lpstr>Bradley Hand ITC</vt:lpstr>
      <vt:lpstr>Calibri</vt:lpstr>
      <vt:lpstr>Constantia</vt:lpstr>
      <vt:lpstr>Garamond</vt:lpstr>
      <vt:lpstr>High Tower Text</vt:lpstr>
      <vt:lpstr>Imprint MT Shadow</vt:lpstr>
      <vt:lpstr>Liberation Serif</vt:lpstr>
      <vt:lpstr>Open Sans</vt:lpstr>
      <vt:lpstr>Segoe UI</vt:lpstr>
      <vt:lpstr>Wingdings</vt:lpstr>
      <vt:lpstr>Organic</vt:lpstr>
      <vt:lpstr>ML Internship TEAM 7.6 </vt:lpstr>
      <vt:lpstr>Abstract</vt:lpstr>
      <vt:lpstr>Three Stages of Alzheimer’s Disease </vt:lpstr>
      <vt:lpstr>PowerPoint Presentation</vt:lpstr>
      <vt:lpstr>Technology</vt:lpstr>
      <vt:lpstr>PowerPoint Presentation</vt:lpstr>
      <vt:lpstr>PowerPoint Presentation</vt:lpstr>
      <vt:lpstr> Deep Neural Networks </vt:lpstr>
      <vt:lpstr>Example:-</vt:lpstr>
      <vt:lpstr>Gcforest</vt:lpstr>
      <vt:lpstr>PowerPoint Presentation</vt:lpstr>
      <vt:lpstr> Overview Of gcForest </vt:lpstr>
      <vt:lpstr>PowerPoint Presentation</vt:lpstr>
      <vt:lpstr>PowerPoint Presentation</vt:lpstr>
      <vt:lpstr> Collecting Extracted Features </vt:lpstr>
      <vt:lpstr> Work To Do On/Conclusion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31</cp:revision>
  <dcterms:created xsi:type="dcterms:W3CDTF">2020-11-23T09:56:04Z</dcterms:created>
  <dcterms:modified xsi:type="dcterms:W3CDTF">2020-11-23T15:05:44Z</dcterms:modified>
</cp:coreProperties>
</file>