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257" r:id="rId4"/>
    <p:sldId id="280" r:id="rId5"/>
    <p:sldId id="259" r:id="rId6"/>
    <p:sldId id="279" r:id="rId7"/>
    <p:sldId id="258" r:id="rId8"/>
    <p:sldId id="281" r:id="rId9"/>
    <p:sldId id="282" r:id="rId10"/>
    <p:sldId id="283" r:id="rId11"/>
    <p:sldId id="284" r:id="rId12"/>
    <p:sldId id="265" r:id="rId13"/>
    <p:sldId id="285" r:id="rId14"/>
    <p:sldId id="291" r:id="rId15"/>
    <p:sldId id="292" r:id="rId16"/>
    <p:sldId id="293" r:id="rId17"/>
    <p:sldId id="294" r:id="rId18"/>
    <p:sldId id="263" r:id="rId19"/>
    <p:sldId id="295" r:id="rId20"/>
    <p:sldId id="287" r:id="rId21"/>
    <p:sldId id="288" r:id="rId22"/>
    <p:sldId id="289" r:id="rId23"/>
    <p:sldId id="290" r:id="rId24"/>
    <p:sldId id="297" r:id="rId25"/>
    <p:sldId id="296" r:id="rId26"/>
    <p:sldId id="298" r:id="rId27"/>
    <p:sldId id="286" r:id="rId28"/>
    <p:sldId id="299" r:id="rId29"/>
    <p:sldId id="300" r:id="rId30"/>
    <p:sldId id="301" r:id="rId31"/>
    <p:sldId id="302" r:id="rId32"/>
    <p:sldId id="303" r:id="rId33"/>
    <p:sldId id="304" r:id="rId34"/>
    <p:sldId id="30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179A-167B-45FE-8923-D85A41B86EED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8C7E-B350-44F8-8146-6891DAFF5832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86F-2AE0-4B19-85D6-01446F2E2DDC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812584C-0F4B-493D-913C-EF8B70DE989F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9/29/2020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8AA42DC-F8F7-4283-837E-F05BF240C91B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9/29/2020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7ED0C8-BC5E-4B60-809B-D0E4B0149410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9/29/2020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A972347-5C46-4F78-A059-9F6668A78FED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9/29/2020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F466DAC-54D0-4748-9454-877B9243FAC5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9/29/2020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3CCAF15-C127-4E4B-A465-AF64973D3237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9/29/2020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E3E7925-6F1B-4EB8-A110-EF5F05C86746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9/29/2020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33D6409-4536-4BD1-B459-14A9865E3024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9/29/2020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51F2-A075-403D-A6BA-3F24E0F41D10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53B8D57-FDBA-48EB-B411-A08AA01624A3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9/29/2020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1EFC0D1-62F3-4787-ADC4-97E552DDD158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9/29/2020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A6657F5-8040-4267-A413-6952300CF974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9/29/2020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41E7-29CF-4301-8F03-C5DBC641DE35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1B3B-973C-4B80-9985-0593B48E8579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3165-FF62-4220-AE46-2483A5F48E69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40F3-B866-4976-9174-F788A7562872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860A-582F-4577-992A-9BA90D79831E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147D-037C-4B7A-94B3-70DB6C4DFB24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9760-DD6B-497C-A4E1-9A08A0BAC6C8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8F36-F969-41A4-98F9-922216F1166A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027DB620-3F6C-4608-921B-749268C791C3}" type="datetime1">
              <a:rPr lang="en-US" kern="1200" smtClean="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9/29/2020</a:t>
            </a:fld>
            <a:endParaRPr lang="en-IN" kern="1200" dirty="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pt-BR" kern="1200" smtClean="0">
                <a:latin typeface="Arial" charset="0"/>
              </a:rPr>
              <a:t>Muralidhara V N, IIITB</a:t>
            </a:r>
            <a:endParaRPr lang="en-IN" kern="1200" dirty="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 dirty="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 dirty="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Heap</a:t>
            </a:r>
            <a:br>
              <a:rPr lang="en-US" dirty="0" smtClean="0"/>
            </a:br>
            <a:r>
              <a:rPr lang="en-US" sz="2000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Insert 16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14600" y="24384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572000" y="2438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371600" y="3429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4191000" y="3429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562600" y="3505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2819400" y="3505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26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57200" y="4648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1600200" y="4648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7" name="Straight Connector 26"/>
          <p:cNvCxnSpPr>
            <a:stCxn id="4" idx="3"/>
          </p:cNvCxnSpPr>
          <p:nvPr/>
        </p:nvCxnSpPr>
        <p:spPr bwMode="auto">
          <a:xfrm rot="5400000">
            <a:off x="3135360" y="2098207"/>
            <a:ext cx="329033" cy="3513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endCxn id="9" idx="7"/>
          </p:cNvCxnSpPr>
          <p:nvPr/>
        </p:nvCxnSpPr>
        <p:spPr bwMode="auto">
          <a:xfrm rot="10800000" flipV="1">
            <a:off x="2087048" y="3047999"/>
            <a:ext cx="503752" cy="5037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9" idx="3"/>
          </p:cNvCxnSpPr>
          <p:nvPr/>
        </p:nvCxnSpPr>
        <p:spPr bwMode="auto">
          <a:xfrm rot="5400000">
            <a:off x="1028701" y="4182548"/>
            <a:ext cx="503751" cy="4275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1752600" y="4419600"/>
            <a:ext cx="3810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7" idx="4"/>
          </p:cNvCxnSpPr>
          <p:nvPr/>
        </p:nvCxnSpPr>
        <p:spPr bwMode="auto">
          <a:xfrm rot="16200000" flipH="1">
            <a:off x="2819400" y="3276600"/>
            <a:ext cx="3048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4" idx="5"/>
          </p:cNvCxnSpPr>
          <p:nvPr/>
        </p:nvCxnSpPr>
        <p:spPr bwMode="auto">
          <a:xfrm rot="16200000" flipH="1">
            <a:off x="4155608" y="2022007"/>
            <a:ext cx="4052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4610100" y="3238500"/>
            <a:ext cx="3048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8" idx="5"/>
          </p:cNvCxnSpPr>
          <p:nvPr/>
        </p:nvCxnSpPr>
        <p:spPr bwMode="auto">
          <a:xfrm rot="16200000" flipH="1">
            <a:off x="5254928" y="3121328"/>
            <a:ext cx="492592" cy="4275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Callout 46"/>
          <p:cNvSpPr/>
          <p:nvPr/>
        </p:nvSpPr>
        <p:spPr bwMode="auto">
          <a:xfrm>
            <a:off x="4114800" y="1143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50" name="Oval Callout 49"/>
          <p:cNvSpPr/>
          <p:nvPr/>
        </p:nvSpPr>
        <p:spPr bwMode="auto">
          <a:xfrm>
            <a:off x="4953000" y="1905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1" name="Oval Callout 50"/>
          <p:cNvSpPr/>
          <p:nvPr/>
        </p:nvSpPr>
        <p:spPr bwMode="auto">
          <a:xfrm>
            <a:off x="4800600" y="3048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2" name="Oval Callout 51"/>
          <p:cNvSpPr/>
          <p:nvPr/>
        </p:nvSpPr>
        <p:spPr bwMode="auto">
          <a:xfrm>
            <a:off x="6019800" y="28956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3" name="Oval Callout 52"/>
          <p:cNvSpPr/>
          <p:nvPr/>
        </p:nvSpPr>
        <p:spPr bwMode="auto">
          <a:xfrm>
            <a:off x="533400" y="41148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54" name="Oval Callout 53"/>
          <p:cNvSpPr/>
          <p:nvPr/>
        </p:nvSpPr>
        <p:spPr bwMode="auto">
          <a:xfrm>
            <a:off x="2209800" y="4191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5" name="Oval Callout 54"/>
          <p:cNvSpPr/>
          <p:nvPr/>
        </p:nvSpPr>
        <p:spPr bwMode="auto">
          <a:xfrm>
            <a:off x="3276600" y="3048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6" name="Oval Callout 55"/>
          <p:cNvSpPr/>
          <p:nvPr/>
        </p:nvSpPr>
        <p:spPr bwMode="auto">
          <a:xfrm>
            <a:off x="990600" y="32004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7" name="Oval Callout 56"/>
          <p:cNvSpPr/>
          <p:nvPr/>
        </p:nvSpPr>
        <p:spPr bwMode="auto">
          <a:xfrm>
            <a:off x="2133600" y="21336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219200" y="5715000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Oval Callout 31"/>
          <p:cNvSpPr/>
          <p:nvPr/>
        </p:nvSpPr>
        <p:spPr bwMode="auto">
          <a:xfrm>
            <a:off x="3352800" y="43434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667000" y="4724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29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>
            <a:stCxn id="22" idx="4"/>
            <a:endCxn id="34" idx="0"/>
          </p:cNvCxnSpPr>
          <p:nvPr/>
        </p:nvCxnSpPr>
        <p:spPr bwMode="auto">
          <a:xfrm rot="5400000">
            <a:off x="2933700" y="4419600"/>
            <a:ext cx="4572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Footer Placeholder 3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Insert (X)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/>
              <a:t>voidAdd (int H[], int X, int *n){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/>
              <a:t>  H[*n] = X;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/>
              <a:t> *n = *n + 1; 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/>
              <a:t>Bottomupheapify (H, *n - 1);}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/>
              <a:t>Bottomupheapify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/>
              <a:t>voidBottomupheapify (int H[],  int i){  int p = (i - 1) / 2, temp; 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/>
              <a:t>while (p &gt; -1)    {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/>
              <a:t>     if (H[i] &lt; H[p])	{	 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/>
              <a:t>temp=H[i];	 H[i]=H[p];	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/>
              <a:t>H[p]=temp;	 i=p;	  p=(i - 1) / 2;	}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/>
              <a:t>      else	p = -1;    }}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DeleteMin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14600" y="24384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572000" y="2438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371600" y="3429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4191000" y="3429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562600" y="3505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2819400" y="3505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26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57200" y="4648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1600200" y="4648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7" name="Straight Connector 26"/>
          <p:cNvCxnSpPr>
            <a:stCxn id="4" idx="3"/>
          </p:cNvCxnSpPr>
          <p:nvPr/>
        </p:nvCxnSpPr>
        <p:spPr bwMode="auto">
          <a:xfrm rot="5400000">
            <a:off x="3135360" y="2098207"/>
            <a:ext cx="329033" cy="3513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endCxn id="9" idx="7"/>
          </p:cNvCxnSpPr>
          <p:nvPr/>
        </p:nvCxnSpPr>
        <p:spPr bwMode="auto">
          <a:xfrm rot="10800000" flipV="1">
            <a:off x="2087048" y="3047999"/>
            <a:ext cx="503752" cy="5037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9" idx="3"/>
          </p:cNvCxnSpPr>
          <p:nvPr/>
        </p:nvCxnSpPr>
        <p:spPr bwMode="auto">
          <a:xfrm rot="5400000">
            <a:off x="1028701" y="4182548"/>
            <a:ext cx="503751" cy="4275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1752600" y="4419600"/>
            <a:ext cx="3810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7" idx="4"/>
          </p:cNvCxnSpPr>
          <p:nvPr/>
        </p:nvCxnSpPr>
        <p:spPr bwMode="auto">
          <a:xfrm rot="16200000" flipH="1">
            <a:off x="2819400" y="3276600"/>
            <a:ext cx="3048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4" idx="5"/>
          </p:cNvCxnSpPr>
          <p:nvPr/>
        </p:nvCxnSpPr>
        <p:spPr bwMode="auto">
          <a:xfrm rot="16200000" flipH="1">
            <a:off x="4155608" y="2022007"/>
            <a:ext cx="4052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4610100" y="3238500"/>
            <a:ext cx="3048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8" idx="5"/>
          </p:cNvCxnSpPr>
          <p:nvPr/>
        </p:nvCxnSpPr>
        <p:spPr bwMode="auto">
          <a:xfrm rot="16200000" flipH="1">
            <a:off x="5254928" y="3121328"/>
            <a:ext cx="492592" cy="4275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Callout 46"/>
          <p:cNvSpPr/>
          <p:nvPr/>
        </p:nvSpPr>
        <p:spPr bwMode="auto">
          <a:xfrm>
            <a:off x="4114800" y="1143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50" name="Oval Callout 49"/>
          <p:cNvSpPr/>
          <p:nvPr/>
        </p:nvSpPr>
        <p:spPr bwMode="auto">
          <a:xfrm>
            <a:off x="4953000" y="1905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1" name="Oval Callout 50"/>
          <p:cNvSpPr/>
          <p:nvPr/>
        </p:nvSpPr>
        <p:spPr bwMode="auto">
          <a:xfrm>
            <a:off x="4800600" y="3048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2" name="Oval Callout 51"/>
          <p:cNvSpPr/>
          <p:nvPr/>
        </p:nvSpPr>
        <p:spPr bwMode="auto">
          <a:xfrm>
            <a:off x="6019800" y="28956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3" name="Oval Callout 52"/>
          <p:cNvSpPr/>
          <p:nvPr/>
        </p:nvSpPr>
        <p:spPr bwMode="auto">
          <a:xfrm>
            <a:off x="533400" y="41148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54" name="Oval Callout 53"/>
          <p:cNvSpPr/>
          <p:nvPr/>
        </p:nvSpPr>
        <p:spPr bwMode="auto">
          <a:xfrm>
            <a:off x="2209800" y="4191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5" name="Oval Callout 54"/>
          <p:cNvSpPr/>
          <p:nvPr/>
        </p:nvSpPr>
        <p:spPr bwMode="auto">
          <a:xfrm>
            <a:off x="3276600" y="3048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6" name="Oval Callout 55"/>
          <p:cNvSpPr/>
          <p:nvPr/>
        </p:nvSpPr>
        <p:spPr bwMode="auto">
          <a:xfrm>
            <a:off x="990600" y="32004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7" name="Oval Callout 56"/>
          <p:cNvSpPr/>
          <p:nvPr/>
        </p:nvSpPr>
        <p:spPr bwMode="auto">
          <a:xfrm>
            <a:off x="2133600" y="21336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219200" y="5715000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Oval Callout 31"/>
          <p:cNvSpPr/>
          <p:nvPr/>
        </p:nvSpPr>
        <p:spPr bwMode="auto">
          <a:xfrm>
            <a:off x="3352800" y="43434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667000" y="4724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29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>
            <a:stCxn id="22" idx="4"/>
            <a:endCxn id="34" idx="0"/>
          </p:cNvCxnSpPr>
          <p:nvPr/>
        </p:nvCxnSpPr>
        <p:spPr bwMode="auto">
          <a:xfrm rot="5400000">
            <a:off x="2933700" y="4419600"/>
            <a:ext cx="4572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Footer Placeholder 3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DeleteMin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29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514600" y="24384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572000" y="2438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371600" y="3429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4191000" y="3429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562600" y="3505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2819400" y="3505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26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57200" y="4648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1600200" y="4648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7" name="Straight Connector 26"/>
          <p:cNvCxnSpPr>
            <a:stCxn id="4" idx="3"/>
          </p:cNvCxnSpPr>
          <p:nvPr/>
        </p:nvCxnSpPr>
        <p:spPr bwMode="auto">
          <a:xfrm rot="5400000">
            <a:off x="3135360" y="2098207"/>
            <a:ext cx="329033" cy="3513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endCxn id="9" idx="7"/>
          </p:cNvCxnSpPr>
          <p:nvPr/>
        </p:nvCxnSpPr>
        <p:spPr bwMode="auto">
          <a:xfrm rot="10800000" flipV="1">
            <a:off x="2087048" y="3047999"/>
            <a:ext cx="503752" cy="5037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9" idx="3"/>
          </p:cNvCxnSpPr>
          <p:nvPr/>
        </p:nvCxnSpPr>
        <p:spPr bwMode="auto">
          <a:xfrm rot="5400000">
            <a:off x="1028701" y="4182548"/>
            <a:ext cx="503751" cy="4275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1752600" y="4419600"/>
            <a:ext cx="3810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7" idx="4"/>
          </p:cNvCxnSpPr>
          <p:nvPr/>
        </p:nvCxnSpPr>
        <p:spPr bwMode="auto">
          <a:xfrm rot="16200000" flipH="1">
            <a:off x="2819400" y="3276600"/>
            <a:ext cx="3048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4" idx="5"/>
          </p:cNvCxnSpPr>
          <p:nvPr/>
        </p:nvCxnSpPr>
        <p:spPr bwMode="auto">
          <a:xfrm rot="16200000" flipH="1">
            <a:off x="4155608" y="2022007"/>
            <a:ext cx="4052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4610100" y="3238500"/>
            <a:ext cx="3048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8" idx="5"/>
          </p:cNvCxnSpPr>
          <p:nvPr/>
        </p:nvCxnSpPr>
        <p:spPr bwMode="auto">
          <a:xfrm rot="16200000" flipH="1">
            <a:off x="5254928" y="3121328"/>
            <a:ext cx="492592" cy="4275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Callout 46"/>
          <p:cNvSpPr/>
          <p:nvPr/>
        </p:nvSpPr>
        <p:spPr bwMode="auto">
          <a:xfrm>
            <a:off x="4114800" y="1143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50" name="Oval Callout 49"/>
          <p:cNvSpPr/>
          <p:nvPr/>
        </p:nvSpPr>
        <p:spPr bwMode="auto">
          <a:xfrm>
            <a:off x="4953000" y="1905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1" name="Oval Callout 50"/>
          <p:cNvSpPr/>
          <p:nvPr/>
        </p:nvSpPr>
        <p:spPr bwMode="auto">
          <a:xfrm>
            <a:off x="4800600" y="3048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2" name="Oval Callout 51"/>
          <p:cNvSpPr/>
          <p:nvPr/>
        </p:nvSpPr>
        <p:spPr bwMode="auto">
          <a:xfrm>
            <a:off x="6019800" y="28956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3" name="Oval Callout 52"/>
          <p:cNvSpPr/>
          <p:nvPr/>
        </p:nvSpPr>
        <p:spPr bwMode="auto">
          <a:xfrm>
            <a:off x="533400" y="41148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54" name="Oval Callout 53"/>
          <p:cNvSpPr/>
          <p:nvPr/>
        </p:nvSpPr>
        <p:spPr bwMode="auto">
          <a:xfrm>
            <a:off x="2209800" y="4191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5" name="Oval Callout 54"/>
          <p:cNvSpPr/>
          <p:nvPr/>
        </p:nvSpPr>
        <p:spPr bwMode="auto">
          <a:xfrm>
            <a:off x="3276600" y="3048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6" name="Oval Callout 55"/>
          <p:cNvSpPr/>
          <p:nvPr/>
        </p:nvSpPr>
        <p:spPr bwMode="auto">
          <a:xfrm>
            <a:off x="990600" y="32004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7" name="Oval Callout 56"/>
          <p:cNvSpPr/>
          <p:nvPr/>
        </p:nvSpPr>
        <p:spPr bwMode="auto">
          <a:xfrm>
            <a:off x="2133600" y="21336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219200" y="5715000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Footer Placeholder 3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DeleteMin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16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514600" y="24384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29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572000" y="2438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371600" y="3429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4191000" y="3429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562600" y="3505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2819400" y="3505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26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57200" y="4648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1600200" y="4648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7" name="Straight Connector 26"/>
          <p:cNvCxnSpPr>
            <a:stCxn id="4" idx="3"/>
          </p:cNvCxnSpPr>
          <p:nvPr/>
        </p:nvCxnSpPr>
        <p:spPr bwMode="auto">
          <a:xfrm rot="5400000">
            <a:off x="3135360" y="2098207"/>
            <a:ext cx="329033" cy="3513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endCxn id="9" idx="7"/>
          </p:cNvCxnSpPr>
          <p:nvPr/>
        </p:nvCxnSpPr>
        <p:spPr bwMode="auto">
          <a:xfrm rot="10800000" flipV="1">
            <a:off x="2087048" y="3047999"/>
            <a:ext cx="503752" cy="5037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9" idx="3"/>
          </p:cNvCxnSpPr>
          <p:nvPr/>
        </p:nvCxnSpPr>
        <p:spPr bwMode="auto">
          <a:xfrm rot="5400000">
            <a:off x="1028701" y="4182548"/>
            <a:ext cx="503751" cy="4275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1752600" y="4419600"/>
            <a:ext cx="3810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7" idx="4"/>
          </p:cNvCxnSpPr>
          <p:nvPr/>
        </p:nvCxnSpPr>
        <p:spPr bwMode="auto">
          <a:xfrm rot="16200000" flipH="1">
            <a:off x="2819400" y="3276600"/>
            <a:ext cx="3048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4" idx="5"/>
          </p:cNvCxnSpPr>
          <p:nvPr/>
        </p:nvCxnSpPr>
        <p:spPr bwMode="auto">
          <a:xfrm rot="16200000" flipH="1">
            <a:off x="4155608" y="2022007"/>
            <a:ext cx="4052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4610100" y="3238500"/>
            <a:ext cx="3048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8" idx="5"/>
          </p:cNvCxnSpPr>
          <p:nvPr/>
        </p:nvCxnSpPr>
        <p:spPr bwMode="auto">
          <a:xfrm rot="16200000" flipH="1">
            <a:off x="5254928" y="3121328"/>
            <a:ext cx="492592" cy="4275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Callout 46"/>
          <p:cNvSpPr/>
          <p:nvPr/>
        </p:nvSpPr>
        <p:spPr bwMode="auto">
          <a:xfrm>
            <a:off x="4114800" y="1143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50" name="Oval Callout 49"/>
          <p:cNvSpPr/>
          <p:nvPr/>
        </p:nvSpPr>
        <p:spPr bwMode="auto">
          <a:xfrm>
            <a:off x="4953000" y="1905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1" name="Oval Callout 50"/>
          <p:cNvSpPr/>
          <p:nvPr/>
        </p:nvSpPr>
        <p:spPr bwMode="auto">
          <a:xfrm>
            <a:off x="4800600" y="3048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2" name="Oval Callout 51"/>
          <p:cNvSpPr/>
          <p:nvPr/>
        </p:nvSpPr>
        <p:spPr bwMode="auto">
          <a:xfrm>
            <a:off x="6019800" y="28956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3" name="Oval Callout 52"/>
          <p:cNvSpPr/>
          <p:nvPr/>
        </p:nvSpPr>
        <p:spPr bwMode="auto">
          <a:xfrm>
            <a:off x="533400" y="41148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54" name="Oval Callout 53"/>
          <p:cNvSpPr/>
          <p:nvPr/>
        </p:nvSpPr>
        <p:spPr bwMode="auto">
          <a:xfrm>
            <a:off x="2209800" y="4191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5" name="Oval Callout 54"/>
          <p:cNvSpPr/>
          <p:nvPr/>
        </p:nvSpPr>
        <p:spPr bwMode="auto">
          <a:xfrm>
            <a:off x="3276600" y="3048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6" name="Oval Callout 55"/>
          <p:cNvSpPr/>
          <p:nvPr/>
        </p:nvSpPr>
        <p:spPr bwMode="auto">
          <a:xfrm>
            <a:off x="990600" y="32004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7" name="Oval Callout 56"/>
          <p:cNvSpPr/>
          <p:nvPr/>
        </p:nvSpPr>
        <p:spPr bwMode="auto">
          <a:xfrm>
            <a:off x="2133600" y="21336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219200" y="5715000"/>
          <a:ext cx="54864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Footer Placeholder 3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DeleteMin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16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514600" y="24384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26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572000" y="2438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371600" y="3429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4191000" y="3429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562600" y="3505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2819400" y="3505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29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57200" y="4648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1600200" y="4648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7" name="Straight Connector 26"/>
          <p:cNvCxnSpPr>
            <a:stCxn id="4" idx="3"/>
          </p:cNvCxnSpPr>
          <p:nvPr/>
        </p:nvCxnSpPr>
        <p:spPr bwMode="auto">
          <a:xfrm rot="5400000">
            <a:off x="3135360" y="2098207"/>
            <a:ext cx="329033" cy="3513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endCxn id="9" idx="7"/>
          </p:cNvCxnSpPr>
          <p:nvPr/>
        </p:nvCxnSpPr>
        <p:spPr bwMode="auto">
          <a:xfrm rot="10800000" flipV="1">
            <a:off x="2087048" y="3047999"/>
            <a:ext cx="503752" cy="5037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9" idx="3"/>
          </p:cNvCxnSpPr>
          <p:nvPr/>
        </p:nvCxnSpPr>
        <p:spPr bwMode="auto">
          <a:xfrm rot="5400000">
            <a:off x="1028701" y="4182548"/>
            <a:ext cx="503751" cy="4275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1752600" y="4419600"/>
            <a:ext cx="3810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7" idx="4"/>
          </p:cNvCxnSpPr>
          <p:nvPr/>
        </p:nvCxnSpPr>
        <p:spPr bwMode="auto">
          <a:xfrm rot="16200000" flipH="1">
            <a:off x="2819400" y="3276600"/>
            <a:ext cx="3048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4" idx="5"/>
          </p:cNvCxnSpPr>
          <p:nvPr/>
        </p:nvCxnSpPr>
        <p:spPr bwMode="auto">
          <a:xfrm rot="16200000" flipH="1">
            <a:off x="4155608" y="2022007"/>
            <a:ext cx="4052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4610100" y="3238500"/>
            <a:ext cx="3048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8" idx="5"/>
          </p:cNvCxnSpPr>
          <p:nvPr/>
        </p:nvCxnSpPr>
        <p:spPr bwMode="auto">
          <a:xfrm rot="16200000" flipH="1">
            <a:off x="5254928" y="3121328"/>
            <a:ext cx="492592" cy="4275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Callout 46"/>
          <p:cNvSpPr/>
          <p:nvPr/>
        </p:nvSpPr>
        <p:spPr bwMode="auto">
          <a:xfrm>
            <a:off x="4114800" y="1143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50" name="Oval Callout 49"/>
          <p:cNvSpPr/>
          <p:nvPr/>
        </p:nvSpPr>
        <p:spPr bwMode="auto">
          <a:xfrm>
            <a:off x="4953000" y="1905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1" name="Oval Callout 50"/>
          <p:cNvSpPr/>
          <p:nvPr/>
        </p:nvSpPr>
        <p:spPr bwMode="auto">
          <a:xfrm>
            <a:off x="4800600" y="3048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2" name="Oval Callout 51"/>
          <p:cNvSpPr/>
          <p:nvPr/>
        </p:nvSpPr>
        <p:spPr bwMode="auto">
          <a:xfrm>
            <a:off x="6019800" y="28956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3" name="Oval Callout 52"/>
          <p:cNvSpPr/>
          <p:nvPr/>
        </p:nvSpPr>
        <p:spPr bwMode="auto">
          <a:xfrm>
            <a:off x="533400" y="41148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54" name="Oval Callout 53"/>
          <p:cNvSpPr/>
          <p:nvPr/>
        </p:nvSpPr>
        <p:spPr bwMode="auto">
          <a:xfrm>
            <a:off x="2209800" y="4191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5" name="Oval Callout 54"/>
          <p:cNvSpPr/>
          <p:nvPr/>
        </p:nvSpPr>
        <p:spPr bwMode="auto">
          <a:xfrm>
            <a:off x="3276600" y="3048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6" name="Oval Callout 55"/>
          <p:cNvSpPr/>
          <p:nvPr/>
        </p:nvSpPr>
        <p:spPr bwMode="auto">
          <a:xfrm>
            <a:off x="990600" y="32004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7" name="Oval Callout 56"/>
          <p:cNvSpPr/>
          <p:nvPr/>
        </p:nvSpPr>
        <p:spPr bwMode="auto">
          <a:xfrm>
            <a:off x="2133600" y="21336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219200" y="5715000"/>
          <a:ext cx="54864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Footer Placeholder 3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DeleteMin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dirty="0" smtClean="0"/>
              <a:t>voidDeleteMin (int H[],  int *n){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dirty="0" smtClean="0"/>
              <a:t>    int t;  *n = *n - 1; 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dirty="0" smtClean="0"/>
              <a:t> t = H[0];  H[0] = H[*n];  H[*n] = t;  Topdownheapify (H,0,*n);}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/>
              <a:t>Topdownheapify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dirty="0" smtClean="0"/>
              <a:t>voidTopdownheapify (H[], i,  n){ 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dirty="0" smtClean="0"/>
              <a:t>while (2 * i + 2 &lt; n)    {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dirty="0" smtClean="0"/>
              <a:t>      if (H[2 * i + 1] &lt; H[2 * i + 2])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dirty="0" smtClean="0"/>
              <a:t>  					c = 2 * i + 1;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dirty="0" smtClean="0"/>
              <a:t>      else	 c = 2 * i + 2; 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dirty="0" smtClean="0"/>
              <a:t>     if (H[i] &gt; H[c])	{	  temp = H[i];	  H[i] = H[c];	  H[c] = temp;	  i = c;	}      else	i = n;    }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/>
              <a:t>Topdownheapify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dirty="0" smtClean="0"/>
              <a:t>c = 2 * i + 1;  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dirty="0" smtClean="0"/>
              <a:t>if (c &lt; n &amp; H[i] &gt; H[c])    {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dirty="0" smtClean="0"/>
              <a:t>      temp = H[i];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dirty="0" smtClean="0"/>
              <a:t>      H[i] = H[c];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dirty="0" smtClean="0"/>
              <a:t>      H[c] = temp; 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dirty="0" smtClean="0"/>
              <a:t>}}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Data Structures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Stack: FILO/LIFO</a:t>
            </a:r>
          </a:p>
          <a:p>
            <a:pPr lvl="1"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Push</a:t>
            </a:r>
          </a:p>
          <a:p>
            <a:pPr lvl="1"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Pop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Queue: FIFO/LILO</a:t>
            </a:r>
          </a:p>
          <a:p>
            <a:pPr lvl="1"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Enqueue</a:t>
            </a:r>
            <a:endParaRPr lang="en-US" dirty="0" smtClean="0"/>
          </a:p>
          <a:p>
            <a:pPr lvl="1"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Dequeue</a:t>
            </a:r>
            <a:endParaRPr lang="en-US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Priority Queue</a:t>
            </a:r>
          </a:p>
          <a:p>
            <a:pPr lvl="1"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Add</a:t>
            </a:r>
          </a:p>
          <a:p>
            <a:pPr lvl="1"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Delete Min/Max</a:t>
            </a:r>
          </a:p>
          <a:p>
            <a:pPr lvl="1"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lvl="1"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DecreaseKey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void </a:t>
            </a:r>
            <a:r>
              <a:rPr lang="en-US" dirty="0" err="1" smtClean="0"/>
              <a:t>DecreaseKey</a:t>
            </a:r>
            <a:r>
              <a:rPr lang="en-US" dirty="0" smtClean="0"/>
              <a:t> (H[], </a:t>
            </a:r>
            <a:r>
              <a:rPr lang="en-US" dirty="0" err="1" smtClean="0"/>
              <a:t>i</a:t>
            </a:r>
            <a:r>
              <a:rPr lang="en-US" dirty="0" smtClean="0"/>
              <a:t>, X){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H[</a:t>
            </a:r>
            <a:r>
              <a:rPr lang="en-US" dirty="0" err="1" smtClean="0"/>
              <a:t>i</a:t>
            </a:r>
            <a:r>
              <a:rPr lang="en-US" dirty="0" smtClean="0"/>
              <a:t>] = X;  </a:t>
            </a:r>
            <a:r>
              <a:rPr lang="en-US" dirty="0" err="1" smtClean="0"/>
              <a:t>Bottomupheapify</a:t>
            </a:r>
            <a:r>
              <a:rPr lang="en-US" dirty="0" smtClean="0"/>
              <a:t> (H, </a:t>
            </a:r>
            <a:r>
              <a:rPr lang="en-US" dirty="0" err="1" smtClean="0"/>
              <a:t>i</a:t>
            </a:r>
            <a:r>
              <a:rPr lang="en-US" dirty="0" smtClean="0"/>
              <a:t>);}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IncreaseKey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void </a:t>
            </a:r>
            <a:r>
              <a:rPr lang="en-US" dirty="0" err="1" smtClean="0"/>
              <a:t>IncreaseKey</a:t>
            </a:r>
            <a:r>
              <a:rPr lang="en-US" dirty="0" smtClean="0"/>
              <a:t> (H[],  </a:t>
            </a:r>
            <a:r>
              <a:rPr lang="en-US" dirty="0" err="1" smtClean="0"/>
              <a:t>i</a:t>
            </a:r>
            <a:r>
              <a:rPr lang="en-US" dirty="0" smtClean="0"/>
              <a:t>, X){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H[</a:t>
            </a:r>
            <a:r>
              <a:rPr lang="en-US" dirty="0" err="1" smtClean="0"/>
              <a:t>i</a:t>
            </a:r>
            <a:r>
              <a:rPr lang="en-US" dirty="0" smtClean="0"/>
              <a:t>] = X;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</a:t>
            </a:r>
            <a:r>
              <a:rPr lang="en-US" smtClean="0"/>
              <a:t>MaxTopdownheapify</a:t>
            </a:r>
            <a:r>
              <a:rPr lang="en-US" dirty="0" smtClean="0"/>
              <a:t> (H, </a:t>
            </a:r>
            <a:r>
              <a:rPr lang="en-US" dirty="0" err="1" smtClean="0"/>
              <a:t>i</a:t>
            </a:r>
            <a:r>
              <a:rPr lang="en-US" dirty="0" smtClean="0"/>
              <a:t>);}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Build Heap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voidBuildHeap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H[],  </a:t>
            </a:r>
            <a:r>
              <a:rPr lang="en-US" dirty="0" err="1" smtClean="0"/>
              <a:t>int</a:t>
            </a:r>
            <a:r>
              <a:rPr lang="en-US" dirty="0" smtClean="0"/>
              <a:t> n){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for(</a:t>
            </a:r>
            <a:r>
              <a:rPr lang="en-US" dirty="0" err="1" smtClean="0"/>
              <a:t>i</a:t>
            </a:r>
            <a:r>
              <a:rPr lang="en-US" dirty="0" smtClean="0"/>
              <a:t>=0;i&lt;n;++</a:t>
            </a:r>
            <a:r>
              <a:rPr lang="en-US" dirty="0" err="1" smtClean="0"/>
              <a:t>i</a:t>
            </a:r>
            <a:r>
              <a:rPr lang="en-US" dirty="0" smtClean="0"/>
              <a:t>)    {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</a:t>
            </a:r>
            <a:r>
              <a:rPr lang="en-US" dirty="0" err="1" smtClean="0"/>
              <a:t>Bottomupheapify</a:t>
            </a:r>
            <a:r>
              <a:rPr lang="en-US" dirty="0" smtClean="0"/>
              <a:t> (H, </a:t>
            </a:r>
            <a:r>
              <a:rPr lang="en-US" dirty="0" err="1" smtClean="0"/>
              <a:t>i</a:t>
            </a:r>
            <a:r>
              <a:rPr lang="en-US" dirty="0" smtClean="0"/>
              <a:t>, n);    }}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Build Heap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voidBuildHeap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H[],  </a:t>
            </a:r>
            <a:r>
              <a:rPr lang="en-US" dirty="0" err="1" smtClean="0"/>
              <a:t>int</a:t>
            </a:r>
            <a:r>
              <a:rPr lang="en-US" dirty="0" smtClean="0"/>
              <a:t> n){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for(</a:t>
            </a:r>
            <a:r>
              <a:rPr lang="en-US" dirty="0" err="1" smtClean="0"/>
              <a:t>i</a:t>
            </a:r>
            <a:r>
              <a:rPr lang="en-US" dirty="0" smtClean="0"/>
              <a:t>=0;i&lt;n;++</a:t>
            </a:r>
            <a:r>
              <a:rPr lang="en-US" dirty="0" err="1" smtClean="0"/>
              <a:t>i</a:t>
            </a:r>
            <a:r>
              <a:rPr lang="en-US" dirty="0" smtClean="0"/>
              <a:t>)    {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</a:t>
            </a:r>
            <a:r>
              <a:rPr lang="en-US" dirty="0" err="1" smtClean="0"/>
              <a:t>Bottomupheapify</a:t>
            </a:r>
            <a:r>
              <a:rPr lang="en-US" dirty="0" smtClean="0"/>
              <a:t> (H, </a:t>
            </a:r>
            <a:r>
              <a:rPr lang="en-US" dirty="0" err="1" smtClean="0"/>
              <a:t>i</a:t>
            </a:r>
            <a:r>
              <a:rPr lang="en-US" dirty="0" smtClean="0"/>
              <a:t>, n);    }}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There are </a:t>
            </a:r>
            <a:r>
              <a:rPr lang="el-GR" dirty="0" smtClean="0"/>
              <a:t>Ω</a:t>
            </a:r>
            <a:r>
              <a:rPr lang="en-US" dirty="0" smtClean="0"/>
              <a:t>(n) nodes which might take </a:t>
            </a:r>
            <a:r>
              <a:rPr lang="el-GR" dirty="0" smtClean="0"/>
              <a:t>Ω</a:t>
            </a:r>
            <a:r>
              <a:rPr lang="en-US" dirty="0" smtClean="0"/>
              <a:t>(log n) time. So the build heap is </a:t>
            </a:r>
            <a:r>
              <a:rPr lang="el-GR" dirty="0" smtClean="0"/>
              <a:t>Ω</a:t>
            </a:r>
            <a:r>
              <a:rPr lang="en-US" dirty="0" smtClean="0"/>
              <a:t>(n log n)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Build Heap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voidBuildHeap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H[],  </a:t>
            </a:r>
            <a:r>
              <a:rPr lang="en-US" dirty="0" err="1" smtClean="0"/>
              <a:t>int</a:t>
            </a:r>
            <a:r>
              <a:rPr lang="en-US" dirty="0" smtClean="0"/>
              <a:t> n){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n / 2; 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while (</a:t>
            </a:r>
            <a:r>
              <a:rPr lang="en-US" dirty="0" err="1" smtClean="0"/>
              <a:t>i</a:t>
            </a:r>
            <a:r>
              <a:rPr lang="en-US" dirty="0" smtClean="0"/>
              <a:t> &gt; -1)    {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</a:t>
            </a:r>
            <a:r>
              <a:rPr lang="en-US" dirty="0" err="1" smtClean="0"/>
              <a:t>Topdownheapify</a:t>
            </a:r>
            <a:r>
              <a:rPr lang="en-US" dirty="0" smtClean="0"/>
              <a:t> (H, </a:t>
            </a:r>
            <a:r>
              <a:rPr lang="en-US" dirty="0" err="1" smtClean="0"/>
              <a:t>i</a:t>
            </a:r>
            <a:r>
              <a:rPr lang="en-US" dirty="0" smtClean="0"/>
              <a:t>--, n);    }}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Heap Sort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BuildHeap</a:t>
            </a:r>
            <a:r>
              <a:rPr lang="en-US" dirty="0" smtClean="0"/>
              <a:t> (H[],n)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m=n;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DeleteMin</a:t>
            </a:r>
            <a:r>
              <a:rPr lang="en-US" dirty="0" smtClean="0"/>
              <a:t>(</a:t>
            </a:r>
            <a:r>
              <a:rPr lang="en-US" err="1" smtClean="0"/>
              <a:t>H</a:t>
            </a:r>
            <a:r>
              <a:rPr lang="en-US" smtClean="0"/>
              <a:t>,&amp;m);</a:t>
            </a:r>
            <a:endParaRPr lang="en-US" dirty="0" smtClean="0"/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Sort in </a:t>
            </a:r>
            <a:r>
              <a:rPr lang="el-GR" dirty="0" smtClean="0"/>
              <a:t>Θ</a:t>
            </a:r>
            <a:r>
              <a:rPr lang="en-US" dirty="0" smtClean="0"/>
              <a:t>(n log n) time.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Complexity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 following can be done in </a:t>
            </a:r>
            <a:r>
              <a:rPr lang="el-GR" dirty="0" smtClean="0"/>
              <a:t>Θ</a:t>
            </a:r>
            <a:r>
              <a:rPr lang="en-US" dirty="0" smtClean="0"/>
              <a:t> (log n) </a:t>
            </a:r>
          </a:p>
          <a:p>
            <a:pPr indent="-339725">
              <a:buFont typeface="Arial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BottomupHeapify</a:t>
            </a:r>
            <a:endParaRPr lang="en-US" dirty="0" smtClean="0"/>
          </a:p>
          <a:p>
            <a:pPr indent="-339725">
              <a:buFont typeface="Arial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TopdownHeapify</a:t>
            </a:r>
            <a:endParaRPr lang="en-US" dirty="0" smtClean="0"/>
          </a:p>
          <a:p>
            <a:pPr indent="-339725">
              <a:buFont typeface="Arial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Insert</a:t>
            </a:r>
          </a:p>
          <a:p>
            <a:pPr indent="-339725">
              <a:buFont typeface="Arial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DeleteMin</a:t>
            </a:r>
            <a:endParaRPr lang="en-US" dirty="0" smtClean="0"/>
          </a:p>
          <a:p>
            <a:pPr indent="-339725">
              <a:buFont typeface="Arial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DecreaseKey</a:t>
            </a:r>
            <a:endParaRPr lang="en-US" dirty="0" smtClean="0"/>
          </a:p>
          <a:p>
            <a:pPr indent="-339725">
              <a:buFont typeface="Arial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IncreaseKey</a:t>
            </a:r>
            <a:endParaRPr lang="en-US" dirty="0" smtClean="0"/>
          </a:p>
          <a:p>
            <a:pPr indent="-339725">
              <a:buFont typeface="Arial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Delete – </a:t>
            </a:r>
            <a:r>
              <a:rPr lang="en-US" dirty="0" err="1" smtClean="0"/>
              <a:t>DecreaseKey</a:t>
            </a:r>
            <a:r>
              <a:rPr lang="en-US" dirty="0" smtClean="0"/>
              <a:t> + </a:t>
            </a:r>
            <a:r>
              <a:rPr lang="en-US" dirty="0" err="1" smtClean="0"/>
              <a:t>DeleteMin</a:t>
            </a:r>
            <a:endParaRPr lang="en-US" dirty="0" smtClean="0"/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Complexity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Min – return the min element , can be answered in O(1) time</a:t>
            </a:r>
          </a:p>
          <a:p>
            <a:pPr indent="-339725"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Build Heap in linear time</a:t>
            </a:r>
          </a:p>
          <a:p>
            <a:pPr indent="-339725"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Heap Sort in </a:t>
            </a:r>
            <a:r>
              <a:rPr lang="el-GR" dirty="0" smtClean="0"/>
              <a:t>Θ</a:t>
            </a:r>
            <a:r>
              <a:rPr lang="en-US" dirty="0" smtClean="0"/>
              <a:t>(n log n</a:t>
            </a:r>
            <a:r>
              <a:rPr lang="en-US" smtClean="0"/>
              <a:t>) time.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Problem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Design a data structure which can perform the following operations efficiently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Add()</a:t>
            </a:r>
          </a:p>
          <a:p>
            <a:pPr indent="-339725"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Delete Median()</a:t>
            </a:r>
          </a:p>
          <a:p>
            <a:pPr indent="-339725"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Median is an elements with rank n/2+1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Problem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Add()</a:t>
            </a:r>
          </a:p>
          <a:p>
            <a:pPr indent="-339725"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Delete Median()</a:t>
            </a:r>
          </a:p>
          <a:p>
            <a:pPr indent="-339725"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Median is an elements with rank n/2+1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Example: 3,8,9,12,18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(Min) Binary Heap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Is a complete binary tree in which each node is associated with a key, at each node of the tree value of the key is smaller than or equal to the value of both of its children.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Two heaps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We will maintain 2 heaps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One will have all the median and all the numbers smaller than the median. </a:t>
            </a:r>
            <a:endParaRPr lang="en-US" dirty="0" smtClean="0"/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Other heap will have all the elements bigger than the median.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Two heaps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One will have all the median and all the numbers smaller than the median. HS is the Max Heap and has ns number of elements. </a:t>
            </a:r>
            <a:endParaRPr lang="en-US" dirty="0" smtClean="0"/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Other heap will have all the elements bigger than the median. HB is the Min Heap and has </a:t>
            </a:r>
            <a:r>
              <a:rPr lang="en-US" dirty="0" err="1" smtClean="0"/>
              <a:t>nb</a:t>
            </a:r>
            <a:r>
              <a:rPr lang="en-US" dirty="0" smtClean="0"/>
              <a:t> number of elements.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Note that ns=</a:t>
            </a:r>
            <a:r>
              <a:rPr lang="en-US" dirty="0" err="1" smtClean="0"/>
              <a:t>nb</a:t>
            </a:r>
            <a:r>
              <a:rPr lang="en-US" dirty="0" smtClean="0"/>
              <a:t> or ns=nb+1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Two heaps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DeleteMedian</a:t>
            </a:r>
            <a:r>
              <a:rPr lang="en-US" dirty="0" smtClean="0"/>
              <a:t> ()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Median=HS[0];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DeleteMax</a:t>
            </a:r>
            <a:r>
              <a:rPr lang="en-US" dirty="0" smtClean="0"/>
              <a:t>(</a:t>
            </a:r>
            <a:r>
              <a:rPr lang="en-US" dirty="0" err="1" smtClean="0"/>
              <a:t>HS</a:t>
            </a:r>
            <a:r>
              <a:rPr lang="en-US" dirty="0" err="1" smtClean="0"/>
              <a:t>,&amp;ns</a:t>
            </a:r>
            <a:r>
              <a:rPr lang="en-US" dirty="0" smtClean="0"/>
              <a:t>);</a:t>
            </a:r>
            <a:endParaRPr lang="en-US" dirty="0" smtClean="0"/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</a:t>
            </a:r>
            <a:r>
              <a:rPr lang="en-US" dirty="0" err="1" smtClean="0"/>
              <a:t>nb</a:t>
            </a:r>
            <a:r>
              <a:rPr lang="en-US" dirty="0" smtClean="0"/>
              <a:t>&gt;ns) {</a:t>
            </a:r>
            <a:r>
              <a:rPr lang="en-US" dirty="0" err="1" smtClean="0"/>
              <a:t>DeleteMin</a:t>
            </a:r>
            <a:r>
              <a:rPr lang="en-US" dirty="0" smtClean="0"/>
              <a:t>(</a:t>
            </a:r>
            <a:r>
              <a:rPr lang="en-US" dirty="0" err="1" smtClean="0"/>
              <a:t>HB,&amp;nb</a:t>
            </a:r>
            <a:r>
              <a:rPr lang="en-US" dirty="0" smtClean="0"/>
              <a:t>); Add(HS,HB[</a:t>
            </a:r>
            <a:r>
              <a:rPr lang="en-US" dirty="0" err="1" smtClean="0"/>
              <a:t>nb</a:t>
            </a:r>
            <a:r>
              <a:rPr lang="en-US" dirty="0" smtClean="0"/>
              <a:t>],&amp;ns);} 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Two heaps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Add(X) 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if X&gt;HS[0] {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Add(</a:t>
            </a:r>
            <a:r>
              <a:rPr lang="en-US" dirty="0" err="1" smtClean="0"/>
              <a:t>HB,X,&amp;nb</a:t>
            </a:r>
            <a:r>
              <a:rPr lang="en-US" dirty="0" smtClean="0"/>
              <a:t>);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</a:t>
            </a:r>
            <a:r>
              <a:rPr lang="en-US" dirty="0" err="1" smtClean="0"/>
              <a:t>nb</a:t>
            </a:r>
            <a:r>
              <a:rPr lang="en-US" dirty="0" smtClean="0"/>
              <a:t>&gt;ns) {</a:t>
            </a:r>
            <a:r>
              <a:rPr lang="en-US" dirty="0" err="1" smtClean="0"/>
              <a:t>DeleteMin</a:t>
            </a:r>
            <a:r>
              <a:rPr lang="en-US" dirty="0" smtClean="0"/>
              <a:t>(</a:t>
            </a:r>
            <a:r>
              <a:rPr lang="en-US" dirty="0" err="1" smtClean="0"/>
              <a:t>HB,&amp;nb</a:t>
            </a:r>
            <a:r>
              <a:rPr lang="en-US" dirty="0" smtClean="0"/>
              <a:t>); Add(HS,HB[</a:t>
            </a:r>
            <a:r>
              <a:rPr lang="en-US" dirty="0" err="1" smtClean="0"/>
              <a:t>nb</a:t>
            </a:r>
            <a:r>
              <a:rPr lang="en-US" dirty="0" smtClean="0"/>
              <a:t>],&amp;ns);} 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else {Add(</a:t>
            </a:r>
            <a:r>
              <a:rPr lang="en-US" dirty="0" err="1" smtClean="0"/>
              <a:t>HS,X,&amp;ns</a:t>
            </a:r>
            <a:r>
              <a:rPr lang="en-US" dirty="0" smtClean="0"/>
              <a:t>);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mtClean="0"/>
              <a:t>if(ns&gt;nb+1) </a:t>
            </a:r>
            <a:r>
              <a:rPr lang="en-US" dirty="0" smtClean="0"/>
              <a:t>{</a:t>
            </a:r>
            <a:r>
              <a:rPr lang="en-US" dirty="0" err="1" smtClean="0"/>
              <a:t>DeleteMax</a:t>
            </a:r>
            <a:r>
              <a:rPr lang="en-US" dirty="0" smtClean="0"/>
              <a:t>(</a:t>
            </a:r>
            <a:r>
              <a:rPr lang="en-US" dirty="0" err="1" smtClean="0"/>
              <a:t>HS,&amp;ns</a:t>
            </a:r>
            <a:r>
              <a:rPr lang="en-US" dirty="0" smtClean="0"/>
              <a:t>); Add(HB,HS[ns],&amp;</a:t>
            </a:r>
            <a:r>
              <a:rPr lang="en-US" dirty="0" err="1" smtClean="0"/>
              <a:t>nb</a:t>
            </a:r>
            <a:r>
              <a:rPr lang="en-US" dirty="0" smtClean="0"/>
              <a:t>);}} 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Example of a Binary Heap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14600" y="24384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572000" y="2438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371600" y="3429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4191000" y="3429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562600" y="3505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2819400" y="3505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457200" y="4648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1600200" y="4648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7" name="Straight Connector 26"/>
          <p:cNvCxnSpPr>
            <a:stCxn id="4" idx="3"/>
          </p:cNvCxnSpPr>
          <p:nvPr/>
        </p:nvCxnSpPr>
        <p:spPr bwMode="auto">
          <a:xfrm rot="5400000">
            <a:off x="3135360" y="2098207"/>
            <a:ext cx="329033" cy="3513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endCxn id="9" idx="7"/>
          </p:cNvCxnSpPr>
          <p:nvPr/>
        </p:nvCxnSpPr>
        <p:spPr bwMode="auto">
          <a:xfrm rot="10800000" flipV="1">
            <a:off x="2087048" y="3047999"/>
            <a:ext cx="503752" cy="5037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9" idx="3"/>
          </p:cNvCxnSpPr>
          <p:nvPr/>
        </p:nvCxnSpPr>
        <p:spPr bwMode="auto">
          <a:xfrm rot="5400000">
            <a:off x="1028701" y="4182548"/>
            <a:ext cx="503751" cy="4275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1752600" y="4419600"/>
            <a:ext cx="3810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7" idx="4"/>
          </p:cNvCxnSpPr>
          <p:nvPr/>
        </p:nvCxnSpPr>
        <p:spPr bwMode="auto">
          <a:xfrm rot="16200000" flipH="1">
            <a:off x="2819400" y="3276600"/>
            <a:ext cx="3048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4" idx="5"/>
          </p:cNvCxnSpPr>
          <p:nvPr/>
        </p:nvCxnSpPr>
        <p:spPr bwMode="auto">
          <a:xfrm rot="16200000" flipH="1">
            <a:off x="4155608" y="2022007"/>
            <a:ext cx="4052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4610100" y="3238500"/>
            <a:ext cx="3048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8" idx="5"/>
          </p:cNvCxnSpPr>
          <p:nvPr/>
        </p:nvCxnSpPr>
        <p:spPr bwMode="auto">
          <a:xfrm rot="16200000" flipH="1">
            <a:off x="5254928" y="3121328"/>
            <a:ext cx="492592" cy="4275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Callout 46"/>
          <p:cNvSpPr/>
          <p:nvPr/>
        </p:nvSpPr>
        <p:spPr bwMode="auto">
          <a:xfrm>
            <a:off x="4114800" y="1143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50" name="Oval Callout 49"/>
          <p:cNvSpPr/>
          <p:nvPr/>
        </p:nvSpPr>
        <p:spPr bwMode="auto">
          <a:xfrm>
            <a:off x="4953000" y="1905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1" name="Oval Callout 50"/>
          <p:cNvSpPr/>
          <p:nvPr/>
        </p:nvSpPr>
        <p:spPr bwMode="auto">
          <a:xfrm>
            <a:off x="4800600" y="3048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2" name="Oval Callout 51"/>
          <p:cNvSpPr/>
          <p:nvPr/>
        </p:nvSpPr>
        <p:spPr bwMode="auto">
          <a:xfrm>
            <a:off x="6019800" y="28956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3" name="Oval Callout 52"/>
          <p:cNvSpPr/>
          <p:nvPr/>
        </p:nvSpPr>
        <p:spPr bwMode="auto">
          <a:xfrm>
            <a:off x="533400" y="41148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54" name="Oval Callout 53"/>
          <p:cNvSpPr/>
          <p:nvPr/>
        </p:nvSpPr>
        <p:spPr bwMode="auto">
          <a:xfrm>
            <a:off x="2209800" y="4191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5" name="Oval Callout 54"/>
          <p:cNvSpPr/>
          <p:nvPr/>
        </p:nvSpPr>
        <p:spPr bwMode="auto">
          <a:xfrm>
            <a:off x="3276600" y="3048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6" name="Oval Callout 55"/>
          <p:cNvSpPr/>
          <p:nvPr/>
        </p:nvSpPr>
        <p:spPr bwMode="auto">
          <a:xfrm>
            <a:off x="990600" y="32004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7" name="Oval Callout 56"/>
          <p:cNvSpPr/>
          <p:nvPr/>
        </p:nvSpPr>
        <p:spPr bwMode="auto">
          <a:xfrm>
            <a:off x="2133600" y="21336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Representing a Binary Heap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14600" y="24384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572000" y="2438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371600" y="3429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4191000" y="3429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562600" y="3505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2819400" y="3505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457200" y="4648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1600200" y="4648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7" name="Straight Connector 26"/>
          <p:cNvCxnSpPr>
            <a:stCxn id="4" idx="3"/>
          </p:cNvCxnSpPr>
          <p:nvPr/>
        </p:nvCxnSpPr>
        <p:spPr bwMode="auto">
          <a:xfrm rot="5400000">
            <a:off x="3135360" y="2098207"/>
            <a:ext cx="329033" cy="3513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endCxn id="9" idx="7"/>
          </p:cNvCxnSpPr>
          <p:nvPr/>
        </p:nvCxnSpPr>
        <p:spPr bwMode="auto">
          <a:xfrm rot="10800000" flipV="1">
            <a:off x="2087048" y="3047999"/>
            <a:ext cx="503752" cy="5037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9" idx="3"/>
          </p:cNvCxnSpPr>
          <p:nvPr/>
        </p:nvCxnSpPr>
        <p:spPr bwMode="auto">
          <a:xfrm rot="5400000">
            <a:off x="1028701" y="4182548"/>
            <a:ext cx="503751" cy="4275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1752600" y="4419600"/>
            <a:ext cx="3810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7" idx="4"/>
          </p:cNvCxnSpPr>
          <p:nvPr/>
        </p:nvCxnSpPr>
        <p:spPr bwMode="auto">
          <a:xfrm rot="16200000" flipH="1">
            <a:off x="2819400" y="3276600"/>
            <a:ext cx="3048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4" idx="5"/>
          </p:cNvCxnSpPr>
          <p:nvPr/>
        </p:nvCxnSpPr>
        <p:spPr bwMode="auto">
          <a:xfrm rot="16200000" flipH="1">
            <a:off x="4155608" y="2022007"/>
            <a:ext cx="4052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4610100" y="3238500"/>
            <a:ext cx="3048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8" idx="5"/>
          </p:cNvCxnSpPr>
          <p:nvPr/>
        </p:nvCxnSpPr>
        <p:spPr bwMode="auto">
          <a:xfrm rot="16200000" flipH="1">
            <a:off x="5254928" y="3121328"/>
            <a:ext cx="492592" cy="4275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Callout 46"/>
          <p:cNvSpPr/>
          <p:nvPr/>
        </p:nvSpPr>
        <p:spPr bwMode="auto">
          <a:xfrm>
            <a:off x="4114800" y="1143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50" name="Oval Callout 49"/>
          <p:cNvSpPr/>
          <p:nvPr/>
        </p:nvSpPr>
        <p:spPr bwMode="auto">
          <a:xfrm>
            <a:off x="4953000" y="1905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1" name="Oval Callout 50"/>
          <p:cNvSpPr/>
          <p:nvPr/>
        </p:nvSpPr>
        <p:spPr bwMode="auto">
          <a:xfrm>
            <a:off x="4800600" y="3048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2" name="Oval Callout 51"/>
          <p:cNvSpPr/>
          <p:nvPr/>
        </p:nvSpPr>
        <p:spPr bwMode="auto">
          <a:xfrm>
            <a:off x="6019800" y="28956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3" name="Oval Callout 52"/>
          <p:cNvSpPr/>
          <p:nvPr/>
        </p:nvSpPr>
        <p:spPr bwMode="auto">
          <a:xfrm>
            <a:off x="533400" y="41148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54" name="Oval Callout 53"/>
          <p:cNvSpPr/>
          <p:nvPr/>
        </p:nvSpPr>
        <p:spPr bwMode="auto">
          <a:xfrm>
            <a:off x="2209800" y="4191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5" name="Oval Callout 54"/>
          <p:cNvSpPr/>
          <p:nvPr/>
        </p:nvSpPr>
        <p:spPr bwMode="auto">
          <a:xfrm>
            <a:off x="3276600" y="3048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6" name="Oval Callout 55"/>
          <p:cNvSpPr/>
          <p:nvPr/>
        </p:nvSpPr>
        <p:spPr bwMode="auto">
          <a:xfrm>
            <a:off x="990600" y="32004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7" name="Oval Callout 56"/>
          <p:cNvSpPr/>
          <p:nvPr/>
        </p:nvSpPr>
        <p:spPr bwMode="auto">
          <a:xfrm>
            <a:off x="2133600" y="21336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667000" y="5105400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Footer Placeholder 3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Height of a Binary Heap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Height of a Binary Heap with n numbers is </a:t>
            </a:r>
            <a:r>
              <a:rPr lang="el-GR" dirty="0" smtClean="0"/>
              <a:t>Θ</a:t>
            </a:r>
            <a:r>
              <a:rPr lang="en-US" dirty="0" smtClean="0"/>
              <a:t>(log 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Insert 16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14600" y="24384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572000" y="2438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371600" y="3429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4191000" y="3429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562600" y="3505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2819400" y="3505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457200" y="4648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1600200" y="4648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7" name="Straight Connector 26"/>
          <p:cNvCxnSpPr>
            <a:stCxn id="4" idx="3"/>
          </p:cNvCxnSpPr>
          <p:nvPr/>
        </p:nvCxnSpPr>
        <p:spPr bwMode="auto">
          <a:xfrm rot="5400000">
            <a:off x="3135360" y="2098207"/>
            <a:ext cx="329033" cy="3513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endCxn id="9" idx="7"/>
          </p:cNvCxnSpPr>
          <p:nvPr/>
        </p:nvCxnSpPr>
        <p:spPr bwMode="auto">
          <a:xfrm rot="10800000" flipV="1">
            <a:off x="2087048" y="3047999"/>
            <a:ext cx="503752" cy="5037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9" idx="3"/>
          </p:cNvCxnSpPr>
          <p:nvPr/>
        </p:nvCxnSpPr>
        <p:spPr bwMode="auto">
          <a:xfrm rot="5400000">
            <a:off x="1028701" y="4182548"/>
            <a:ext cx="503751" cy="4275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1752600" y="4419600"/>
            <a:ext cx="3810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7" idx="4"/>
          </p:cNvCxnSpPr>
          <p:nvPr/>
        </p:nvCxnSpPr>
        <p:spPr bwMode="auto">
          <a:xfrm rot="16200000" flipH="1">
            <a:off x="2819400" y="3276600"/>
            <a:ext cx="3048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4" idx="5"/>
          </p:cNvCxnSpPr>
          <p:nvPr/>
        </p:nvCxnSpPr>
        <p:spPr bwMode="auto">
          <a:xfrm rot="16200000" flipH="1">
            <a:off x="4155608" y="2022007"/>
            <a:ext cx="4052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4610100" y="3238500"/>
            <a:ext cx="3048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8" idx="5"/>
          </p:cNvCxnSpPr>
          <p:nvPr/>
        </p:nvCxnSpPr>
        <p:spPr bwMode="auto">
          <a:xfrm rot="16200000" flipH="1">
            <a:off x="5254928" y="3121328"/>
            <a:ext cx="492592" cy="4275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Callout 46"/>
          <p:cNvSpPr/>
          <p:nvPr/>
        </p:nvSpPr>
        <p:spPr bwMode="auto">
          <a:xfrm>
            <a:off x="4114800" y="1143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50" name="Oval Callout 49"/>
          <p:cNvSpPr/>
          <p:nvPr/>
        </p:nvSpPr>
        <p:spPr bwMode="auto">
          <a:xfrm>
            <a:off x="4953000" y="1905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1" name="Oval Callout 50"/>
          <p:cNvSpPr/>
          <p:nvPr/>
        </p:nvSpPr>
        <p:spPr bwMode="auto">
          <a:xfrm>
            <a:off x="4800600" y="3048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2" name="Oval Callout 51"/>
          <p:cNvSpPr/>
          <p:nvPr/>
        </p:nvSpPr>
        <p:spPr bwMode="auto">
          <a:xfrm>
            <a:off x="6019800" y="28956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3" name="Oval Callout 52"/>
          <p:cNvSpPr/>
          <p:nvPr/>
        </p:nvSpPr>
        <p:spPr bwMode="auto">
          <a:xfrm>
            <a:off x="533400" y="41148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54" name="Oval Callout 53"/>
          <p:cNvSpPr/>
          <p:nvPr/>
        </p:nvSpPr>
        <p:spPr bwMode="auto">
          <a:xfrm>
            <a:off x="2209800" y="4191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5" name="Oval Callout 54"/>
          <p:cNvSpPr/>
          <p:nvPr/>
        </p:nvSpPr>
        <p:spPr bwMode="auto">
          <a:xfrm>
            <a:off x="3276600" y="3048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6" name="Oval Callout 55"/>
          <p:cNvSpPr/>
          <p:nvPr/>
        </p:nvSpPr>
        <p:spPr bwMode="auto">
          <a:xfrm>
            <a:off x="990600" y="32004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7" name="Oval Callout 56"/>
          <p:cNvSpPr/>
          <p:nvPr/>
        </p:nvSpPr>
        <p:spPr bwMode="auto">
          <a:xfrm>
            <a:off x="2133600" y="21336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667000" y="5105400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Footer Placeholder 3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Insert 16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14600" y="24384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572000" y="2438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371600" y="3429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4191000" y="3429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562600" y="3505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2819400" y="3505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457200" y="4648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1600200" y="4648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7" name="Straight Connector 26"/>
          <p:cNvCxnSpPr>
            <a:stCxn id="4" idx="3"/>
          </p:cNvCxnSpPr>
          <p:nvPr/>
        </p:nvCxnSpPr>
        <p:spPr bwMode="auto">
          <a:xfrm rot="5400000">
            <a:off x="3135360" y="2098207"/>
            <a:ext cx="329033" cy="3513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endCxn id="9" idx="7"/>
          </p:cNvCxnSpPr>
          <p:nvPr/>
        </p:nvCxnSpPr>
        <p:spPr bwMode="auto">
          <a:xfrm rot="10800000" flipV="1">
            <a:off x="2087048" y="3047999"/>
            <a:ext cx="503752" cy="5037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9" idx="3"/>
          </p:cNvCxnSpPr>
          <p:nvPr/>
        </p:nvCxnSpPr>
        <p:spPr bwMode="auto">
          <a:xfrm rot="5400000">
            <a:off x="1028701" y="4182548"/>
            <a:ext cx="503751" cy="4275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1752600" y="4419600"/>
            <a:ext cx="3810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7" idx="4"/>
          </p:cNvCxnSpPr>
          <p:nvPr/>
        </p:nvCxnSpPr>
        <p:spPr bwMode="auto">
          <a:xfrm rot="16200000" flipH="1">
            <a:off x="2819400" y="3276600"/>
            <a:ext cx="3048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4" idx="5"/>
          </p:cNvCxnSpPr>
          <p:nvPr/>
        </p:nvCxnSpPr>
        <p:spPr bwMode="auto">
          <a:xfrm rot="16200000" flipH="1">
            <a:off x="4155608" y="2022007"/>
            <a:ext cx="4052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4610100" y="3238500"/>
            <a:ext cx="3048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8" idx="5"/>
          </p:cNvCxnSpPr>
          <p:nvPr/>
        </p:nvCxnSpPr>
        <p:spPr bwMode="auto">
          <a:xfrm rot="16200000" flipH="1">
            <a:off x="5254928" y="3121328"/>
            <a:ext cx="492592" cy="4275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Callout 46"/>
          <p:cNvSpPr/>
          <p:nvPr/>
        </p:nvSpPr>
        <p:spPr bwMode="auto">
          <a:xfrm>
            <a:off x="4114800" y="1143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50" name="Oval Callout 49"/>
          <p:cNvSpPr/>
          <p:nvPr/>
        </p:nvSpPr>
        <p:spPr bwMode="auto">
          <a:xfrm>
            <a:off x="4953000" y="1905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1" name="Oval Callout 50"/>
          <p:cNvSpPr/>
          <p:nvPr/>
        </p:nvSpPr>
        <p:spPr bwMode="auto">
          <a:xfrm>
            <a:off x="4800600" y="3048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2" name="Oval Callout 51"/>
          <p:cNvSpPr/>
          <p:nvPr/>
        </p:nvSpPr>
        <p:spPr bwMode="auto">
          <a:xfrm>
            <a:off x="6019800" y="28956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3" name="Oval Callout 52"/>
          <p:cNvSpPr/>
          <p:nvPr/>
        </p:nvSpPr>
        <p:spPr bwMode="auto">
          <a:xfrm>
            <a:off x="533400" y="41148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54" name="Oval Callout 53"/>
          <p:cNvSpPr/>
          <p:nvPr/>
        </p:nvSpPr>
        <p:spPr bwMode="auto">
          <a:xfrm>
            <a:off x="2209800" y="4191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5" name="Oval Callout 54"/>
          <p:cNvSpPr/>
          <p:nvPr/>
        </p:nvSpPr>
        <p:spPr bwMode="auto">
          <a:xfrm>
            <a:off x="3276600" y="3048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6" name="Oval Callout 55"/>
          <p:cNvSpPr/>
          <p:nvPr/>
        </p:nvSpPr>
        <p:spPr bwMode="auto">
          <a:xfrm>
            <a:off x="990600" y="32004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7" name="Oval Callout 56"/>
          <p:cNvSpPr/>
          <p:nvPr/>
        </p:nvSpPr>
        <p:spPr bwMode="auto">
          <a:xfrm>
            <a:off x="2133600" y="21336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219200" y="5715000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Oval Callout 31"/>
          <p:cNvSpPr/>
          <p:nvPr/>
        </p:nvSpPr>
        <p:spPr bwMode="auto">
          <a:xfrm>
            <a:off x="3352800" y="43434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667000" y="4724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16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>
            <a:stCxn id="22" idx="4"/>
            <a:endCxn id="34" idx="0"/>
          </p:cNvCxnSpPr>
          <p:nvPr/>
        </p:nvCxnSpPr>
        <p:spPr bwMode="auto">
          <a:xfrm rot="5400000">
            <a:off x="2933700" y="4419600"/>
            <a:ext cx="4572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Footer Placeholder 3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Insert 16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14600" y="24384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572000" y="2438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371600" y="3429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4191000" y="3429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562600" y="3505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2819400" y="3505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16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57200" y="4648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1600200" y="4648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7" name="Straight Connector 26"/>
          <p:cNvCxnSpPr>
            <a:stCxn id="4" idx="3"/>
          </p:cNvCxnSpPr>
          <p:nvPr/>
        </p:nvCxnSpPr>
        <p:spPr bwMode="auto">
          <a:xfrm rot="5400000">
            <a:off x="3135360" y="2098207"/>
            <a:ext cx="329033" cy="3513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endCxn id="9" idx="7"/>
          </p:cNvCxnSpPr>
          <p:nvPr/>
        </p:nvCxnSpPr>
        <p:spPr bwMode="auto">
          <a:xfrm rot="10800000" flipV="1">
            <a:off x="2087048" y="3047999"/>
            <a:ext cx="503752" cy="5037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9" idx="3"/>
          </p:cNvCxnSpPr>
          <p:nvPr/>
        </p:nvCxnSpPr>
        <p:spPr bwMode="auto">
          <a:xfrm rot="5400000">
            <a:off x="1028701" y="4182548"/>
            <a:ext cx="503751" cy="4275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1752600" y="4419600"/>
            <a:ext cx="3810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7" idx="4"/>
          </p:cNvCxnSpPr>
          <p:nvPr/>
        </p:nvCxnSpPr>
        <p:spPr bwMode="auto">
          <a:xfrm rot="16200000" flipH="1">
            <a:off x="2819400" y="3276600"/>
            <a:ext cx="3048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4" idx="5"/>
          </p:cNvCxnSpPr>
          <p:nvPr/>
        </p:nvCxnSpPr>
        <p:spPr bwMode="auto">
          <a:xfrm rot="16200000" flipH="1">
            <a:off x="4155608" y="2022007"/>
            <a:ext cx="4052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4610100" y="3238500"/>
            <a:ext cx="3048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8" idx="5"/>
          </p:cNvCxnSpPr>
          <p:nvPr/>
        </p:nvCxnSpPr>
        <p:spPr bwMode="auto">
          <a:xfrm rot="16200000" flipH="1">
            <a:off x="5254928" y="3121328"/>
            <a:ext cx="492592" cy="4275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Callout 46"/>
          <p:cNvSpPr/>
          <p:nvPr/>
        </p:nvSpPr>
        <p:spPr bwMode="auto">
          <a:xfrm>
            <a:off x="4114800" y="1143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50" name="Oval Callout 49"/>
          <p:cNvSpPr/>
          <p:nvPr/>
        </p:nvSpPr>
        <p:spPr bwMode="auto">
          <a:xfrm>
            <a:off x="4953000" y="1905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1" name="Oval Callout 50"/>
          <p:cNvSpPr/>
          <p:nvPr/>
        </p:nvSpPr>
        <p:spPr bwMode="auto">
          <a:xfrm>
            <a:off x="4800600" y="3048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2" name="Oval Callout 51"/>
          <p:cNvSpPr/>
          <p:nvPr/>
        </p:nvSpPr>
        <p:spPr bwMode="auto">
          <a:xfrm>
            <a:off x="6019800" y="28956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3" name="Oval Callout 52"/>
          <p:cNvSpPr/>
          <p:nvPr/>
        </p:nvSpPr>
        <p:spPr bwMode="auto">
          <a:xfrm>
            <a:off x="533400" y="41148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54" name="Oval Callout 53"/>
          <p:cNvSpPr/>
          <p:nvPr/>
        </p:nvSpPr>
        <p:spPr bwMode="auto">
          <a:xfrm>
            <a:off x="2209800" y="4191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5" name="Oval Callout 54"/>
          <p:cNvSpPr/>
          <p:nvPr/>
        </p:nvSpPr>
        <p:spPr bwMode="auto">
          <a:xfrm>
            <a:off x="3276600" y="30480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6" name="Oval Callout 55"/>
          <p:cNvSpPr/>
          <p:nvPr/>
        </p:nvSpPr>
        <p:spPr bwMode="auto">
          <a:xfrm>
            <a:off x="990600" y="32004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57" name="Oval Callout 56"/>
          <p:cNvSpPr/>
          <p:nvPr/>
        </p:nvSpPr>
        <p:spPr bwMode="auto">
          <a:xfrm>
            <a:off x="2133600" y="21336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219200" y="5715000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Oval Callout 31"/>
          <p:cNvSpPr/>
          <p:nvPr/>
        </p:nvSpPr>
        <p:spPr bwMode="auto">
          <a:xfrm>
            <a:off x="3352800" y="4343400"/>
            <a:ext cx="533400" cy="4572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667000" y="4724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29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>
            <a:stCxn id="22" idx="4"/>
            <a:endCxn id="34" idx="0"/>
          </p:cNvCxnSpPr>
          <p:nvPr/>
        </p:nvCxnSpPr>
        <p:spPr bwMode="auto">
          <a:xfrm rot="5400000">
            <a:off x="2933700" y="4419600"/>
            <a:ext cx="4572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Footer Placeholder 3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1265</Words>
  <Application>Microsoft Office PowerPoint</Application>
  <PresentationFormat>On-screen Show (4:3)</PresentationFormat>
  <Paragraphs>531</Paragraphs>
  <Slides>33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1_Office Theme</vt:lpstr>
      <vt:lpstr>Binary Heap Introduction</vt:lpstr>
      <vt:lpstr>Data Structures </vt:lpstr>
      <vt:lpstr>(Min) Binary Heap </vt:lpstr>
      <vt:lpstr>Example of a Binary Heap</vt:lpstr>
      <vt:lpstr>Representing a Binary Heap</vt:lpstr>
      <vt:lpstr>Height of a Binary Heap </vt:lpstr>
      <vt:lpstr>Insert 16</vt:lpstr>
      <vt:lpstr>Insert 16</vt:lpstr>
      <vt:lpstr>Insert 16</vt:lpstr>
      <vt:lpstr>Insert 16</vt:lpstr>
      <vt:lpstr>Insert (X)</vt:lpstr>
      <vt:lpstr>Bottomupheapify</vt:lpstr>
      <vt:lpstr>DeleteMin</vt:lpstr>
      <vt:lpstr>DeleteMin</vt:lpstr>
      <vt:lpstr>DeleteMin</vt:lpstr>
      <vt:lpstr>DeleteMin</vt:lpstr>
      <vt:lpstr>DeleteMin</vt:lpstr>
      <vt:lpstr>Topdownheapify</vt:lpstr>
      <vt:lpstr>Topdownheapify</vt:lpstr>
      <vt:lpstr>DecreaseKey</vt:lpstr>
      <vt:lpstr>IncreaseKey</vt:lpstr>
      <vt:lpstr>Build Heap</vt:lpstr>
      <vt:lpstr>Build Heap</vt:lpstr>
      <vt:lpstr>Build Heap</vt:lpstr>
      <vt:lpstr>Heap Sort</vt:lpstr>
      <vt:lpstr>Complexity </vt:lpstr>
      <vt:lpstr>Complexity </vt:lpstr>
      <vt:lpstr>Problem </vt:lpstr>
      <vt:lpstr>Problem </vt:lpstr>
      <vt:lpstr>Two heaps </vt:lpstr>
      <vt:lpstr>Two heaps </vt:lpstr>
      <vt:lpstr>Two heaps</vt:lpstr>
      <vt:lpstr>Two heaps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17</cp:revision>
  <dcterms:created xsi:type="dcterms:W3CDTF">2020-04-03T03:53:21Z</dcterms:created>
  <dcterms:modified xsi:type="dcterms:W3CDTF">2020-09-29T12:17:14Z</dcterms:modified>
</cp:coreProperties>
</file>