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38"/>
  </p:notesMasterIdLst>
  <p:sldIdLst>
    <p:sldId id="256" r:id="rId3"/>
    <p:sldId id="257" r:id="rId4"/>
    <p:sldId id="307" r:id="rId5"/>
    <p:sldId id="308" r:id="rId6"/>
    <p:sldId id="312" r:id="rId7"/>
    <p:sldId id="313" r:id="rId8"/>
    <p:sldId id="314" r:id="rId9"/>
    <p:sldId id="309" r:id="rId10"/>
    <p:sldId id="310" r:id="rId11"/>
    <p:sldId id="315" r:id="rId12"/>
    <p:sldId id="311" r:id="rId13"/>
    <p:sldId id="320" r:id="rId14"/>
    <p:sldId id="318" r:id="rId15"/>
    <p:sldId id="317" r:id="rId16"/>
    <p:sldId id="316" r:id="rId17"/>
    <p:sldId id="319" r:id="rId18"/>
    <p:sldId id="321" r:id="rId19"/>
    <p:sldId id="322" r:id="rId20"/>
    <p:sldId id="280" r:id="rId21"/>
    <p:sldId id="323" r:id="rId22"/>
    <p:sldId id="324" r:id="rId23"/>
    <p:sldId id="325" r:id="rId24"/>
    <p:sldId id="326" r:id="rId25"/>
    <p:sldId id="327" r:id="rId26"/>
    <p:sldId id="328" r:id="rId27"/>
    <p:sldId id="329" r:id="rId28"/>
    <p:sldId id="331" r:id="rId29"/>
    <p:sldId id="330" r:id="rId30"/>
    <p:sldId id="332" r:id="rId31"/>
    <p:sldId id="333" r:id="rId32"/>
    <p:sldId id="334" r:id="rId33"/>
    <p:sldId id="335" r:id="rId34"/>
    <p:sldId id="336" r:id="rId35"/>
    <p:sldId id="286" r:id="rId36"/>
    <p:sldId id="299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CC21F-2D32-49F0-B502-29276E3B68A8}" type="datetimeFigureOut">
              <a:rPr lang="en-US" smtClean="0"/>
              <a:pPr/>
              <a:t>10/2/2020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486C2-A025-4DC8-8059-189EC6268DA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F179A-167B-45FE-8923-D85A41B86EED}" type="datetime1">
              <a:rPr lang="en-US" smtClean="0"/>
              <a:pPr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Muralidhara V N, IIITB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8C7E-B350-44F8-8146-6891DAFF5832}" type="datetime1">
              <a:rPr lang="en-US" smtClean="0"/>
              <a:pPr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Muralidhara V N, IIITB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E986F-2AE0-4B19-85D6-01446F2E2DDC}" type="datetime1">
              <a:rPr lang="en-US" smtClean="0"/>
              <a:pPr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Muralidhara V N, IIITB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812584C-0F4B-493D-913C-EF8B70DE989F}" type="datetime1">
              <a:rPr lang="en-US" kern="1200" smtClean="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10/2/2020</a:t>
            </a:fld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B0A229C-7C8D-415D-95E7-01AB2F006EB2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B8AA42DC-F8F7-4283-837E-F05BF240C91B}" type="datetime1">
              <a:rPr lang="en-US" kern="1200" smtClean="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10/2/2020</a:t>
            </a:fld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ACEF491-B5B3-4F1A-AC07-B2393608B698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B7ED0C8-BC5E-4B60-809B-D0E4B0149410}" type="datetime1">
              <a:rPr lang="en-US" kern="1200" smtClean="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10/2/2020</a:t>
            </a:fld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2BD8EDFD-EB1E-4A1A-BF62-BF22D8CD7859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7013" cy="490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219200"/>
            <a:ext cx="4037012" cy="490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A972347-5C46-4F78-A059-9F6668A78FED}" type="datetime1">
              <a:rPr lang="en-US" kern="1200" smtClean="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10/2/2020</a:t>
            </a:fld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94C020F-4431-4ECA-BCBC-3E5999003B8F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F466DAC-54D0-4748-9454-877B9243FAC5}" type="datetime1">
              <a:rPr lang="en-US" kern="1200" smtClean="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10/2/2020</a:t>
            </a:fld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AA338099-5CF6-4234-A752-8FFF14B26F72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93CCAF15-C127-4E4B-A465-AF64973D3237}" type="datetime1">
              <a:rPr lang="en-US" kern="1200" smtClean="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10/2/2020</a:t>
            </a:fld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444A0EA-E76B-4E7E-A7C4-23D334D29D1A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E3E7925-6F1B-4EB8-A110-EF5F05C86746}" type="datetime1">
              <a:rPr lang="en-US" kern="1200" smtClean="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10/2/2020</a:t>
            </a:fld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34F341F2-D70C-49C5-9CF3-9A5F2CA373DA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33D6409-4536-4BD1-B459-14A9865E3024}" type="datetime1">
              <a:rPr lang="en-US" kern="1200" smtClean="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10/2/2020</a:t>
            </a:fld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BE6B65F-EBDF-4DD6-9C10-F69E787327AE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51F2-A075-403D-A6BA-3F24E0F41D10}" type="datetime1">
              <a:rPr lang="en-US" smtClean="0"/>
              <a:pPr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Muralidhara V N, IIITB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53B8D57-FDBA-48EB-B411-A08AA01624A3}" type="datetime1">
              <a:rPr lang="en-US" kern="1200" smtClean="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10/2/2020</a:t>
            </a:fld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73F0E392-B577-47F6-A4F7-50FCFF5679D3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11EFC0D1-62F3-4787-ADC4-97E552DDD158}" type="datetime1">
              <a:rPr lang="en-US" kern="1200" smtClean="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10/2/2020</a:t>
            </a:fld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E2D64A7A-76A9-4D44-9D2F-371D581B0922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513" y="-244475"/>
            <a:ext cx="2170112" cy="63674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-244475"/>
            <a:ext cx="6361113" cy="63674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BA6657F5-8040-4267-A413-6952300CF974}" type="datetime1">
              <a:rPr lang="en-US" kern="1200" smtClean="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10/2/2020</a:t>
            </a:fld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17D0F04-C3B4-4C22-8DB6-5CE19640AD60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041E7-29CF-4301-8F03-C5DBC641DE35}" type="datetime1">
              <a:rPr lang="en-US" smtClean="0"/>
              <a:pPr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Muralidhara V N, IIITB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1B3B-973C-4B80-9985-0593B48E8579}" type="datetime1">
              <a:rPr lang="en-US" smtClean="0"/>
              <a:pPr/>
              <a:t>10/2/2020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Muralidhara V N, IIITB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93165-FF62-4220-AE46-2483A5F48E69}" type="datetime1">
              <a:rPr lang="en-US" smtClean="0"/>
              <a:pPr/>
              <a:t>10/2/2020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Muralidhara V N, IIITB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40F3-B866-4976-9174-F788A7562872}" type="datetime1">
              <a:rPr lang="en-US" smtClean="0"/>
              <a:pPr/>
              <a:t>10/2/2020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Muralidhara V N, IIITB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860A-582F-4577-992A-9BA90D79831E}" type="datetime1">
              <a:rPr lang="en-US" smtClean="0"/>
              <a:pPr/>
              <a:t>10/2/2020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Muralidhara V N, IIITB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2147D-037C-4B7A-94B3-70DB6C4DFB24}" type="datetime1">
              <a:rPr lang="en-US" smtClean="0"/>
              <a:pPr/>
              <a:t>10/2/2020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Muralidhara V N, IIITB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9760-DD6B-497C-A4E1-9A08A0BAC6C8}" type="datetime1">
              <a:rPr lang="en-US" smtClean="0"/>
              <a:pPr/>
              <a:t>10/2/2020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Muralidhara V N, IIITB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28F36-F969-41A4-98F9-922216F1166A}" type="datetime1">
              <a:rPr lang="en-US" smtClean="0"/>
              <a:pPr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Muralidhara V N, IIITB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06D44-C508-4441-A883-9865C16588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-244475"/>
            <a:ext cx="8077200" cy="1311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6425" cy="4903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</a:pPr>
            <a:fld id="{027DB620-3F6C-4608-921B-749268C791C3}" type="datetime1">
              <a:rPr lang="en-US" kern="1200" smtClean="0"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10/2/2020</a:t>
            </a:fld>
            <a:endParaRPr lang="en-IN" kern="1200" dirty="0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92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pt-BR" kern="1200" smtClean="0">
                <a:latin typeface="Arial" charset="0"/>
              </a:rPr>
              <a:t>Muralidhara V N, IIITB</a:t>
            </a:r>
            <a:endParaRPr lang="en-IN" kern="1200" dirty="0">
              <a:latin typeface="Arial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</a:pPr>
            <a:fld id="{E67A8C46-3A16-49F2-BD97-CF4DBED2EFCC}" type="slidenum">
              <a:rPr lang="en-US" kern="1200"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‹#›</a:t>
            </a:fld>
            <a:endParaRPr lang="en-US" kern="1200" dirty="0">
              <a:latin typeface="Arial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8077200" y="0"/>
            <a:ext cx="1065213" cy="820738"/>
            <a:chOff x="5088" y="0"/>
            <a:chExt cx="671" cy="517"/>
          </a:xfrm>
        </p:grpSpPr>
        <p:sp>
          <p:nvSpPr>
            <p:cNvPr id="1031" name="Rectangle 7"/>
            <p:cNvSpPr>
              <a:spLocks noChangeArrowheads="1"/>
            </p:cNvSpPr>
            <p:nvPr/>
          </p:nvSpPr>
          <p:spPr bwMode="auto">
            <a:xfrm>
              <a:off x="5088" y="0"/>
              <a:ext cx="672" cy="518"/>
            </a:xfrm>
            <a:prstGeom prst="rect">
              <a:avLst/>
            </a:prstGeom>
            <a:solidFill>
              <a:srgbClr val="003399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en-US" kern="1200" dirty="0">
                <a:solidFill>
                  <a:srgbClr val="FFFFFF"/>
                </a:solidFill>
                <a:latin typeface="Arial" charset="0"/>
              </a:endParaRPr>
            </a:p>
          </p:txBody>
        </p:sp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5155" y="69"/>
              <a:ext cx="554" cy="388"/>
            </a:xfrm>
            <a:prstGeom prst="rect">
              <a:avLst/>
            </a:prstGeom>
            <a:solidFill>
              <a:srgbClr val="003399"/>
            </a:solidFill>
            <a:ln w="9525">
              <a:noFill/>
              <a:round/>
              <a:headEnd/>
              <a:tailEnd/>
            </a:ln>
            <a:effectLst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+mj-lt"/>
          <a:ea typeface="+mj-ea"/>
          <a:cs typeface="+mj-cs"/>
        </a:defRPr>
      </a:lvl1pPr>
      <a:lvl2pPr marL="742950" indent="-28575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2pPr>
      <a:lvl3pPr marL="1143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3pPr>
      <a:lvl4pPr marL="1600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4pPr>
      <a:lvl5pPr marL="20574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99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3366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Binomial Heap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39725">
              <a:spcBef>
                <a:spcPts val="800"/>
              </a:spcBef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>
                <a:solidFill>
                  <a:srgbClr val="000000"/>
                </a:solidFill>
              </a:rPr>
              <a:t>Muralidhara</a:t>
            </a:r>
            <a:r>
              <a:rPr lang="en-US" dirty="0">
                <a:solidFill>
                  <a:srgbClr val="000000"/>
                </a:solidFill>
              </a:rPr>
              <a:t> V N</a:t>
            </a:r>
          </a:p>
          <a:p>
            <a:pPr marL="342900" indent="-339725">
              <a:spcBef>
                <a:spcPts val="800"/>
              </a:spcBef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>
                <a:solidFill>
                  <a:srgbClr val="000000"/>
                </a:solidFill>
              </a:rPr>
              <a:t>IIIT Bangalore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Binomial Trees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H</a:t>
            </a:r>
            <a:r>
              <a:rPr lang="en-US" dirty="0" smtClean="0"/>
              <a:t>(</a:t>
            </a:r>
            <a:r>
              <a:rPr lang="en-US" dirty="0" err="1" smtClean="0"/>
              <a:t>B</a:t>
            </a:r>
            <a:r>
              <a:rPr lang="en-US" baseline="-25000" dirty="0" err="1" smtClean="0"/>
              <a:t>k</a:t>
            </a:r>
            <a:r>
              <a:rPr lang="en-US" dirty="0" smtClean="0"/>
              <a:t>) be the height of a Binomial Tree of order k, then H(</a:t>
            </a:r>
            <a:r>
              <a:rPr lang="en-US" dirty="0" err="1" smtClean="0"/>
              <a:t>B</a:t>
            </a:r>
            <a:r>
              <a:rPr lang="en-US" baseline="-25000" dirty="0" err="1" smtClean="0"/>
              <a:t>k</a:t>
            </a:r>
            <a:r>
              <a:rPr lang="en-US" dirty="0" smtClean="0"/>
              <a:t>) </a:t>
            </a:r>
            <a:r>
              <a:rPr lang="en-US" dirty="0" smtClean="0"/>
              <a:t>is k</a:t>
            </a:r>
            <a:endParaRPr lang="en-US" baseline="30000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H</a:t>
            </a:r>
            <a:r>
              <a:rPr lang="en-US" dirty="0" smtClean="0"/>
              <a:t>(</a:t>
            </a:r>
            <a:r>
              <a:rPr lang="en-US" dirty="0" err="1" smtClean="0"/>
              <a:t>B</a:t>
            </a:r>
            <a:r>
              <a:rPr lang="en-US" baseline="-25000" dirty="0" err="1" smtClean="0"/>
              <a:t>k</a:t>
            </a:r>
            <a:r>
              <a:rPr lang="en-US" dirty="0" smtClean="0"/>
              <a:t>)=</a:t>
            </a:r>
            <a:r>
              <a:rPr lang="en-US" dirty="0" smtClean="0"/>
              <a:t> H</a:t>
            </a:r>
            <a:r>
              <a:rPr lang="en-US" dirty="0" smtClean="0"/>
              <a:t>(B</a:t>
            </a:r>
            <a:r>
              <a:rPr lang="en-US" baseline="-25000" dirty="0" smtClean="0"/>
              <a:t>k-1</a:t>
            </a:r>
            <a:r>
              <a:rPr lang="en-US" dirty="0" smtClean="0"/>
              <a:t>)+1= 1+k-1=k</a:t>
            </a:r>
            <a:endParaRPr lang="en-US" baseline="30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4495800" cy="473075"/>
          </a:xfrm>
        </p:spPr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Isosceles Triangle 4"/>
          <p:cNvSpPr/>
          <p:nvPr/>
        </p:nvSpPr>
        <p:spPr bwMode="auto">
          <a:xfrm>
            <a:off x="2133600" y="4419600"/>
            <a:ext cx="1676400" cy="1371600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</a:t>
            </a:r>
            <a:r>
              <a:rPr kumimoji="0" lang="en-US" sz="1800" b="0" i="0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k-1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Isosceles Triangle 5"/>
          <p:cNvSpPr/>
          <p:nvPr/>
        </p:nvSpPr>
        <p:spPr bwMode="auto">
          <a:xfrm>
            <a:off x="3581400" y="3733800"/>
            <a:ext cx="1676400" cy="1371600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</a:t>
            </a:r>
            <a:r>
              <a:rPr kumimoji="0" lang="en-US" sz="1800" b="0" i="0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k-1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8" name="Straight Connector 7"/>
          <p:cNvCxnSpPr>
            <a:stCxn id="5" idx="0"/>
            <a:endCxn id="6" idx="0"/>
          </p:cNvCxnSpPr>
          <p:nvPr/>
        </p:nvCxnSpPr>
        <p:spPr bwMode="auto">
          <a:xfrm rot="5400000" flipH="1" flipV="1">
            <a:off x="3352800" y="3352800"/>
            <a:ext cx="685800" cy="14478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Binomial Trees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L(</a:t>
            </a:r>
            <a:r>
              <a:rPr lang="en-US" dirty="0" err="1" smtClean="0"/>
              <a:t>k,i</a:t>
            </a:r>
            <a:r>
              <a:rPr lang="en-US" dirty="0" smtClean="0"/>
              <a:t>) be the number of nodes which are at level </a:t>
            </a:r>
            <a:r>
              <a:rPr lang="en-US" dirty="0" err="1" smtClean="0"/>
              <a:t>i</a:t>
            </a:r>
            <a:r>
              <a:rPr lang="en-US" dirty="0" smtClean="0"/>
              <a:t> in </a:t>
            </a:r>
            <a:r>
              <a:rPr lang="en-US" dirty="0" err="1" smtClean="0"/>
              <a:t>B</a:t>
            </a:r>
            <a:r>
              <a:rPr lang="en-US" baseline="-25000" dirty="0" err="1" smtClean="0"/>
              <a:t>k</a:t>
            </a:r>
            <a:r>
              <a:rPr lang="en-US" dirty="0" smtClean="0"/>
              <a:t> </a:t>
            </a:r>
            <a:r>
              <a:rPr lang="en-US" dirty="0" smtClean="0"/>
              <a:t>then L(</a:t>
            </a:r>
            <a:r>
              <a:rPr lang="en-US" dirty="0" err="1" smtClean="0"/>
              <a:t>k,i</a:t>
            </a:r>
            <a:r>
              <a:rPr lang="en-US" dirty="0" smtClean="0"/>
              <a:t>) is </a:t>
            </a:r>
            <a:r>
              <a:rPr lang="en-US" baseline="30000" dirty="0" err="1" smtClean="0"/>
              <a:t>k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4495800" cy="473075"/>
          </a:xfrm>
        </p:spPr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Isosceles Triangle 4"/>
          <p:cNvSpPr/>
          <p:nvPr/>
        </p:nvSpPr>
        <p:spPr bwMode="auto">
          <a:xfrm>
            <a:off x="5791200" y="4953000"/>
            <a:ext cx="1676400" cy="1371600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</a:t>
            </a:r>
            <a:r>
              <a:rPr kumimoji="0" lang="en-US" sz="1800" b="0" i="0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k-1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Isosceles Triangle 5"/>
          <p:cNvSpPr/>
          <p:nvPr/>
        </p:nvSpPr>
        <p:spPr bwMode="auto">
          <a:xfrm>
            <a:off x="7239000" y="3581400"/>
            <a:ext cx="1676400" cy="1371600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</a:t>
            </a:r>
            <a:r>
              <a:rPr kumimoji="0" lang="en-US" sz="1800" b="0" i="0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k-1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8" name="Straight Connector 7"/>
          <p:cNvCxnSpPr>
            <a:stCxn id="5" idx="0"/>
            <a:endCxn id="6" idx="0"/>
          </p:cNvCxnSpPr>
          <p:nvPr/>
        </p:nvCxnSpPr>
        <p:spPr bwMode="auto">
          <a:xfrm rot="5400000" flipH="1" flipV="1">
            <a:off x="6667500" y="3543300"/>
            <a:ext cx="1371600" cy="14478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Binomial Trees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B</a:t>
            </a:r>
            <a:r>
              <a:rPr lang="en-US" baseline="-25000" dirty="0" smtClean="0"/>
              <a:t>4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4495800" cy="473075"/>
          </a:xfrm>
        </p:spPr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048000" y="33528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048000" y="50292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2" name="Straight Connector 11"/>
          <p:cNvCxnSpPr>
            <a:stCxn id="9" idx="4"/>
            <a:endCxn id="10" idx="0"/>
          </p:cNvCxnSpPr>
          <p:nvPr/>
        </p:nvCxnSpPr>
        <p:spPr bwMode="auto">
          <a:xfrm rot="5400000">
            <a:off x="3124200" y="4648200"/>
            <a:ext cx="7620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Oval 7"/>
          <p:cNvSpPr/>
          <p:nvPr/>
        </p:nvSpPr>
        <p:spPr bwMode="auto">
          <a:xfrm>
            <a:off x="4572000" y="20574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4648200" y="40386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 rot="5400000">
            <a:off x="4534694" y="3542506"/>
            <a:ext cx="9906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Oval 14"/>
          <p:cNvSpPr/>
          <p:nvPr/>
        </p:nvSpPr>
        <p:spPr bwMode="auto">
          <a:xfrm>
            <a:off x="1752600" y="32004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1752600" y="48768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381000" y="38862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381000" y="54864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28" name="Straight Connector 27"/>
          <p:cNvCxnSpPr>
            <a:stCxn id="9" idx="7"/>
            <a:endCxn id="8" idx="3"/>
          </p:cNvCxnSpPr>
          <p:nvPr/>
        </p:nvCxnSpPr>
        <p:spPr bwMode="auto">
          <a:xfrm rot="5400000" flipH="1" flipV="1">
            <a:off x="3942789" y="2723589"/>
            <a:ext cx="648822" cy="87742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>
            <a:endCxn id="8" idx="2"/>
          </p:cNvCxnSpPr>
          <p:nvPr/>
        </p:nvCxnSpPr>
        <p:spPr bwMode="auto">
          <a:xfrm flipV="1">
            <a:off x="2514600" y="2514600"/>
            <a:ext cx="2057400" cy="6858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>
            <a:stCxn id="15" idx="4"/>
            <a:endCxn id="17" idx="0"/>
          </p:cNvCxnSpPr>
          <p:nvPr/>
        </p:nvCxnSpPr>
        <p:spPr bwMode="auto">
          <a:xfrm rot="5400000">
            <a:off x="1828800" y="4495800"/>
            <a:ext cx="7620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>
            <a:stCxn id="18" idx="4"/>
            <a:endCxn id="19" idx="0"/>
          </p:cNvCxnSpPr>
          <p:nvPr/>
        </p:nvCxnSpPr>
        <p:spPr bwMode="auto">
          <a:xfrm rot="5400000">
            <a:off x="495300" y="5143500"/>
            <a:ext cx="6858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>
            <a:stCxn id="18" idx="7"/>
          </p:cNvCxnSpPr>
          <p:nvPr/>
        </p:nvCxnSpPr>
        <p:spPr bwMode="auto">
          <a:xfrm rot="5400000" flipH="1" flipV="1">
            <a:off x="1351989" y="3619501"/>
            <a:ext cx="210111" cy="591111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7391400" y="4724400"/>
          <a:ext cx="1219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Binomial Trees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L(</a:t>
            </a:r>
            <a:r>
              <a:rPr lang="en-US" dirty="0" err="1" smtClean="0"/>
              <a:t>k,i</a:t>
            </a:r>
            <a:r>
              <a:rPr lang="en-US" dirty="0" smtClean="0"/>
              <a:t>) be the number of nodes which are at level </a:t>
            </a:r>
            <a:r>
              <a:rPr lang="en-US" dirty="0" err="1" smtClean="0"/>
              <a:t>i</a:t>
            </a:r>
            <a:r>
              <a:rPr lang="en-US" dirty="0" smtClean="0"/>
              <a:t> in </a:t>
            </a:r>
            <a:r>
              <a:rPr lang="en-US" dirty="0" err="1" smtClean="0"/>
              <a:t>B</a:t>
            </a:r>
            <a:r>
              <a:rPr lang="en-US" baseline="-25000" dirty="0" err="1" smtClean="0"/>
              <a:t>k</a:t>
            </a:r>
            <a:r>
              <a:rPr lang="en-US" dirty="0" smtClean="0"/>
              <a:t> </a:t>
            </a:r>
            <a:r>
              <a:rPr lang="en-US" dirty="0" smtClean="0"/>
              <a:t>then L(</a:t>
            </a:r>
            <a:r>
              <a:rPr lang="en-US" dirty="0" err="1" smtClean="0"/>
              <a:t>k,i</a:t>
            </a:r>
            <a:r>
              <a:rPr lang="en-US" dirty="0" smtClean="0"/>
              <a:t>) is </a:t>
            </a:r>
            <a:r>
              <a:rPr lang="en-US" baseline="30000" dirty="0" err="1" smtClean="0"/>
              <a:t>k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endParaRPr lang="en-US" baseline="-25000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baseline="-25000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L(</a:t>
            </a:r>
            <a:r>
              <a:rPr lang="en-US" dirty="0" err="1" smtClean="0"/>
              <a:t>k,i</a:t>
            </a:r>
            <a:r>
              <a:rPr lang="en-US" dirty="0" smtClean="0"/>
              <a:t>)=L(k-1,i)+L(k-1,i-1)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 </a:t>
            </a:r>
            <a:r>
              <a:rPr lang="en-US" dirty="0" smtClean="0"/>
              <a:t>       =</a:t>
            </a:r>
            <a:r>
              <a:rPr lang="en-US" baseline="30000" dirty="0" smtClean="0"/>
              <a:t> </a:t>
            </a:r>
            <a:r>
              <a:rPr lang="en-US" baseline="30000" dirty="0" smtClean="0"/>
              <a:t>k-1</a:t>
            </a:r>
            <a:r>
              <a:rPr lang="en-US" dirty="0" smtClean="0"/>
              <a:t>C</a:t>
            </a:r>
            <a:r>
              <a:rPr lang="en-US" baseline="-25000" dirty="0" smtClean="0"/>
              <a:t>i</a:t>
            </a:r>
            <a:r>
              <a:rPr lang="en-US" dirty="0" smtClean="0"/>
              <a:t>+</a:t>
            </a:r>
            <a:r>
              <a:rPr lang="en-US" baseline="30000" dirty="0" smtClean="0"/>
              <a:t>k-1</a:t>
            </a:r>
            <a:r>
              <a:rPr lang="en-US" dirty="0" smtClean="0"/>
              <a:t>C</a:t>
            </a:r>
            <a:r>
              <a:rPr lang="en-US" baseline="-25000" dirty="0" smtClean="0"/>
              <a:t>i-1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baseline="-25000" dirty="0" smtClean="0"/>
              <a:t>=</a:t>
            </a:r>
            <a:r>
              <a:rPr lang="en-US" sz="2400" dirty="0" smtClean="0"/>
              <a:t>(k-1)!/((</a:t>
            </a:r>
            <a:r>
              <a:rPr lang="en-US" sz="2400" dirty="0" smtClean="0"/>
              <a:t>k-i-1)!*</a:t>
            </a:r>
            <a:r>
              <a:rPr lang="en-US" sz="2400" dirty="0" err="1" smtClean="0"/>
              <a:t>i</a:t>
            </a:r>
            <a:r>
              <a:rPr lang="en-US" sz="2400" dirty="0" smtClean="0"/>
              <a:t>!)+(</a:t>
            </a:r>
            <a:r>
              <a:rPr lang="en-US" sz="2400" dirty="0" smtClean="0"/>
              <a:t>k-1</a:t>
            </a:r>
            <a:r>
              <a:rPr lang="en-US" sz="2400" dirty="0" smtClean="0"/>
              <a:t>)!/((k-</a:t>
            </a:r>
            <a:r>
              <a:rPr lang="en-US" sz="2400" dirty="0" err="1" smtClean="0"/>
              <a:t>i</a:t>
            </a:r>
            <a:r>
              <a:rPr lang="en-US" sz="2400" dirty="0" smtClean="0"/>
              <a:t>)!*(i-1)!)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=(k-1)!/((k-</a:t>
            </a:r>
            <a:r>
              <a:rPr lang="en-US" dirty="0" err="1" smtClean="0"/>
              <a:t>i</a:t>
            </a:r>
            <a:r>
              <a:rPr lang="en-US" dirty="0" smtClean="0"/>
              <a:t>)!*</a:t>
            </a:r>
            <a:r>
              <a:rPr lang="en-US" dirty="0" err="1" smtClean="0"/>
              <a:t>i</a:t>
            </a:r>
            <a:r>
              <a:rPr lang="en-US" dirty="0" smtClean="0"/>
              <a:t>!) [k-</a:t>
            </a:r>
            <a:r>
              <a:rPr lang="en-US" dirty="0" err="1" smtClean="0"/>
              <a:t>i+i</a:t>
            </a:r>
            <a:r>
              <a:rPr lang="en-US" dirty="0" smtClean="0"/>
              <a:t>]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=</a:t>
            </a:r>
            <a:r>
              <a:rPr lang="en-US" smtClean="0"/>
              <a:t>k!/((</a:t>
            </a:r>
            <a:r>
              <a:rPr lang="en-US" dirty="0" smtClean="0"/>
              <a:t>k-</a:t>
            </a:r>
            <a:r>
              <a:rPr lang="en-US" dirty="0" err="1" smtClean="0"/>
              <a:t>i</a:t>
            </a:r>
            <a:r>
              <a:rPr lang="en-US" dirty="0" smtClean="0"/>
              <a:t>)!*</a:t>
            </a:r>
            <a:r>
              <a:rPr lang="en-US" dirty="0" err="1" smtClean="0"/>
              <a:t>i</a:t>
            </a:r>
            <a:r>
              <a:rPr lang="en-US" dirty="0" smtClean="0"/>
              <a:t>!)= </a:t>
            </a:r>
            <a:r>
              <a:rPr lang="en-US" baseline="30000" dirty="0" err="1" smtClean="0"/>
              <a:t>k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endParaRPr lang="en-US" baseline="-25000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4495800" cy="473075"/>
          </a:xfrm>
        </p:spPr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Isosceles Triangle 4"/>
          <p:cNvSpPr/>
          <p:nvPr/>
        </p:nvSpPr>
        <p:spPr bwMode="auto">
          <a:xfrm>
            <a:off x="5791200" y="4953000"/>
            <a:ext cx="1676400" cy="1371600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</a:t>
            </a:r>
            <a:r>
              <a:rPr kumimoji="0" lang="en-US" sz="1800" b="0" i="0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k-1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Isosceles Triangle 5"/>
          <p:cNvSpPr/>
          <p:nvPr/>
        </p:nvSpPr>
        <p:spPr bwMode="auto">
          <a:xfrm>
            <a:off x="7467600" y="4572000"/>
            <a:ext cx="1676400" cy="1371600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</a:t>
            </a:r>
            <a:r>
              <a:rPr kumimoji="0" lang="en-US" sz="1800" b="0" i="0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k-1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8" name="Straight Connector 7"/>
          <p:cNvCxnSpPr>
            <a:stCxn id="5" idx="0"/>
            <a:endCxn id="6" idx="0"/>
          </p:cNvCxnSpPr>
          <p:nvPr/>
        </p:nvCxnSpPr>
        <p:spPr bwMode="auto">
          <a:xfrm rot="5400000" flipH="1" flipV="1">
            <a:off x="7277100" y="3924300"/>
            <a:ext cx="381000" cy="16764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Binomial Trees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Properties</a:t>
            </a:r>
          </a:p>
          <a:p>
            <a:pPr marL="517525" indent="-514350" algn="just">
              <a:buClrTx/>
              <a:buFont typeface="+mj-lt"/>
              <a:buAutoNum type="arabicPeriod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N(</a:t>
            </a:r>
            <a:r>
              <a:rPr lang="en-US" dirty="0" err="1" smtClean="0"/>
              <a:t>B</a:t>
            </a:r>
            <a:r>
              <a:rPr lang="en-US" baseline="-25000" dirty="0" err="1" smtClean="0"/>
              <a:t>k</a:t>
            </a:r>
            <a:r>
              <a:rPr lang="en-US" dirty="0" smtClean="0"/>
              <a:t>)=2</a:t>
            </a:r>
            <a:r>
              <a:rPr lang="en-US" baseline="30000" dirty="0" smtClean="0"/>
              <a:t>k</a:t>
            </a:r>
            <a:endParaRPr lang="en-US" dirty="0" smtClean="0"/>
          </a:p>
          <a:p>
            <a:pPr marL="517525" indent="-514350" algn="just">
              <a:buClrTx/>
              <a:buFont typeface="+mj-lt"/>
              <a:buAutoNum type="arabicPeriod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H(</a:t>
            </a:r>
            <a:r>
              <a:rPr lang="en-US" dirty="0" err="1" smtClean="0"/>
              <a:t>B</a:t>
            </a:r>
            <a:r>
              <a:rPr lang="en-US" baseline="-25000" dirty="0" err="1" smtClean="0"/>
              <a:t>k</a:t>
            </a:r>
            <a:r>
              <a:rPr lang="en-US" dirty="0" smtClean="0"/>
              <a:t>)=</a:t>
            </a:r>
            <a:r>
              <a:rPr lang="en-US" dirty="0" smtClean="0"/>
              <a:t>k</a:t>
            </a:r>
          </a:p>
          <a:p>
            <a:pPr marL="517525" indent="-514350" algn="just">
              <a:buClrTx/>
              <a:buFont typeface="+mj-lt"/>
              <a:buAutoNum type="arabicPeriod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L(</a:t>
            </a:r>
            <a:r>
              <a:rPr lang="en-US" dirty="0" err="1" smtClean="0"/>
              <a:t>k,i</a:t>
            </a:r>
            <a:r>
              <a:rPr lang="en-US" dirty="0" smtClean="0"/>
              <a:t>)=</a:t>
            </a:r>
            <a:r>
              <a:rPr lang="en-US" baseline="30000" dirty="0" smtClean="0"/>
              <a:t> </a:t>
            </a:r>
            <a:r>
              <a:rPr lang="en-US" baseline="30000" dirty="0" err="1" smtClean="0"/>
              <a:t>k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endParaRPr lang="en-US" baseline="-25000" dirty="0" smtClean="0"/>
          </a:p>
          <a:p>
            <a:pPr marL="517525" indent="-514350" algn="just">
              <a:buClrTx/>
              <a:buFont typeface="+mj-lt"/>
              <a:buAutoNum type="arabicPeriod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Children of </a:t>
            </a:r>
            <a:r>
              <a:rPr lang="en-US" dirty="0" err="1" smtClean="0"/>
              <a:t>B</a:t>
            </a:r>
            <a:r>
              <a:rPr lang="en-US" baseline="-25000" dirty="0" err="1" smtClean="0"/>
              <a:t>k</a:t>
            </a:r>
            <a:r>
              <a:rPr lang="en-US" baseline="-25000" dirty="0" smtClean="0"/>
              <a:t> </a:t>
            </a:r>
            <a:r>
              <a:rPr lang="en-US" dirty="0" smtClean="0"/>
              <a:t>are B</a:t>
            </a:r>
            <a:r>
              <a:rPr lang="en-US" baseline="-25000" dirty="0" smtClean="0"/>
              <a:t>0</a:t>
            </a:r>
            <a:r>
              <a:rPr lang="en-US" baseline="-25000" dirty="0" smtClean="0"/>
              <a:t>,</a:t>
            </a:r>
            <a:r>
              <a:rPr lang="en-US" dirty="0" smtClean="0"/>
              <a:t> B</a:t>
            </a:r>
            <a:r>
              <a:rPr lang="en-US" baseline="-25000" dirty="0" smtClean="0"/>
              <a:t>1,</a:t>
            </a:r>
            <a:r>
              <a:rPr lang="en-US" dirty="0" smtClean="0"/>
              <a:t> B</a:t>
            </a:r>
            <a:r>
              <a:rPr lang="en-US" baseline="-25000" dirty="0" smtClean="0"/>
              <a:t>2</a:t>
            </a:r>
            <a:r>
              <a:rPr lang="en-US" dirty="0" smtClean="0"/>
              <a:t> … </a:t>
            </a:r>
            <a:r>
              <a:rPr lang="en-US" dirty="0" smtClean="0"/>
              <a:t>B</a:t>
            </a:r>
            <a:r>
              <a:rPr lang="en-US" baseline="-25000" dirty="0" smtClean="0"/>
              <a:t>k-1</a:t>
            </a:r>
            <a:r>
              <a:rPr lang="en-US" dirty="0" smtClean="0"/>
              <a:t> 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4495800" cy="473075"/>
          </a:xfrm>
        </p:spPr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Isosceles Triangle 4"/>
          <p:cNvSpPr/>
          <p:nvPr/>
        </p:nvSpPr>
        <p:spPr bwMode="auto">
          <a:xfrm>
            <a:off x="5486400" y="2133600"/>
            <a:ext cx="1676400" cy="1371600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</a:t>
            </a:r>
            <a:r>
              <a:rPr kumimoji="0" lang="en-US" sz="1800" b="0" i="0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k-1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Isosceles Triangle 5"/>
          <p:cNvSpPr/>
          <p:nvPr/>
        </p:nvSpPr>
        <p:spPr bwMode="auto">
          <a:xfrm>
            <a:off x="6858000" y="1371600"/>
            <a:ext cx="1676400" cy="1371600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</a:t>
            </a:r>
            <a:r>
              <a:rPr kumimoji="0" lang="en-US" sz="1800" b="0" i="0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k-1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8" name="Straight Connector 7"/>
          <p:cNvCxnSpPr>
            <a:stCxn id="5" idx="0"/>
            <a:endCxn id="6" idx="0"/>
          </p:cNvCxnSpPr>
          <p:nvPr/>
        </p:nvCxnSpPr>
        <p:spPr bwMode="auto">
          <a:xfrm rot="5400000" flipH="1" flipV="1">
            <a:off x="6629400" y="1066800"/>
            <a:ext cx="762000" cy="13716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Binomial Heaps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is a collection of Binomial Trees such that for each order there is at most one </a:t>
            </a:r>
            <a:r>
              <a:rPr lang="en-US" dirty="0" err="1" smtClean="0"/>
              <a:t>B</a:t>
            </a:r>
            <a:r>
              <a:rPr lang="en-US" baseline="-25000" dirty="0" err="1" smtClean="0"/>
              <a:t>k</a:t>
            </a:r>
            <a:r>
              <a:rPr lang="en-US" baseline="-25000" dirty="0" smtClean="0"/>
              <a:t> </a:t>
            </a: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At each node, Heap property is satisfied: value of  a node is smaller than or equal to the value of its children.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4495800" cy="473075"/>
          </a:xfrm>
        </p:spPr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Binomial Heaps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4495800" cy="473075"/>
          </a:xfrm>
        </p:spPr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6172200" y="31242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7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172200" y="46482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92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2" name="Straight Connector 11"/>
          <p:cNvCxnSpPr>
            <a:stCxn id="9" idx="4"/>
            <a:endCxn id="10" idx="0"/>
          </p:cNvCxnSpPr>
          <p:nvPr/>
        </p:nvCxnSpPr>
        <p:spPr bwMode="auto">
          <a:xfrm rot="5400000">
            <a:off x="6324600" y="4343400"/>
            <a:ext cx="6096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Oval 7"/>
          <p:cNvSpPr/>
          <p:nvPr/>
        </p:nvSpPr>
        <p:spPr bwMode="auto">
          <a:xfrm>
            <a:off x="7620000" y="16764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7620000" y="35814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17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 rot="5400000">
            <a:off x="7658894" y="3085306"/>
            <a:ext cx="9906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Oval 14"/>
          <p:cNvSpPr/>
          <p:nvPr/>
        </p:nvSpPr>
        <p:spPr bwMode="auto">
          <a:xfrm>
            <a:off x="4876800" y="27432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34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4876800" y="47244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42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3505200" y="35052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46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3505200" y="51816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83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28" name="Straight Connector 27"/>
          <p:cNvCxnSpPr>
            <a:stCxn id="9" idx="7"/>
            <a:endCxn id="8" idx="3"/>
          </p:cNvCxnSpPr>
          <p:nvPr/>
        </p:nvCxnSpPr>
        <p:spPr bwMode="auto">
          <a:xfrm rot="5400000" flipH="1" flipV="1">
            <a:off x="6952689" y="2456889"/>
            <a:ext cx="801222" cy="80122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 flipV="1">
            <a:off x="5638800" y="2133600"/>
            <a:ext cx="2057400" cy="6858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>
            <a:stCxn id="15" idx="4"/>
            <a:endCxn id="17" idx="0"/>
          </p:cNvCxnSpPr>
          <p:nvPr/>
        </p:nvCxnSpPr>
        <p:spPr bwMode="auto">
          <a:xfrm rot="5400000">
            <a:off x="4800600" y="4191000"/>
            <a:ext cx="10668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>
            <a:stCxn id="18" idx="4"/>
            <a:endCxn id="19" idx="0"/>
          </p:cNvCxnSpPr>
          <p:nvPr/>
        </p:nvCxnSpPr>
        <p:spPr bwMode="auto">
          <a:xfrm rot="5400000">
            <a:off x="3581400" y="4800600"/>
            <a:ext cx="7620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>
            <a:stCxn id="18" idx="7"/>
          </p:cNvCxnSpPr>
          <p:nvPr/>
        </p:nvCxnSpPr>
        <p:spPr bwMode="auto">
          <a:xfrm rot="5400000" flipH="1" flipV="1">
            <a:off x="4476189" y="3238501"/>
            <a:ext cx="210111" cy="591111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Oval 28"/>
          <p:cNvSpPr/>
          <p:nvPr/>
        </p:nvSpPr>
        <p:spPr bwMode="auto">
          <a:xfrm>
            <a:off x="914400" y="39624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45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914400" y="19812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35" name="Straight Connector 34"/>
          <p:cNvCxnSpPr>
            <a:stCxn id="31" idx="4"/>
          </p:cNvCxnSpPr>
          <p:nvPr/>
        </p:nvCxnSpPr>
        <p:spPr bwMode="auto">
          <a:xfrm rot="5400000">
            <a:off x="838200" y="3429000"/>
            <a:ext cx="10668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Binomial Heaps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Given n , the Binomial Heap with n nodes, then </a:t>
            </a:r>
            <a:r>
              <a:rPr lang="en-US" dirty="0" err="1" smtClean="0"/>
              <a:t>B</a:t>
            </a:r>
            <a:r>
              <a:rPr lang="en-US" baseline="-25000" dirty="0" err="1" smtClean="0"/>
              <a:t>k</a:t>
            </a:r>
            <a:r>
              <a:rPr lang="en-US" dirty="0" smtClean="0"/>
              <a:t> will be present in the collection if and if , the k bit in binary representation of n is 1.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For Example 1101011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4495800" cy="473075"/>
          </a:xfrm>
        </p:spPr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685800" y="4800600"/>
            <a:ext cx="6096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</a:t>
            </a:r>
            <a:r>
              <a:rPr kumimoji="0" lang="en-US" sz="1800" b="0" i="0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4038600" y="4800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</a:t>
            </a:r>
            <a:r>
              <a:rPr lang="en-US" baseline="-25000" dirty="0" smtClean="0">
                <a:solidFill>
                  <a:schemeClr val="bg1"/>
                </a:solidFill>
                <a:latin typeface="Arial" charset="0"/>
              </a:rPr>
              <a:t>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743200" y="4724400"/>
            <a:ext cx="7620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</a:t>
            </a:r>
            <a:r>
              <a:rPr kumimoji="0" lang="en-US" sz="1800" b="0" i="0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676400" y="4800600"/>
            <a:ext cx="6096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</a:t>
            </a:r>
            <a:r>
              <a:rPr lang="en-US" baseline="-250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181600" y="4724400"/>
            <a:ext cx="6096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</a:t>
            </a:r>
            <a:r>
              <a:rPr kumimoji="0" lang="en-US" sz="1800" b="0" i="0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6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Structure of a Binomial Heap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All the roots of the trees are linked through a linked list – root list.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4495800" cy="473075"/>
          </a:xfrm>
        </p:spPr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685800" y="4800600"/>
            <a:ext cx="6096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</a:t>
            </a:r>
            <a:r>
              <a:rPr kumimoji="0" lang="en-US" sz="1800" b="0" i="0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4038600" y="4800600"/>
            <a:ext cx="6858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</a:t>
            </a:r>
            <a:r>
              <a:rPr lang="en-US" baseline="-25000" dirty="0" smtClean="0">
                <a:solidFill>
                  <a:schemeClr val="bg1"/>
                </a:solidFill>
                <a:latin typeface="Arial" charset="0"/>
              </a:rPr>
              <a:t>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743200" y="4724400"/>
            <a:ext cx="7620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</a:t>
            </a:r>
            <a:r>
              <a:rPr kumimoji="0" lang="en-US" sz="1800" b="0" i="0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676400" y="4800600"/>
            <a:ext cx="6096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</a:t>
            </a:r>
            <a:r>
              <a:rPr lang="en-US" baseline="-250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181600" y="4724400"/>
            <a:ext cx="6096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</a:t>
            </a:r>
            <a:r>
              <a:rPr kumimoji="0" lang="en-US" sz="1800" b="0" i="0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6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7620000" y="47244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</a:t>
            </a:r>
            <a:r>
              <a:rPr kumimoji="0" lang="en-US" sz="1800" b="0" i="0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61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6477000" y="4724400"/>
            <a:ext cx="7620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</a:t>
            </a:r>
            <a:r>
              <a:rPr lang="en-US" baseline="-25000" dirty="0" smtClean="0">
                <a:solidFill>
                  <a:schemeClr val="bg1"/>
                </a:solidFill>
                <a:latin typeface="Arial" charset="0"/>
              </a:rPr>
              <a:t>12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20" name="Straight Connector 19"/>
          <p:cNvCxnSpPr>
            <a:stCxn id="6" idx="6"/>
          </p:cNvCxnSpPr>
          <p:nvPr/>
        </p:nvCxnSpPr>
        <p:spPr bwMode="auto">
          <a:xfrm>
            <a:off x="4724400" y="5257800"/>
            <a:ext cx="4572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stCxn id="9" idx="6"/>
            <a:endCxn id="11" idx="2"/>
          </p:cNvCxnSpPr>
          <p:nvPr/>
        </p:nvCxnSpPr>
        <p:spPr bwMode="auto">
          <a:xfrm>
            <a:off x="5791200" y="5181600"/>
            <a:ext cx="6858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7239000" y="5181600"/>
            <a:ext cx="4572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6" idx="2"/>
          </p:cNvCxnSpPr>
          <p:nvPr/>
        </p:nvCxnSpPr>
        <p:spPr bwMode="auto">
          <a:xfrm>
            <a:off x="3505200" y="5257800"/>
            <a:ext cx="5334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stCxn id="8" idx="6"/>
          </p:cNvCxnSpPr>
          <p:nvPr/>
        </p:nvCxnSpPr>
        <p:spPr bwMode="auto">
          <a:xfrm>
            <a:off x="2286000" y="5257800"/>
            <a:ext cx="5334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>
            <a:stCxn id="5" idx="6"/>
          </p:cNvCxnSpPr>
          <p:nvPr/>
        </p:nvCxnSpPr>
        <p:spPr bwMode="auto">
          <a:xfrm>
            <a:off x="1295400" y="5257800"/>
            <a:ext cx="3048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 rot="10800000" flipV="1">
            <a:off x="1143000" y="4191000"/>
            <a:ext cx="1143000" cy="6096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 rot="10800000" flipV="1">
            <a:off x="5486400" y="4114800"/>
            <a:ext cx="1143000" cy="6096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Oval Callout 35"/>
          <p:cNvSpPr/>
          <p:nvPr/>
        </p:nvSpPr>
        <p:spPr bwMode="auto">
          <a:xfrm>
            <a:off x="2286000" y="3810000"/>
            <a:ext cx="1219200" cy="838200"/>
          </a:xfrm>
          <a:prstGeom prst="wedgeEllipseCallou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head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7" name="Oval Callout 36"/>
          <p:cNvSpPr/>
          <p:nvPr/>
        </p:nvSpPr>
        <p:spPr bwMode="auto">
          <a:xfrm>
            <a:off x="6629400" y="3657600"/>
            <a:ext cx="1219200" cy="838200"/>
          </a:xfrm>
          <a:prstGeom prst="wedgeEllipseCallou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min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Structure of a Binomial Heap 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Each node has</a:t>
            </a:r>
          </a:p>
          <a:p>
            <a:pPr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Value</a:t>
            </a:r>
          </a:p>
          <a:p>
            <a:pPr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Pointer to next node </a:t>
            </a:r>
          </a:p>
          <a:p>
            <a:pPr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Parent pointer</a:t>
            </a:r>
          </a:p>
          <a:p>
            <a:pPr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Child list</a:t>
            </a:r>
          </a:p>
          <a:p>
            <a:pPr indent="-339725" algn="just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Number of children of the node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Binomial Trees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o</a:t>
            </a:r>
            <a:r>
              <a:rPr lang="en-US" dirty="0" smtClean="0"/>
              <a:t>f order k is defined inductively, and denoted by B</a:t>
            </a:r>
            <a:r>
              <a:rPr lang="en-US" baseline="-25000" dirty="0" smtClean="0"/>
              <a:t>k.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baseline="-25000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B</a:t>
            </a:r>
            <a:r>
              <a:rPr lang="en-US" baseline="-25000" dirty="0" smtClean="0"/>
              <a:t>0</a:t>
            </a:r>
            <a:r>
              <a:rPr lang="en-US" dirty="0" smtClean="0"/>
              <a:t> is just one node.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 smtClean="0"/>
              <a:t>B</a:t>
            </a:r>
            <a:r>
              <a:rPr lang="en-US" baseline="-25000" dirty="0" err="1" smtClean="0"/>
              <a:t>k</a:t>
            </a:r>
            <a:r>
              <a:rPr lang="en-US" dirty="0" smtClean="0"/>
              <a:t> </a:t>
            </a:r>
            <a:r>
              <a:rPr lang="en-US" dirty="0" smtClean="0"/>
              <a:t>is constructed by talking two copies of B</a:t>
            </a:r>
            <a:r>
              <a:rPr lang="en-US" baseline="-25000" dirty="0" smtClean="0"/>
              <a:t>k-1 </a:t>
            </a:r>
            <a:r>
              <a:rPr lang="en-US" dirty="0" smtClean="0"/>
              <a:t>and making one as the left child of the other. 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4495800" cy="473075"/>
          </a:xfrm>
        </p:spPr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Structure of a Binomial Heap 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The number of nodes in the root list is exactly equal to the number of 1’s in the binary representation of n, which is at </a:t>
            </a:r>
            <a:r>
              <a:rPr lang="el-GR" dirty="0" smtClean="0"/>
              <a:t>Θ</a:t>
            </a:r>
            <a:r>
              <a:rPr lang="en-US" dirty="0" smtClean="0"/>
              <a:t>(log n)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Structure of a Binomial Heap 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The number of nodes in the root list is exactly equal to the number of 1’s in the binary representation of n, which is at </a:t>
            </a:r>
            <a:r>
              <a:rPr lang="el-GR" dirty="0" smtClean="0"/>
              <a:t>Θ</a:t>
            </a:r>
            <a:r>
              <a:rPr lang="en-US" dirty="0" smtClean="0"/>
              <a:t>(log n)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IN" dirty="0" smtClean="0"/>
              <a:t>The height of a Binomial Heap is the maximum height of any node in the Binomial Heap.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IN" dirty="0" smtClean="0"/>
              <a:t>2</a:t>
            </a:r>
            <a:r>
              <a:rPr lang="en-IN" baseline="30000" dirty="0" smtClean="0"/>
              <a:t>k</a:t>
            </a:r>
            <a:r>
              <a:rPr lang="en-IN" dirty="0" smtClean="0"/>
              <a:t> ≤ n </a:t>
            </a: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Union of Binomial Heaps 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914400" y="1524000"/>
            <a:ext cx="6096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</a:t>
            </a:r>
            <a:r>
              <a:rPr kumimoji="0" lang="en-US" sz="1800" b="0" i="0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4572000" y="2971800"/>
            <a:ext cx="6096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</a:t>
            </a:r>
            <a:r>
              <a:rPr lang="en-US" baseline="-25000" dirty="0" smtClean="0">
                <a:solidFill>
                  <a:schemeClr val="bg1"/>
                </a:solidFill>
                <a:latin typeface="Arial" charset="0"/>
              </a:rPr>
              <a:t>6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029200" y="1524000"/>
            <a:ext cx="6096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</a:t>
            </a:r>
            <a:r>
              <a:rPr lang="en-US" baseline="-25000" dirty="0" smtClean="0">
                <a:solidFill>
                  <a:schemeClr val="bg1"/>
                </a:solidFill>
                <a:latin typeface="Arial" charset="0"/>
              </a:rPr>
              <a:t>6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276600" y="2971800"/>
            <a:ext cx="6096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</a:t>
            </a:r>
            <a:r>
              <a:rPr lang="en-US" baseline="-250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657600" y="1524000"/>
            <a:ext cx="6096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</a:t>
            </a:r>
            <a:r>
              <a:rPr lang="en-US" baseline="-250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133600" y="1447800"/>
            <a:ext cx="6096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</a:t>
            </a:r>
            <a:r>
              <a:rPr lang="en-US" baseline="-250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057400" y="2971800"/>
            <a:ext cx="6096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</a:t>
            </a:r>
            <a:r>
              <a:rPr lang="en-US" baseline="-250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762000" y="2819400"/>
            <a:ext cx="6096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</a:t>
            </a:r>
            <a:r>
              <a:rPr lang="en-US" baseline="-25000" dirty="0" smtClean="0">
                <a:solidFill>
                  <a:schemeClr val="bg1"/>
                </a:solidFill>
                <a:latin typeface="Arial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5715000" y="2895600"/>
            <a:ext cx="8382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</a:t>
            </a:r>
            <a:r>
              <a:rPr kumimoji="0" lang="en-US" sz="1800" b="0" i="0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10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" y="4724400"/>
            <a:ext cx="6096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</a:t>
            </a:r>
            <a:r>
              <a:rPr kumimoji="0" lang="en-US" sz="1800" b="0" i="0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1447800" y="4648200"/>
            <a:ext cx="6096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</a:t>
            </a:r>
            <a:r>
              <a:rPr lang="en-US" baseline="-25000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2590800" y="4724400"/>
            <a:ext cx="6096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</a:t>
            </a:r>
            <a:r>
              <a:rPr lang="en-US" baseline="-25000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3581400" y="4648200"/>
            <a:ext cx="6096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</a:t>
            </a:r>
            <a:r>
              <a:rPr lang="en-US" baseline="-25000" dirty="0" smtClean="0">
                <a:solidFill>
                  <a:schemeClr val="bg1"/>
                </a:solidFill>
                <a:latin typeface="Arial" charset="0"/>
              </a:rPr>
              <a:t>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4724400" y="4648200"/>
            <a:ext cx="6096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</a:t>
            </a:r>
            <a:r>
              <a:rPr lang="en-US" baseline="-25000" dirty="0" smtClean="0">
                <a:solidFill>
                  <a:schemeClr val="bg1"/>
                </a:solidFill>
                <a:latin typeface="Arial" charset="0"/>
              </a:rPr>
              <a:t>7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6096000" y="4648200"/>
            <a:ext cx="8382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</a:t>
            </a:r>
            <a:r>
              <a:rPr kumimoji="0" lang="en-US" sz="1800" b="0" i="0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10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Union of Binomial </a:t>
            </a:r>
            <a:r>
              <a:rPr lang="en-IN" dirty="0" smtClean="0"/>
              <a:t>Heaps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Is similar to adding to binary numbers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	1010111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	1001011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………………….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101</a:t>
            </a:r>
            <a:r>
              <a:rPr lang="en-US" dirty="0" smtClean="0"/>
              <a:t>00010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Union is </a:t>
            </a:r>
            <a:r>
              <a:rPr lang="el-GR" dirty="0" smtClean="0"/>
              <a:t>Θ</a:t>
            </a:r>
            <a:r>
              <a:rPr lang="en-US" dirty="0" smtClean="0"/>
              <a:t>(log n)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Add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Create a new node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And merge this with the Heap.</a:t>
            </a: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Can be done in</a:t>
            </a:r>
            <a:r>
              <a:rPr lang="en-US" dirty="0" smtClean="0"/>
              <a:t> </a:t>
            </a:r>
            <a:r>
              <a:rPr lang="el-GR" dirty="0" smtClean="0"/>
              <a:t>Θ</a:t>
            </a:r>
            <a:r>
              <a:rPr lang="en-US" dirty="0" smtClean="0"/>
              <a:t>(log n)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err="1" smtClean="0"/>
              <a:t>DeleteMin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Delete the node. Concatenate all the children, it forms a heap.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And merge this with the Heap.</a:t>
            </a: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Can be done in</a:t>
            </a:r>
            <a:r>
              <a:rPr lang="en-US" dirty="0" smtClean="0"/>
              <a:t> </a:t>
            </a:r>
            <a:r>
              <a:rPr lang="el-GR" dirty="0" smtClean="0"/>
              <a:t>Θ</a:t>
            </a:r>
            <a:r>
              <a:rPr lang="en-US" dirty="0" smtClean="0"/>
              <a:t>(log n)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Decrease Key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Decrease the value and call Bottom up </a:t>
            </a:r>
            <a:r>
              <a:rPr lang="en-US" dirty="0" err="1" smtClean="0"/>
              <a:t>heapify</a:t>
            </a:r>
            <a:r>
              <a:rPr lang="en-US" dirty="0" smtClean="0"/>
              <a:t>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Can be done in</a:t>
            </a:r>
            <a:r>
              <a:rPr lang="en-US" dirty="0" smtClean="0"/>
              <a:t> </a:t>
            </a:r>
            <a:r>
              <a:rPr lang="el-GR" dirty="0" smtClean="0"/>
              <a:t>Θ</a:t>
            </a:r>
            <a:r>
              <a:rPr lang="en-US" dirty="0" smtClean="0"/>
              <a:t>(log n)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Delete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Decrease the value to 1 less than the minimum and call delete min.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Decrease Key + Delete Min</a:t>
            </a: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Can be done in</a:t>
            </a:r>
            <a:r>
              <a:rPr lang="en-US" dirty="0" smtClean="0"/>
              <a:t> </a:t>
            </a:r>
            <a:r>
              <a:rPr lang="el-GR" dirty="0" smtClean="0"/>
              <a:t>Θ</a:t>
            </a:r>
            <a:r>
              <a:rPr lang="en-US" dirty="0" smtClean="0"/>
              <a:t>(log n)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Increase Key</a:t>
            </a:r>
            <a:r>
              <a:rPr lang="en-IN" dirty="0" smtClean="0"/>
              <a:t> Key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Increase the value and call Top down </a:t>
            </a:r>
            <a:r>
              <a:rPr lang="en-US" dirty="0" err="1" smtClean="0"/>
              <a:t>heapify</a:t>
            </a:r>
            <a:r>
              <a:rPr lang="en-US" dirty="0" smtClean="0"/>
              <a:t>. 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This is not efficient !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Can be done in</a:t>
            </a:r>
            <a:r>
              <a:rPr lang="en-US" dirty="0" smtClean="0"/>
              <a:t> </a:t>
            </a:r>
            <a:r>
              <a:rPr lang="el-GR" dirty="0" smtClean="0"/>
              <a:t>Θ</a:t>
            </a:r>
            <a:r>
              <a:rPr lang="en-US" dirty="0" smtClean="0"/>
              <a:t>(log n) by Deleting the node and then </a:t>
            </a:r>
            <a:r>
              <a:rPr lang="en-US" dirty="0" smtClean="0"/>
              <a:t>adding the node with the new value.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Build Heap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Add n number one by one.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This is O(n log n) 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Can be shown that this is linear time.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Binomial Trees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 smtClean="0"/>
              <a:t>B</a:t>
            </a:r>
            <a:r>
              <a:rPr lang="en-US" baseline="-25000" dirty="0" err="1" smtClean="0"/>
              <a:t>k</a:t>
            </a:r>
            <a:r>
              <a:rPr lang="en-US" dirty="0" smtClean="0"/>
              <a:t> is constructed by talking two copies of B</a:t>
            </a:r>
            <a:r>
              <a:rPr lang="en-US" baseline="-25000" dirty="0" smtClean="0"/>
              <a:t>k-1 </a:t>
            </a:r>
            <a:r>
              <a:rPr lang="en-US" dirty="0" smtClean="0"/>
              <a:t>and making one as the left child of the other. 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4495800" cy="473075"/>
          </a:xfrm>
        </p:spPr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Isosceles Triangle 4"/>
          <p:cNvSpPr/>
          <p:nvPr/>
        </p:nvSpPr>
        <p:spPr bwMode="auto">
          <a:xfrm>
            <a:off x="2133600" y="4419600"/>
            <a:ext cx="1676400" cy="1371600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</a:t>
            </a:r>
            <a:r>
              <a:rPr kumimoji="0" lang="en-US" sz="1800" b="0" i="0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k-1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Isosceles Triangle 5"/>
          <p:cNvSpPr/>
          <p:nvPr/>
        </p:nvSpPr>
        <p:spPr bwMode="auto">
          <a:xfrm>
            <a:off x="3581400" y="3733800"/>
            <a:ext cx="1676400" cy="1371600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</a:t>
            </a:r>
            <a:r>
              <a:rPr kumimoji="0" lang="en-US" sz="1800" b="0" i="0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k-1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8" name="Straight Connector 7"/>
          <p:cNvCxnSpPr>
            <a:stCxn id="5" idx="0"/>
            <a:endCxn id="6" idx="0"/>
          </p:cNvCxnSpPr>
          <p:nvPr/>
        </p:nvCxnSpPr>
        <p:spPr bwMode="auto">
          <a:xfrm rot="5400000" flipH="1" flipV="1">
            <a:off x="3352800" y="3352800"/>
            <a:ext cx="685800" cy="14478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Build Heap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143000" y="19050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32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8229600" y="19050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6096000" y="19050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7162800" y="19050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93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029200" y="19050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23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810000" y="19050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16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0" y="19050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438400" y="19050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Build Heap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143000" y="19050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32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8229600" y="19050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6096000" y="19050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7162800" y="19050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93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029200" y="19050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23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810000" y="19050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16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0" y="19050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438400" y="19050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0" y="41910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32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0" y="31242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 rot="5400000">
            <a:off x="228600" y="4114800"/>
            <a:ext cx="1524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Oval 16"/>
          <p:cNvSpPr/>
          <p:nvPr/>
        </p:nvSpPr>
        <p:spPr bwMode="auto">
          <a:xfrm>
            <a:off x="1905000" y="42672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16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1905000" y="31242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20" name="Straight Connector 19"/>
          <p:cNvCxnSpPr>
            <a:stCxn id="18" idx="4"/>
            <a:endCxn id="17" idx="0"/>
          </p:cNvCxnSpPr>
          <p:nvPr/>
        </p:nvCxnSpPr>
        <p:spPr bwMode="auto">
          <a:xfrm rot="5400000">
            <a:off x="2247900" y="4152900"/>
            <a:ext cx="2286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Oval 20"/>
          <p:cNvSpPr/>
          <p:nvPr/>
        </p:nvSpPr>
        <p:spPr bwMode="auto">
          <a:xfrm>
            <a:off x="3581400" y="31242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3733800" y="42672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9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24" name="Straight Connector 23"/>
          <p:cNvCxnSpPr>
            <a:stCxn id="21" idx="4"/>
          </p:cNvCxnSpPr>
          <p:nvPr/>
        </p:nvCxnSpPr>
        <p:spPr bwMode="auto">
          <a:xfrm rot="5400000">
            <a:off x="3924300" y="4152900"/>
            <a:ext cx="2286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Oval 26"/>
          <p:cNvSpPr/>
          <p:nvPr/>
        </p:nvSpPr>
        <p:spPr bwMode="auto">
          <a:xfrm>
            <a:off x="5334000" y="32004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20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Build Heap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143000" y="19050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32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8229600" y="19050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6096000" y="19050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7162800" y="19050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93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029200" y="19050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23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810000" y="19050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16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0" y="19050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438400" y="19050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381000" y="49530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32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457200" y="38100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 rot="5400000">
            <a:off x="686594" y="4876006"/>
            <a:ext cx="1524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Oval 16"/>
          <p:cNvSpPr/>
          <p:nvPr/>
        </p:nvSpPr>
        <p:spPr bwMode="auto">
          <a:xfrm>
            <a:off x="1905000" y="42672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16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1905000" y="31242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20" name="Straight Connector 19"/>
          <p:cNvCxnSpPr>
            <a:stCxn id="18" idx="4"/>
            <a:endCxn id="17" idx="0"/>
          </p:cNvCxnSpPr>
          <p:nvPr/>
        </p:nvCxnSpPr>
        <p:spPr bwMode="auto">
          <a:xfrm rot="5400000">
            <a:off x="2247900" y="4152900"/>
            <a:ext cx="2286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Oval 20"/>
          <p:cNvSpPr/>
          <p:nvPr/>
        </p:nvSpPr>
        <p:spPr bwMode="auto">
          <a:xfrm>
            <a:off x="3581400" y="31242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3733800" y="42672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9</a:t>
            </a: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24" name="Straight Connector 23"/>
          <p:cNvCxnSpPr>
            <a:stCxn id="21" idx="4"/>
          </p:cNvCxnSpPr>
          <p:nvPr/>
        </p:nvCxnSpPr>
        <p:spPr bwMode="auto">
          <a:xfrm rot="5400000">
            <a:off x="3924300" y="4152900"/>
            <a:ext cx="2286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Oval 26"/>
          <p:cNvSpPr/>
          <p:nvPr/>
        </p:nvSpPr>
        <p:spPr bwMode="auto">
          <a:xfrm>
            <a:off x="5334000" y="32004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20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25" name="Straight Connector 24"/>
          <p:cNvCxnSpPr>
            <a:stCxn id="14" idx="7"/>
          </p:cNvCxnSpPr>
          <p:nvPr/>
        </p:nvCxnSpPr>
        <p:spPr bwMode="auto">
          <a:xfrm rot="5400000" flipH="1" flipV="1">
            <a:off x="1466289" y="3505201"/>
            <a:ext cx="210111" cy="667311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Build Heap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T(n)=n/2+n/4+n/8 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is </a:t>
            </a:r>
            <a:r>
              <a:rPr lang="el-GR" dirty="0" smtClean="0"/>
              <a:t>Θ</a:t>
            </a:r>
            <a:r>
              <a:rPr lang="en-US" dirty="0" smtClean="0"/>
              <a:t>(n)      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Complexity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The following can be done in </a:t>
            </a:r>
            <a:r>
              <a:rPr lang="el-GR" dirty="0" smtClean="0"/>
              <a:t>Θ</a:t>
            </a:r>
            <a:r>
              <a:rPr lang="en-US" dirty="0" smtClean="0"/>
              <a:t> (log n) </a:t>
            </a:r>
          </a:p>
          <a:p>
            <a:pPr indent="-339725">
              <a:buFont typeface="Arial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 smtClean="0"/>
              <a:t>BottomupHeapify</a:t>
            </a:r>
            <a:endParaRPr lang="en-US" dirty="0" smtClean="0"/>
          </a:p>
          <a:p>
            <a:pPr indent="-339725">
              <a:buFont typeface="Arial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Insert</a:t>
            </a:r>
            <a:endParaRPr lang="en-US" dirty="0" smtClean="0"/>
          </a:p>
          <a:p>
            <a:pPr indent="-339725">
              <a:buFont typeface="Arial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 smtClean="0"/>
              <a:t>DeleteMin</a:t>
            </a:r>
            <a:endParaRPr lang="en-US" dirty="0" smtClean="0"/>
          </a:p>
          <a:p>
            <a:pPr indent="-339725">
              <a:buFont typeface="Arial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 smtClean="0"/>
              <a:t>DecreaseKey</a:t>
            </a:r>
            <a:endParaRPr lang="en-US" dirty="0" smtClean="0"/>
          </a:p>
          <a:p>
            <a:pPr indent="-339725">
              <a:buFont typeface="Arial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Delete </a:t>
            </a:r>
            <a:r>
              <a:rPr lang="en-US" dirty="0" smtClean="0"/>
              <a:t>– </a:t>
            </a:r>
            <a:r>
              <a:rPr lang="en-US" dirty="0" err="1" smtClean="0"/>
              <a:t>DecreaseKey</a:t>
            </a:r>
            <a:r>
              <a:rPr lang="en-US" dirty="0" smtClean="0"/>
              <a:t> + </a:t>
            </a:r>
            <a:r>
              <a:rPr lang="en-US" dirty="0" err="1" smtClean="0"/>
              <a:t>DeleteMin</a:t>
            </a:r>
            <a:endParaRPr lang="en-US" dirty="0" smtClean="0"/>
          </a:p>
          <a:p>
            <a:pPr indent="-339725">
              <a:buFont typeface="Arial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 smtClean="0"/>
              <a:t>IncreaseKey</a:t>
            </a:r>
            <a:r>
              <a:rPr lang="en-US" dirty="0" smtClean="0"/>
              <a:t> – Delete + Add</a:t>
            </a:r>
            <a:endParaRPr lang="en-US" dirty="0" smtClean="0"/>
          </a:p>
          <a:p>
            <a:pPr indent="-33972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Complexity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Min – return the min element , can be answered in O(1) time</a:t>
            </a:r>
          </a:p>
          <a:p>
            <a:pPr indent="-339725"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Build Heap in linear time</a:t>
            </a:r>
          </a:p>
          <a:p>
            <a:pPr indent="-339725"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Merge Heap in </a:t>
            </a:r>
            <a:r>
              <a:rPr lang="el-GR" dirty="0" smtClean="0"/>
              <a:t>Θ</a:t>
            </a:r>
            <a:r>
              <a:rPr lang="en-US" dirty="0" smtClean="0"/>
              <a:t>(log </a:t>
            </a:r>
            <a:r>
              <a:rPr lang="en-US" dirty="0" smtClean="0"/>
              <a:t>n) time.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Binomial Trees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4495800" cy="473075"/>
          </a:xfrm>
        </p:spPr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048000" y="19050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048000" y="36576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2" name="Straight Connector 11"/>
          <p:cNvCxnSpPr>
            <a:stCxn id="9" idx="4"/>
            <a:endCxn id="10" idx="0"/>
          </p:cNvCxnSpPr>
          <p:nvPr/>
        </p:nvCxnSpPr>
        <p:spPr bwMode="auto">
          <a:xfrm rot="5400000">
            <a:off x="3086100" y="3238500"/>
            <a:ext cx="8382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Binomial Trees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4495800" cy="473075"/>
          </a:xfrm>
        </p:spPr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048000" y="19050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048000" y="36576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2" name="Straight Connector 11"/>
          <p:cNvCxnSpPr>
            <a:stCxn id="9" idx="4"/>
            <a:endCxn id="10" idx="0"/>
          </p:cNvCxnSpPr>
          <p:nvPr/>
        </p:nvCxnSpPr>
        <p:spPr bwMode="auto">
          <a:xfrm rot="5400000">
            <a:off x="3086100" y="3238500"/>
            <a:ext cx="8382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Oval 7"/>
          <p:cNvSpPr/>
          <p:nvPr/>
        </p:nvSpPr>
        <p:spPr bwMode="auto">
          <a:xfrm>
            <a:off x="4953000" y="9906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029200" y="29718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4" name="Straight Connector 13"/>
          <p:cNvCxnSpPr>
            <a:stCxn id="8" idx="4"/>
          </p:cNvCxnSpPr>
          <p:nvPr/>
        </p:nvCxnSpPr>
        <p:spPr bwMode="auto">
          <a:xfrm rot="5400000">
            <a:off x="4914900" y="2400300"/>
            <a:ext cx="9906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>
            <a:stCxn id="9" idx="7"/>
          </p:cNvCxnSpPr>
          <p:nvPr/>
        </p:nvCxnSpPr>
        <p:spPr bwMode="auto">
          <a:xfrm rot="5400000" flipH="1" flipV="1">
            <a:off x="4171389" y="1181101"/>
            <a:ext cx="514911" cy="1200711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Binomial Trees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B</a:t>
            </a:r>
            <a:r>
              <a:rPr lang="en-US" baseline="-25000" dirty="0" smtClean="0"/>
              <a:t>3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4495800" cy="473075"/>
          </a:xfrm>
        </p:spPr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048000" y="33528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048000" y="50292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2" name="Straight Connector 11"/>
          <p:cNvCxnSpPr>
            <a:stCxn id="9" idx="4"/>
            <a:endCxn id="10" idx="0"/>
          </p:cNvCxnSpPr>
          <p:nvPr/>
        </p:nvCxnSpPr>
        <p:spPr bwMode="auto">
          <a:xfrm rot="5400000">
            <a:off x="3124200" y="4648200"/>
            <a:ext cx="7620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Oval 7"/>
          <p:cNvSpPr/>
          <p:nvPr/>
        </p:nvSpPr>
        <p:spPr bwMode="auto">
          <a:xfrm>
            <a:off x="4572000" y="20574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4648200" y="40386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 rot="5400000">
            <a:off x="4534694" y="3542506"/>
            <a:ext cx="9906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Oval 14"/>
          <p:cNvSpPr/>
          <p:nvPr/>
        </p:nvSpPr>
        <p:spPr bwMode="auto">
          <a:xfrm>
            <a:off x="1752600" y="32004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1752600" y="48768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381000" y="38862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381000" y="54864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28" name="Straight Connector 27"/>
          <p:cNvCxnSpPr>
            <a:stCxn id="9" idx="7"/>
            <a:endCxn id="8" idx="3"/>
          </p:cNvCxnSpPr>
          <p:nvPr/>
        </p:nvCxnSpPr>
        <p:spPr bwMode="auto">
          <a:xfrm rot="5400000" flipH="1" flipV="1">
            <a:off x="3942789" y="2723589"/>
            <a:ext cx="648822" cy="87742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>
            <a:endCxn id="8" idx="2"/>
          </p:cNvCxnSpPr>
          <p:nvPr/>
        </p:nvCxnSpPr>
        <p:spPr bwMode="auto">
          <a:xfrm flipV="1">
            <a:off x="2514600" y="2514600"/>
            <a:ext cx="2057400" cy="6858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>
            <a:stCxn id="15" idx="4"/>
            <a:endCxn id="17" idx="0"/>
          </p:cNvCxnSpPr>
          <p:nvPr/>
        </p:nvCxnSpPr>
        <p:spPr bwMode="auto">
          <a:xfrm rot="5400000">
            <a:off x="1828800" y="4495800"/>
            <a:ext cx="7620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>
            <a:stCxn id="18" idx="4"/>
            <a:endCxn id="19" idx="0"/>
          </p:cNvCxnSpPr>
          <p:nvPr/>
        </p:nvCxnSpPr>
        <p:spPr bwMode="auto">
          <a:xfrm rot="5400000">
            <a:off x="495300" y="5143500"/>
            <a:ext cx="6858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>
            <a:stCxn id="18" idx="7"/>
          </p:cNvCxnSpPr>
          <p:nvPr/>
        </p:nvCxnSpPr>
        <p:spPr bwMode="auto">
          <a:xfrm rot="5400000" flipH="1" flipV="1">
            <a:off x="1351989" y="3619501"/>
            <a:ext cx="210111" cy="591111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Binomial Trees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B</a:t>
            </a:r>
            <a:r>
              <a:rPr lang="en-US" baseline="-25000" dirty="0" smtClean="0"/>
              <a:t>3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4495800" cy="473075"/>
          </a:xfrm>
        </p:spPr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048000" y="33528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048000" y="50292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2" name="Straight Connector 11"/>
          <p:cNvCxnSpPr>
            <a:stCxn id="9" idx="4"/>
            <a:endCxn id="10" idx="0"/>
          </p:cNvCxnSpPr>
          <p:nvPr/>
        </p:nvCxnSpPr>
        <p:spPr bwMode="auto">
          <a:xfrm rot="5400000">
            <a:off x="3124200" y="4648200"/>
            <a:ext cx="7620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Oval 7"/>
          <p:cNvSpPr/>
          <p:nvPr/>
        </p:nvSpPr>
        <p:spPr bwMode="auto">
          <a:xfrm>
            <a:off x="4572000" y="20574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4648200" y="40386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1752600" y="32004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1752600" y="48768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381000" y="38862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381000" y="5486400"/>
            <a:ext cx="914400" cy="9144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32" name="Straight Connector 31"/>
          <p:cNvCxnSpPr>
            <a:stCxn id="15" idx="4"/>
            <a:endCxn id="17" idx="0"/>
          </p:cNvCxnSpPr>
          <p:nvPr/>
        </p:nvCxnSpPr>
        <p:spPr bwMode="auto">
          <a:xfrm rot="5400000">
            <a:off x="1828800" y="4495800"/>
            <a:ext cx="7620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>
            <a:stCxn id="18" idx="4"/>
            <a:endCxn id="19" idx="0"/>
          </p:cNvCxnSpPr>
          <p:nvPr/>
        </p:nvCxnSpPr>
        <p:spPr bwMode="auto">
          <a:xfrm rot="5400000">
            <a:off x="495300" y="5143500"/>
            <a:ext cx="6858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>
            <a:stCxn id="18" idx="7"/>
          </p:cNvCxnSpPr>
          <p:nvPr/>
        </p:nvCxnSpPr>
        <p:spPr bwMode="auto">
          <a:xfrm rot="5400000" flipH="1" flipV="1">
            <a:off x="1351989" y="3619501"/>
            <a:ext cx="210111" cy="591111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Binomial Trees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Children of </a:t>
            </a:r>
            <a:r>
              <a:rPr lang="en-US" dirty="0" err="1" smtClean="0"/>
              <a:t>B</a:t>
            </a:r>
            <a:r>
              <a:rPr lang="en-US" baseline="-25000" dirty="0" err="1" smtClean="0"/>
              <a:t>k</a:t>
            </a:r>
            <a:r>
              <a:rPr lang="en-US" baseline="-25000" dirty="0" smtClean="0"/>
              <a:t> </a:t>
            </a:r>
            <a:r>
              <a:rPr lang="en-US" dirty="0" smtClean="0"/>
              <a:t>are B</a:t>
            </a:r>
            <a:r>
              <a:rPr lang="en-US" baseline="-25000" dirty="0" smtClean="0"/>
              <a:t>0,</a:t>
            </a:r>
            <a:r>
              <a:rPr lang="en-US" dirty="0" smtClean="0"/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1,</a:t>
            </a:r>
            <a:r>
              <a:rPr lang="en-US" dirty="0" smtClean="0"/>
              <a:t> B</a:t>
            </a:r>
            <a:r>
              <a:rPr lang="en-US" baseline="-25000" dirty="0" smtClean="0"/>
              <a:t>2</a:t>
            </a:r>
            <a:r>
              <a:rPr lang="en-US" dirty="0" smtClean="0"/>
              <a:t> … B</a:t>
            </a:r>
            <a:r>
              <a:rPr lang="en-US" baseline="-25000" dirty="0" smtClean="0"/>
              <a:t>k-1 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4495800" cy="473075"/>
          </a:xfrm>
        </p:spPr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Isosceles Triangle 4"/>
          <p:cNvSpPr/>
          <p:nvPr/>
        </p:nvSpPr>
        <p:spPr bwMode="auto">
          <a:xfrm>
            <a:off x="1981200" y="4419600"/>
            <a:ext cx="1676400" cy="1371600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</a:t>
            </a:r>
            <a:r>
              <a:rPr kumimoji="0" lang="en-US" sz="1800" b="0" i="0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k-2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Isosceles Triangle 5"/>
          <p:cNvSpPr/>
          <p:nvPr/>
        </p:nvSpPr>
        <p:spPr bwMode="auto">
          <a:xfrm>
            <a:off x="3733800" y="4343400"/>
            <a:ext cx="1676400" cy="1371600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</a:t>
            </a:r>
            <a:r>
              <a:rPr kumimoji="0" lang="en-US" sz="1800" b="0" i="0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k-3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Isosceles Triangle 8"/>
          <p:cNvSpPr/>
          <p:nvPr/>
        </p:nvSpPr>
        <p:spPr bwMode="auto">
          <a:xfrm>
            <a:off x="152400" y="4419600"/>
            <a:ext cx="1676400" cy="1371600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</a:t>
            </a:r>
            <a:r>
              <a:rPr kumimoji="0" lang="en-US" sz="1800" b="0" i="0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k-1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Isosceles Triangle 9"/>
          <p:cNvSpPr/>
          <p:nvPr/>
        </p:nvSpPr>
        <p:spPr bwMode="auto">
          <a:xfrm>
            <a:off x="5638800" y="4419600"/>
            <a:ext cx="1676400" cy="1371600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</a:t>
            </a:r>
            <a:r>
              <a:rPr kumimoji="0" lang="en-US" sz="1800" b="0" i="0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Isosceles Triangle 10"/>
          <p:cNvSpPr/>
          <p:nvPr/>
        </p:nvSpPr>
        <p:spPr bwMode="auto">
          <a:xfrm>
            <a:off x="7239000" y="4495800"/>
            <a:ext cx="1676400" cy="1371600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</a:t>
            </a:r>
            <a:r>
              <a:rPr lang="en-US" baseline="-25000" dirty="0" smtClean="0">
                <a:solidFill>
                  <a:schemeClr val="bg1"/>
                </a:solidFill>
                <a:latin typeface="Arial" charset="0"/>
              </a:rPr>
              <a:t>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4876800" y="2362200"/>
            <a:ext cx="10668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4" name="Straight Connector 13"/>
          <p:cNvCxnSpPr>
            <a:stCxn id="9" idx="0"/>
            <a:endCxn id="12" idx="4"/>
          </p:cNvCxnSpPr>
          <p:nvPr/>
        </p:nvCxnSpPr>
        <p:spPr bwMode="auto">
          <a:xfrm rot="5400000" flipH="1" flipV="1">
            <a:off x="2552700" y="1562100"/>
            <a:ext cx="1295400" cy="44196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>
            <a:stCxn id="5" idx="0"/>
            <a:endCxn id="12" idx="4"/>
          </p:cNvCxnSpPr>
          <p:nvPr/>
        </p:nvCxnSpPr>
        <p:spPr bwMode="auto">
          <a:xfrm rot="5400000" flipH="1" flipV="1">
            <a:off x="3467100" y="2476500"/>
            <a:ext cx="1295400" cy="25908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0"/>
            <a:endCxn id="12" idx="4"/>
          </p:cNvCxnSpPr>
          <p:nvPr/>
        </p:nvCxnSpPr>
        <p:spPr bwMode="auto">
          <a:xfrm rot="5400000" flipH="1" flipV="1">
            <a:off x="4381500" y="3314700"/>
            <a:ext cx="1219200" cy="8382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0" idx="0"/>
            <a:endCxn id="12" idx="4"/>
          </p:cNvCxnSpPr>
          <p:nvPr/>
        </p:nvCxnSpPr>
        <p:spPr bwMode="auto">
          <a:xfrm rot="16200000" flipV="1">
            <a:off x="5295900" y="3238500"/>
            <a:ext cx="1295400" cy="10668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stCxn id="11" idx="0"/>
            <a:endCxn id="12" idx="4"/>
          </p:cNvCxnSpPr>
          <p:nvPr/>
        </p:nvCxnSpPr>
        <p:spPr bwMode="auto">
          <a:xfrm rot="16200000" flipV="1">
            <a:off x="6057900" y="2476500"/>
            <a:ext cx="1371600" cy="26670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Binomial Trees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N(</a:t>
            </a:r>
            <a:r>
              <a:rPr lang="en-US" dirty="0" err="1" smtClean="0"/>
              <a:t>B</a:t>
            </a:r>
            <a:r>
              <a:rPr lang="en-US" baseline="-25000" dirty="0" err="1" smtClean="0"/>
              <a:t>k</a:t>
            </a:r>
            <a:r>
              <a:rPr lang="en-US" dirty="0" smtClean="0"/>
              <a:t>) be the number of nodes in a Binomial Tree of order k, then </a:t>
            </a:r>
            <a:r>
              <a:rPr lang="en-US" dirty="0" smtClean="0"/>
              <a:t>N(</a:t>
            </a:r>
            <a:r>
              <a:rPr lang="en-US" dirty="0" err="1" smtClean="0"/>
              <a:t>B</a:t>
            </a:r>
            <a:r>
              <a:rPr lang="en-US" baseline="-25000" dirty="0" err="1" smtClean="0"/>
              <a:t>k</a:t>
            </a:r>
            <a:r>
              <a:rPr lang="en-US" dirty="0" smtClean="0"/>
              <a:t>) </a:t>
            </a:r>
            <a:r>
              <a:rPr lang="en-US" dirty="0" smtClean="0"/>
              <a:t>is 2</a:t>
            </a:r>
            <a:r>
              <a:rPr lang="en-US" baseline="30000" dirty="0" smtClean="0"/>
              <a:t>k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N(</a:t>
            </a:r>
            <a:r>
              <a:rPr lang="en-US" dirty="0" err="1" smtClean="0"/>
              <a:t>B</a:t>
            </a:r>
            <a:r>
              <a:rPr lang="en-US" baseline="-25000" dirty="0" err="1" smtClean="0"/>
              <a:t>k</a:t>
            </a:r>
            <a:r>
              <a:rPr lang="en-US" dirty="0" smtClean="0"/>
              <a:t>)=</a:t>
            </a:r>
            <a:r>
              <a:rPr lang="en-US" dirty="0" smtClean="0"/>
              <a:t> </a:t>
            </a:r>
            <a:r>
              <a:rPr lang="en-US" dirty="0" smtClean="0"/>
              <a:t>N(B</a:t>
            </a:r>
            <a:r>
              <a:rPr lang="en-US" baseline="-25000" dirty="0" smtClean="0"/>
              <a:t>k-1</a:t>
            </a:r>
            <a:r>
              <a:rPr lang="en-US" dirty="0" smtClean="0"/>
              <a:t>)+N(B</a:t>
            </a:r>
            <a:r>
              <a:rPr lang="en-US" baseline="-25000" dirty="0" smtClean="0"/>
              <a:t>k-1</a:t>
            </a:r>
            <a:r>
              <a:rPr lang="en-US" dirty="0" smtClean="0"/>
              <a:t>)=</a:t>
            </a:r>
            <a:r>
              <a:rPr lang="en-US" dirty="0" smtClean="0"/>
              <a:t> </a:t>
            </a:r>
            <a:r>
              <a:rPr lang="en-US" dirty="0" smtClean="0"/>
              <a:t>2</a:t>
            </a:r>
            <a:r>
              <a:rPr lang="en-US" baseline="30000" dirty="0" smtClean="0"/>
              <a:t>k-1</a:t>
            </a:r>
            <a:r>
              <a:rPr lang="en-US" dirty="0" smtClean="0"/>
              <a:t> +2</a:t>
            </a:r>
            <a:r>
              <a:rPr lang="en-US" baseline="30000" dirty="0" smtClean="0"/>
              <a:t>k-1=</a:t>
            </a:r>
            <a:r>
              <a:rPr lang="en-US" dirty="0" smtClean="0"/>
              <a:t> </a:t>
            </a:r>
            <a:r>
              <a:rPr lang="en-US" dirty="0" smtClean="0"/>
              <a:t>2</a:t>
            </a:r>
            <a:r>
              <a:rPr lang="en-US" baseline="30000" dirty="0" smtClean="0"/>
              <a:t>k</a:t>
            </a:r>
            <a:endParaRPr lang="en-US" baseline="30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4495800" cy="473075"/>
          </a:xfrm>
        </p:spPr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N, IIITB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Isosceles Triangle 4"/>
          <p:cNvSpPr/>
          <p:nvPr/>
        </p:nvSpPr>
        <p:spPr bwMode="auto">
          <a:xfrm>
            <a:off x="2133600" y="4419600"/>
            <a:ext cx="1676400" cy="1371600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</a:t>
            </a:r>
            <a:r>
              <a:rPr kumimoji="0" lang="en-US" sz="1800" b="0" i="0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k-1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Isosceles Triangle 5"/>
          <p:cNvSpPr/>
          <p:nvPr/>
        </p:nvSpPr>
        <p:spPr bwMode="auto">
          <a:xfrm>
            <a:off x="3581400" y="3733800"/>
            <a:ext cx="1676400" cy="1371600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</a:t>
            </a:r>
            <a:r>
              <a:rPr kumimoji="0" lang="en-US" sz="1800" b="0" i="0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k-1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8" name="Straight Connector 7"/>
          <p:cNvCxnSpPr>
            <a:stCxn id="5" idx="0"/>
            <a:endCxn id="6" idx="0"/>
          </p:cNvCxnSpPr>
          <p:nvPr/>
        </p:nvCxnSpPr>
        <p:spPr bwMode="auto">
          <a:xfrm rot="5400000" flipH="1" flipV="1">
            <a:off x="3352800" y="3352800"/>
            <a:ext cx="685800" cy="14478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Verdana"/>
        <a:ea typeface="DejaVu Sans"/>
        <a:cs typeface="DejaVu Sans"/>
      </a:majorFont>
      <a:minorFont>
        <a:latin typeface="Verdana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1008</Words>
  <Application>Microsoft Office PowerPoint</Application>
  <PresentationFormat>On-screen Show (4:3)</PresentationFormat>
  <Paragraphs>285</Paragraphs>
  <Slides>35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Office Theme</vt:lpstr>
      <vt:lpstr>1_Office Theme</vt:lpstr>
      <vt:lpstr>Binomial Heap Introduction</vt:lpstr>
      <vt:lpstr>Binomial Trees </vt:lpstr>
      <vt:lpstr>Binomial Trees </vt:lpstr>
      <vt:lpstr>Binomial Trees </vt:lpstr>
      <vt:lpstr>Binomial Trees </vt:lpstr>
      <vt:lpstr>Binomial Trees </vt:lpstr>
      <vt:lpstr>Binomial Trees </vt:lpstr>
      <vt:lpstr>Binomial Trees </vt:lpstr>
      <vt:lpstr>Binomial Trees </vt:lpstr>
      <vt:lpstr>Binomial Trees </vt:lpstr>
      <vt:lpstr>Binomial Trees </vt:lpstr>
      <vt:lpstr>Binomial Trees </vt:lpstr>
      <vt:lpstr>Binomial Trees </vt:lpstr>
      <vt:lpstr>Binomial Trees </vt:lpstr>
      <vt:lpstr>Binomial Heaps </vt:lpstr>
      <vt:lpstr>Binomial Heaps </vt:lpstr>
      <vt:lpstr>Binomial Heaps </vt:lpstr>
      <vt:lpstr>Structure of a Binomial Heap </vt:lpstr>
      <vt:lpstr>Structure of a Binomial Heap  </vt:lpstr>
      <vt:lpstr>Structure of a Binomial Heap  </vt:lpstr>
      <vt:lpstr>Structure of a Binomial Heap  </vt:lpstr>
      <vt:lpstr>Union of Binomial Heaps  </vt:lpstr>
      <vt:lpstr>Union of Binomial Heaps</vt:lpstr>
      <vt:lpstr>Add</vt:lpstr>
      <vt:lpstr>DeleteMin</vt:lpstr>
      <vt:lpstr>Decrease Key</vt:lpstr>
      <vt:lpstr>Delete</vt:lpstr>
      <vt:lpstr>Increase Key Key</vt:lpstr>
      <vt:lpstr>Build Heap</vt:lpstr>
      <vt:lpstr>Build Heap</vt:lpstr>
      <vt:lpstr>Build Heap</vt:lpstr>
      <vt:lpstr>Build Heap</vt:lpstr>
      <vt:lpstr>Build Heap</vt:lpstr>
      <vt:lpstr>Complexity </vt:lpstr>
      <vt:lpstr>Complexity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Trees</dc:title>
  <dc:creator>Prof.Murali</dc:creator>
  <cp:lastModifiedBy>Prof.Murali</cp:lastModifiedBy>
  <cp:revision>21</cp:revision>
  <dcterms:created xsi:type="dcterms:W3CDTF">2020-04-03T03:53:21Z</dcterms:created>
  <dcterms:modified xsi:type="dcterms:W3CDTF">2020-10-02T09:35:49Z</dcterms:modified>
</cp:coreProperties>
</file>