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316" r:id="rId5"/>
    <p:sldId id="337" r:id="rId6"/>
    <p:sldId id="346" r:id="rId7"/>
    <p:sldId id="344" r:id="rId8"/>
    <p:sldId id="345" r:id="rId9"/>
    <p:sldId id="347" r:id="rId10"/>
    <p:sldId id="348" r:id="rId11"/>
    <p:sldId id="349" r:id="rId12"/>
    <p:sldId id="33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67" r:id="rId22"/>
    <p:sldId id="368" r:id="rId23"/>
    <p:sldId id="369" r:id="rId24"/>
    <p:sldId id="358" r:id="rId25"/>
    <p:sldId id="359" r:id="rId26"/>
    <p:sldId id="360" r:id="rId27"/>
    <p:sldId id="340" r:id="rId28"/>
    <p:sldId id="361" r:id="rId29"/>
    <p:sldId id="362" r:id="rId30"/>
    <p:sldId id="363" r:id="rId31"/>
    <p:sldId id="364" r:id="rId32"/>
    <p:sldId id="366" r:id="rId33"/>
    <p:sldId id="3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179A-167B-45FE-8923-D85A41B86EED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8C7E-B350-44F8-8146-6891DAFF5832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86F-2AE0-4B19-85D6-01446F2E2DDC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12584C-0F4B-493D-913C-EF8B70DE989F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8AA42DC-F8F7-4283-837E-F05BF240C91B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7ED0C8-BC5E-4B60-809B-D0E4B0149410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972347-5C46-4F78-A059-9F6668A78FED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466DAC-54D0-4748-9454-877B9243FAC5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CCAF15-C127-4E4B-A465-AF64973D3237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E3E7925-6F1B-4EB8-A110-EF5F05C86746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3D6409-4536-4BD1-B459-14A9865E302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51F2-A075-403D-A6BA-3F24E0F41D10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53B8D57-FDBA-48EB-B411-A08AA01624A3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EFC0D1-62F3-4787-ADC4-97E552DDD158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6657F5-8040-4267-A413-6952300CF97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10/3/2020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41E7-29CF-4301-8F03-C5DBC641DE35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1B3B-973C-4B80-9985-0593B48E8579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165-FF62-4220-AE46-2483A5F48E69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40F3-B866-4976-9174-F788A7562872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860A-582F-4577-992A-9BA90D79831E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147D-037C-4B7A-94B3-70DB6C4DFB24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9760-DD6B-497C-A4E1-9A08A0BAC6C8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8F36-F969-41A4-98F9-922216F1166A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027DB620-3F6C-4608-921B-749268C791C3}" type="datetime1">
              <a:rPr lang="en-US" kern="1200" smtClean="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10/3/2020</a:t>
            </a:fld>
            <a:endParaRPr lang="en-IN" kern="1200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N, IIITB</a:t>
            </a:r>
            <a:endParaRPr lang="en-IN" kern="1200" dirty="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 dirty="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Fibonacci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Union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Root list is a doubly linked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Join two doubly linked lists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3429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3429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153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0800" y="2514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58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3"/>
            <a:endCxn id="14" idx="0"/>
          </p:cNvCxnSpPr>
          <p:nvPr/>
        </p:nvCxnSpPr>
        <p:spPr bwMode="auto">
          <a:xfrm rot="5400000">
            <a:off x="6558780" y="2126105"/>
            <a:ext cx="535315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4"/>
          </p:cNvCxnSpPr>
          <p:nvPr/>
        </p:nvCxnSpPr>
        <p:spPr bwMode="auto">
          <a:xfrm rot="16200000" flipH="1">
            <a:off x="7086600" y="21336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2" idx="1"/>
          </p:cNvCxnSpPr>
          <p:nvPr/>
        </p:nvCxnSpPr>
        <p:spPr bwMode="auto">
          <a:xfrm>
            <a:off x="7467600" y="1905000"/>
            <a:ext cx="775074" cy="687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553200" y="3200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29400" y="1219200"/>
            <a:ext cx="457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ular Callout 44"/>
          <p:cNvSpPr/>
          <p:nvPr/>
        </p:nvSpPr>
        <p:spPr bwMode="auto">
          <a:xfrm>
            <a:off x="5562600" y="9906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229600" y="3276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5626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9" idx="6"/>
            <a:endCxn id="32" idx="2"/>
          </p:cNvCxnSpPr>
          <p:nvPr/>
        </p:nvCxnSpPr>
        <p:spPr bwMode="auto">
          <a:xfrm>
            <a:off x="5105400" y="1714500"/>
            <a:ext cx="4572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stCxn id="32" idx="6"/>
            <a:endCxn id="15" idx="2"/>
          </p:cNvCxnSpPr>
          <p:nvPr/>
        </p:nvCxnSpPr>
        <p:spPr bwMode="auto">
          <a:xfrm>
            <a:off x="6172200" y="1790700"/>
            <a:ext cx="685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6" name="Rounded Rectangular Callout 35"/>
          <p:cNvSpPr/>
          <p:nvPr/>
        </p:nvSpPr>
        <p:spPr bwMode="auto">
          <a:xfrm>
            <a:off x="2057400" y="8382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16200000" flipH="1">
            <a:off x="2857500" y="1257300"/>
            <a:ext cx="228600" cy="152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mtClean="0"/>
              <a:t>Fibonacci</a:t>
            </a:r>
            <a:r>
              <a:rPr lang="en-IN" smtClean="0"/>
              <a:t> 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 – O(1)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–O(1)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BuildHeap</a:t>
            </a:r>
            <a:r>
              <a:rPr lang="en-US" dirty="0" smtClean="0"/>
              <a:t>-O(1)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Delete Min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the min.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 the children to the root list.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3429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3429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153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0800" y="2514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58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3"/>
            <a:endCxn id="14" idx="0"/>
          </p:cNvCxnSpPr>
          <p:nvPr/>
        </p:nvCxnSpPr>
        <p:spPr bwMode="auto">
          <a:xfrm rot="5400000">
            <a:off x="6558780" y="2126105"/>
            <a:ext cx="535315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4"/>
          </p:cNvCxnSpPr>
          <p:nvPr/>
        </p:nvCxnSpPr>
        <p:spPr bwMode="auto">
          <a:xfrm rot="16200000" flipH="1">
            <a:off x="7086600" y="21336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2" idx="1"/>
          </p:cNvCxnSpPr>
          <p:nvPr/>
        </p:nvCxnSpPr>
        <p:spPr bwMode="auto">
          <a:xfrm>
            <a:off x="7467600" y="1905000"/>
            <a:ext cx="775074" cy="687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553200" y="3200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181600" y="1676400"/>
            <a:ext cx="1600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29400" y="1219200"/>
            <a:ext cx="457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ular Callout 44"/>
          <p:cNvSpPr/>
          <p:nvPr/>
        </p:nvSpPr>
        <p:spPr bwMode="auto">
          <a:xfrm>
            <a:off x="5562600" y="9906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229600" y="3276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4572000" y="2971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Delete Min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the min.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 the children to the root list.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How do we update the minimum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48400" y="23622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2590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229600" y="1600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39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48400" y="1524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400800" y="2209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305800" y="23622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181600" y="1676400"/>
            <a:ext cx="990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endCxn id="13" idx="2"/>
          </p:cNvCxnSpPr>
          <p:nvPr/>
        </p:nvCxnSpPr>
        <p:spPr bwMode="auto">
          <a:xfrm>
            <a:off x="6934200" y="1752600"/>
            <a:ext cx="3048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7924800" y="17526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 : Consolidation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need to traverse the root list to find the minimum.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When we do so, if we see two trees with the same rank , merge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 : Consolidation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need to traverse the root list to find the minimum.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When we do so, if we see two trees with the same rank , merge them.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maintain a Table: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953000"/>
          <a:ext cx="7010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8128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Rank(H)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Delete Min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48400" y="23622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2590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229600" y="1600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39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48400" y="1524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400800" y="2209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305800" y="23622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181600" y="1676400"/>
            <a:ext cx="990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endCxn id="13" idx="2"/>
          </p:cNvCxnSpPr>
          <p:nvPr/>
        </p:nvCxnSpPr>
        <p:spPr bwMode="auto">
          <a:xfrm>
            <a:off x="6934200" y="1752600"/>
            <a:ext cx="3048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7924800" y="17526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Delete Min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105400" y="2133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48400" y="23622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2590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229600" y="1600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39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48400" y="1524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054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400800" y="2209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305800" y="23622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181600" y="1676400"/>
            <a:ext cx="990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endCxn id="13" idx="2"/>
          </p:cNvCxnSpPr>
          <p:nvPr/>
        </p:nvCxnSpPr>
        <p:spPr bwMode="auto">
          <a:xfrm>
            <a:off x="6934200" y="1752600"/>
            <a:ext cx="3048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7924800" y="17526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Straight Connector 29"/>
          <p:cNvCxnSpPr>
            <a:stCxn id="5" idx="4"/>
            <a:endCxn id="16" idx="0"/>
          </p:cNvCxnSpPr>
          <p:nvPr/>
        </p:nvCxnSpPr>
        <p:spPr bwMode="auto">
          <a:xfrm rot="5400000">
            <a:off x="5181600" y="2895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5865485" y="1739526"/>
            <a:ext cx="232430" cy="7119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Delete Min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048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2590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229600" y="1600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39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28600" y="3810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1219200" y="2819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305800" y="23622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7924800" y="17526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Straight Connector 29"/>
          <p:cNvCxnSpPr>
            <a:stCxn id="5" idx="4"/>
            <a:endCxn id="16" idx="0"/>
          </p:cNvCxnSpPr>
          <p:nvPr/>
        </p:nvCxnSpPr>
        <p:spPr bwMode="auto">
          <a:xfrm rot="5400000">
            <a:off x="304800" y="35814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9" idx="6"/>
            <a:endCxn id="13" idx="2"/>
          </p:cNvCxnSpPr>
          <p:nvPr/>
        </p:nvCxnSpPr>
        <p:spPr bwMode="auto">
          <a:xfrm>
            <a:off x="5105400" y="1714500"/>
            <a:ext cx="2133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Delete Min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248400" y="3352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048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72200" y="2362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28600" y="3810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1219200" y="2819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5" idx="4"/>
            <a:endCxn id="16" idx="0"/>
          </p:cNvCxnSpPr>
          <p:nvPr/>
        </p:nvCxnSpPr>
        <p:spPr bwMode="auto">
          <a:xfrm rot="5400000">
            <a:off x="304800" y="35814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6172200" y="32004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3" idx="0"/>
            <a:endCxn id="12" idx="3"/>
          </p:cNvCxnSpPr>
          <p:nvPr/>
        </p:nvCxnSpPr>
        <p:spPr bwMode="auto">
          <a:xfrm rot="5400000" flipH="1" flipV="1">
            <a:off x="6749280" y="1630806"/>
            <a:ext cx="459115" cy="1003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5200" y="1600200"/>
            <a:ext cx="3810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2895600" y="8382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endCxn id="8" idx="7"/>
          </p:cNvCxnSpPr>
          <p:nvPr/>
        </p:nvCxnSpPr>
        <p:spPr bwMode="auto">
          <a:xfrm rot="5400000">
            <a:off x="3307206" y="1251720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Heaps : Summery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762000" y="1295400"/>
          <a:ext cx="7772400" cy="396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1447800"/>
                <a:gridCol w="1371600"/>
                <a:gridCol w="2057400"/>
              </a:tblGrid>
              <a:tr h="78377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Binomial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Fibonacci Heap </a:t>
                      </a:r>
                      <a:endParaRPr lang="en-US" dirty="0"/>
                    </a:p>
                  </a:txBody>
                  <a:tcPr/>
                </a:tc>
              </a:tr>
              <a:tr h="45409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5409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O(log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n)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5409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5409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O(1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5409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O(log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n)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5409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  <a:tr h="45409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 : Analysis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Min 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Cut the children and mend them to the root list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Consolidation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Will show that both are O(Rank(H)).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mtClean="0"/>
              <a:t>W</a:t>
            </a:r>
            <a:r>
              <a:rPr lang="en-US" smtClean="0"/>
              <a:t>ill </a:t>
            </a:r>
            <a:r>
              <a:rPr lang="en-US" dirty="0" smtClean="0"/>
              <a:t>show that Rank(H) is O(log n)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 : Analysis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Min 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Cut the children and mend them to the root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Amortized cost =Rank(X)+Rank(X)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is O(Rank(H))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 : Analysis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a merge operation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Amortized cost = 1+(-1)=0;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Amortized cost of Consolidation is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No. of Trees left after consolidation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≤ Rank(H) +1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</a:t>
            </a:r>
            <a:r>
              <a:rPr lang="en-IN" dirty="0" err="1" smtClean="0"/>
              <a:t>DecreseKey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        Decrease 32 to 26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3000" y="5105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048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962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28600" y="3810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1219200" y="2819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5" idx="4"/>
            <a:endCxn id="16" idx="0"/>
          </p:cNvCxnSpPr>
          <p:nvPr/>
        </p:nvCxnSpPr>
        <p:spPr bwMode="auto">
          <a:xfrm rot="5400000">
            <a:off x="304800" y="35814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1143000" y="48006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5200" y="1600200"/>
            <a:ext cx="3810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2895600" y="8382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endCxn id="8" idx="7"/>
          </p:cNvCxnSpPr>
          <p:nvPr/>
        </p:nvCxnSpPr>
        <p:spPr bwMode="auto">
          <a:xfrm rot="5400000">
            <a:off x="3307206" y="1251720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Connector 34"/>
          <p:cNvCxnSpPr>
            <a:stCxn id="10" idx="4"/>
            <a:endCxn id="13" idx="0"/>
          </p:cNvCxnSpPr>
          <p:nvPr/>
        </p:nvCxnSpPr>
        <p:spPr bwMode="auto">
          <a:xfrm rot="16200000" flipH="1">
            <a:off x="1219200" y="37338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</a:t>
            </a:r>
            <a:r>
              <a:rPr lang="en-IN" dirty="0" err="1" smtClean="0"/>
              <a:t>DecreseKey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        Decrease 26 to 18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</a:t>
            </a:r>
            <a:r>
              <a:rPr lang="en-US" dirty="0" smtClean="0"/>
              <a:t>		Cut the node and add to root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Mark the parent node , if it not marked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3000" y="5105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048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962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28600" y="3810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26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1219200" y="2819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5" idx="4"/>
            <a:endCxn id="16" idx="0"/>
          </p:cNvCxnSpPr>
          <p:nvPr/>
        </p:nvCxnSpPr>
        <p:spPr bwMode="auto">
          <a:xfrm rot="5400000">
            <a:off x="304800" y="35814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1143000" y="48006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5200" y="1600200"/>
            <a:ext cx="3810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2895600" y="8382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endCxn id="8" idx="7"/>
          </p:cNvCxnSpPr>
          <p:nvPr/>
        </p:nvCxnSpPr>
        <p:spPr bwMode="auto">
          <a:xfrm rot="5400000">
            <a:off x="3307206" y="1251720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Connector 34"/>
          <p:cNvCxnSpPr>
            <a:stCxn id="10" idx="4"/>
            <a:endCxn id="13" idx="0"/>
          </p:cNvCxnSpPr>
          <p:nvPr/>
        </p:nvCxnSpPr>
        <p:spPr bwMode="auto">
          <a:xfrm rot="16200000" flipH="1">
            <a:off x="1219200" y="37338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</a:t>
            </a:r>
            <a:r>
              <a:rPr lang="en-IN" dirty="0" err="1" smtClean="0"/>
              <a:t>DecreseKey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        Decrease 26 to 18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</a:t>
            </a:r>
            <a:r>
              <a:rPr lang="en-US" dirty="0" smtClean="0"/>
              <a:t>		Cut the node and add to root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Mark the parent node , if it not marked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3000" y="5105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048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962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1219200" y="2819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1143000" y="48006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2895600" y="8382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endCxn id="8" idx="7"/>
          </p:cNvCxnSpPr>
          <p:nvPr/>
        </p:nvCxnSpPr>
        <p:spPr bwMode="auto">
          <a:xfrm rot="5400000">
            <a:off x="3307206" y="1251720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Connector 34"/>
          <p:cNvCxnSpPr>
            <a:stCxn id="10" idx="4"/>
            <a:endCxn id="13" idx="0"/>
          </p:cNvCxnSpPr>
          <p:nvPr/>
        </p:nvCxnSpPr>
        <p:spPr bwMode="auto">
          <a:xfrm rot="16200000" flipH="1">
            <a:off x="1219200" y="37338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876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8" idx="6"/>
          </p:cNvCxnSpPr>
          <p:nvPr/>
        </p:nvCxnSpPr>
        <p:spPr bwMode="auto">
          <a:xfrm>
            <a:off x="3429000" y="1714500"/>
            <a:ext cx="13716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562600" y="1752600"/>
            <a:ext cx="1676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</a:t>
            </a:r>
            <a:r>
              <a:rPr lang="en-IN" dirty="0" smtClean="0"/>
              <a:t>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parent node is marked, cut the node and add to the root list and unmark it.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This process terminates when we reach the root list or we reach a unmarked node.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</a:t>
            </a:r>
            <a:r>
              <a:rPr lang="en-IN" dirty="0" err="1" smtClean="0"/>
              <a:t>DecreseKey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        Decrease 61 to 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3000" y="5105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048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962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1219200" y="2819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1143000" y="48006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2895600" y="8382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endCxn id="8" idx="7"/>
          </p:cNvCxnSpPr>
          <p:nvPr/>
        </p:nvCxnSpPr>
        <p:spPr bwMode="auto">
          <a:xfrm rot="5400000">
            <a:off x="3307206" y="1251720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Connector 34"/>
          <p:cNvCxnSpPr>
            <a:stCxn id="10" idx="4"/>
            <a:endCxn id="13" idx="0"/>
          </p:cNvCxnSpPr>
          <p:nvPr/>
        </p:nvCxnSpPr>
        <p:spPr bwMode="auto">
          <a:xfrm rot="16200000" flipH="1">
            <a:off x="1219200" y="3733800"/>
            <a:ext cx="3810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876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8" idx="6"/>
          </p:cNvCxnSpPr>
          <p:nvPr/>
        </p:nvCxnSpPr>
        <p:spPr bwMode="auto">
          <a:xfrm>
            <a:off x="3429000" y="1714500"/>
            <a:ext cx="13716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562600" y="1752600"/>
            <a:ext cx="1676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</a:t>
            </a:r>
            <a:r>
              <a:rPr lang="en-IN" dirty="0" err="1" smtClean="0"/>
              <a:t>DecreseKey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   Cut 54 and add to the root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62400" y="2667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66800" y="3048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624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1219200" y="2819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3962400" y="23622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4267200" y="9144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4310879" y="1327921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1722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8" idx="6"/>
            <a:endCxn id="13" idx="2"/>
          </p:cNvCxnSpPr>
          <p:nvPr/>
        </p:nvCxnSpPr>
        <p:spPr bwMode="auto">
          <a:xfrm>
            <a:off x="3429000" y="1714500"/>
            <a:ext cx="5334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/>
          <p:cNvCxnSpPr>
            <a:stCxn id="13" idx="6"/>
            <a:endCxn id="36" idx="2"/>
          </p:cNvCxnSpPr>
          <p:nvPr/>
        </p:nvCxnSpPr>
        <p:spPr bwMode="auto">
          <a:xfrm>
            <a:off x="4572000" y="1790700"/>
            <a:ext cx="1600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Straight Arrow Connector 45"/>
          <p:cNvCxnSpPr>
            <a:stCxn id="36" idx="6"/>
            <a:endCxn id="12" idx="2"/>
          </p:cNvCxnSpPr>
          <p:nvPr/>
        </p:nvCxnSpPr>
        <p:spPr bwMode="auto">
          <a:xfrm flipV="1">
            <a:off x="6781800" y="17145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</a:t>
            </a:r>
            <a:r>
              <a:rPr lang="en-IN" dirty="0" err="1" smtClean="0"/>
              <a:t>DecreseKey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   Cut 23 and add to the root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28194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62400" y="2667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1600200"/>
            <a:ext cx="609600" cy="5334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624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066800" y="2133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5" idx="7"/>
            <a:endCxn id="14" idx="3"/>
          </p:cNvCxnSpPr>
          <p:nvPr/>
        </p:nvCxnSpPr>
        <p:spPr bwMode="auto">
          <a:xfrm rot="5400000" flipH="1" flipV="1">
            <a:off x="798185" y="2539626"/>
            <a:ext cx="308630" cy="4071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4" idx="7"/>
            <a:endCxn id="8" idx="2"/>
          </p:cNvCxnSpPr>
          <p:nvPr/>
        </p:nvCxnSpPr>
        <p:spPr bwMode="auto">
          <a:xfrm rot="5400000" flipH="1" flipV="1">
            <a:off x="1954656" y="1346971"/>
            <a:ext cx="497215" cy="1232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3962400" y="23622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4267200" y="9144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4310879" y="1327921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1722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8" idx="6"/>
            <a:endCxn id="13" idx="2"/>
          </p:cNvCxnSpPr>
          <p:nvPr/>
        </p:nvCxnSpPr>
        <p:spPr bwMode="auto">
          <a:xfrm>
            <a:off x="3429000" y="1714500"/>
            <a:ext cx="5334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Straight Arrow Connector 45"/>
          <p:cNvCxnSpPr>
            <a:stCxn id="36" idx="6"/>
            <a:endCxn id="12" idx="2"/>
          </p:cNvCxnSpPr>
          <p:nvPr/>
        </p:nvCxnSpPr>
        <p:spPr bwMode="auto">
          <a:xfrm flipV="1">
            <a:off x="6781800" y="17145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6"/>
            <a:endCxn id="10" idx="2"/>
          </p:cNvCxnSpPr>
          <p:nvPr/>
        </p:nvCxnSpPr>
        <p:spPr bwMode="auto">
          <a:xfrm>
            <a:off x="4572000" y="1790700"/>
            <a:ext cx="5334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stCxn id="10" idx="6"/>
          </p:cNvCxnSpPr>
          <p:nvPr/>
        </p:nvCxnSpPr>
        <p:spPr bwMode="auto">
          <a:xfrm>
            <a:off x="5715000" y="1866900"/>
            <a:ext cx="3810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</a:t>
            </a:r>
            <a:r>
              <a:rPr lang="en-IN" dirty="0" smtClean="0"/>
              <a:t>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a collection of </a:t>
            </a:r>
            <a:r>
              <a:rPr lang="en-US" dirty="0" smtClean="0"/>
              <a:t>Trees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At each node, Heap property is satisfied</a:t>
            </a:r>
            <a:r>
              <a:rPr lang="en-US" dirty="0" smtClean="0"/>
              <a:t>: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Be lazy when you are allowed to be lazy, when you are forced to do something do more than what is required.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</a:t>
            </a:r>
            <a:r>
              <a:rPr lang="en-IN" dirty="0" err="1" smtClean="0"/>
              <a:t>DecreseKey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  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267200" y="2590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3622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24384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74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352800" y="2667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1600200"/>
            <a:ext cx="609600" cy="5334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91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91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766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267200" y="1600200"/>
            <a:ext cx="609600" cy="5334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371600" y="3276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485900" y="30861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1788785" y="2082426"/>
            <a:ext cx="461030" cy="254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2210594" y="2285206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7467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4"/>
          </p:cNvCxnSpPr>
          <p:nvPr/>
        </p:nvCxnSpPr>
        <p:spPr bwMode="auto">
          <a:xfrm rot="5400000">
            <a:off x="3276600" y="23622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ular Callout 39"/>
          <p:cNvSpPr/>
          <p:nvPr/>
        </p:nvSpPr>
        <p:spPr bwMode="auto">
          <a:xfrm>
            <a:off x="3352800" y="9144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3472679" y="1327921"/>
            <a:ext cx="306715" cy="2416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1722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>
            <a:stCxn id="36" idx="6"/>
            <a:endCxn id="12" idx="2"/>
          </p:cNvCxnSpPr>
          <p:nvPr/>
        </p:nvCxnSpPr>
        <p:spPr bwMode="auto">
          <a:xfrm flipV="1">
            <a:off x="6781800" y="17145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stCxn id="10" idx="6"/>
          </p:cNvCxnSpPr>
          <p:nvPr/>
        </p:nvCxnSpPr>
        <p:spPr bwMode="auto">
          <a:xfrm>
            <a:off x="5715000" y="1866900"/>
            <a:ext cx="3810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Connector 51"/>
          <p:cNvCxnSpPr>
            <a:stCxn id="14" idx="4"/>
          </p:cNvCxnSpPr>
          <p:nvPr/>
        </p:nvCxnSpPr>
        <p:spPr bwMode="auto">
          <a:xfrm rot="5400000">
            <a:off x="4381500" y="23241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8" idx="6"/>
          </p:cNvCxnSpPr>
          <p:nvPr/>
        </p:nvCxnSpPr>
        <p:spPr bwMode="auto">
          <a:xfrm>
            <a:off x="2667000" y="179070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6" name="Straight Arrow Connector 55"/>
          <p:cNvCxnSpPr>
            <a:stCxn id="13" idx="6"/>
            <a:endCxn id="14" idx="2"/>
          </p:cNvCxnSpPr>
          <p:nvPr/>
        </p:nvCxnSpPr>
        <p:spPr bwMode="auto">
          <a:xfrm>
            <a:off x="3886200" y="1790700"/>
            <a:ext cx="3810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6"/>
            <a:endCxn id="10" idx="2"/>
          </p:cNvCxnSpPr>
          <p:nvPr/>
        </p:nvCxnSpPr>
        <p:spPr bwMode="auto">
          <a:xfrm>
            <a:off x="4876800" y="1866900"/>
            <a:ext cx="22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</a:t>
            </a:r>
            <a:r>
              <a:rPr lang="en-IN" dirty="0" smtClean="0"/>
              <a:t>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parent node is marked, cut the node and add to the root list and unmark it.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When this happens , the number of trees increases by 1 and number of marked nodes decreases by one.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Amortized Cost =1+(1+2(-1))=0;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Analysis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Fix a point in time. Let </a:t>
            </a:r>
            <a:r>
              <a:rPr lang="en-US" dirty="0" smtClean="0">
                <a:latin typeface="Lucida Sans Italic" pitchFamily="1" charset="0"/>
              </a:rPr>
              <a:t>x</a:t>
            </a:r>
            <a:r>
              <a:rPr lang="en-US" dirty="0" smtClean="0"/>
              <a:t> be a node, and let </a:t>
            </a:r>
            <a:r>
              <a:rPr lang="en-US" dirty="0" smtClean="0">
                <a:latin typeface="Lucida Sans Italic" pitchFamily="1" charset="0"/>
              </a:rPr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>
                <a:latin typeface="Lucida Sans Italic" pitchFamily="1" charset="0"/>
              </a:rPr>
              <a:t>y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</a:t>
            </a:r>
            <a:r>
              <a:rPr lang="en-US" dirty="0" smtClean="0"/>
              <a:t>denote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children in the order in which they were linked to </a:t>
            </a:r>
            <a:r>
              <a:rPr lang="en-US" dirty="0" smtClean="0">
                <a:latin typeface="Lucida Sans Italic" pitchFamily="1" charset="0"/>
              </a:rPr>
              <a:t>x</a:t>
            </a:r>
            <a:r>
              <a:rPr lang="en-US" dirty="0" smtClean="0"/>
              <a:t>.  Then</a:t>
            </a:r>
            <a:r>
              <a:rPr lang="en-US" dirty="0" smtClean="0"/>
              <a:t>: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&gt;1, Rank(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)≥i-2.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324600" y="3886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29200" y="50292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001000" y="51054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62800" y="51054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00800" y="51816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38800" y="50292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5587229" y="4166371"/>
            <a:ext cx="687715" cy="11941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4"/>
            <a:endCxn id="10" idx="7"/>
          </p:cNvCxnSpPr>
          <p:nvPr/>
        </p:nvCxnSpPr>
        <p:spPr bwMode="auto">
          <a:xfrm rot="5400000">
            <a:off x="5964004" y="4419600"/>
            <a:ext cx="665396" cy="6653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4"/>
            <a:endCxn id="9" idx="0"/>
          </p:cNvCxnSpPr>
          <p:nvPr/>
        </p:nvCxnSpPr>
        <p:spPr bwMode="auto">
          <a:xfrm rot="5400000">
            <a:off x="6229350" y="4781550"/>
            <a:ext cx="7620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4"/>
            <a:endCxn id="8" idx="0"/>
          </p:cNvCxnSpPr>
          <p:nvPr/>
        </p:nvCxnSpPr>
        <p:spPr bwMode="auto">
          <a:xfrm rot="16200000" flipH="1">
            <a:off x="6648450" y="4400550"/>
            <a:ext cx="685800" cy="7239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5" idx="4"/>
            <a:endCxn id="7" idx="1"/>
          </p:cNvCxnSpPr>
          <p:nvPr/>
        </p:nvCxnSpPr>
        <p:spPr bwMode="auto">
          <a:xfrm rot="16200000" flipH="1">
            <a:off x="6972300" y="4076700"/>
            <a:ext cx="741596" cy="14273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</a:t>
            </a:r>
            <a:r>
              <a:rPr lang="en-IN" dirty="0" smtClean="0"/>
              <a:t>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a collection of </a:t>
            </a:r>
            <a:r>
              <a:rPr lang="en-US" dirty="0" smtClean="0"/>
              <a:t>Trees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At each node, Heap property is satisfied: value of  a node is smaller than or equal to the value of its children</a:t>
            </a:r>
            <a:r>
              <a:rPr lang="en-US" dirty="0" smtClean="0"/>
              <a:t>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</a:t>
            </a:r>
            <a:r>
              <a:rPr lang="en-IN" dirty="0" smtClean="0"/>
              <a:t>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3429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3429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153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0800" y="2514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58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3"/>
            <a:endCxn id="14" idx="0"/>
          </p:cNvCxnSpPr>
          <p:nvPr/>
        </p:nvCxnSpPr>
        <p:spPr bwMode="auto">
          <a:xfrm rot="5400000">
            <a:off x="6558780" y="2126105"/>
            <a:ext cx="535315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4"/>
          </p:cNvCxnSpPr>
          <p:nvPr/>
        </p:nvCxnSpPr>
        <p:spPr bwMode="auto">
          <a:xfrm rot="16200000" flipH="1">
            <a:off x="7086600" y="21336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2" idx="1"/>
          </p:cNvCxnSpPr>
          <p:nvPr/>
        </p:nvCxnSpPr>
        <p:spPr bwMode="auto">
          <a:xfrm>
            <a:off x="7467600" y="1905000"/>
            <a:ext cx="775074" cy="687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553200" y="3200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181600" y="1676400"/>
            <a:ext cx="1600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29400" y="1219200"/>
            <a:ext cx="457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ular Callout 44"/>
          <p:cNvSpPr/>
          <p:nvPr/>
        </p:nvSpPr>
        <p:spPr bwMode="auto">
          <a:xfrm>
            <a:off x="5562600" y="9906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229600" y="3276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</a:t>
            </a:r>
            <a:r>
              <a:rPr lang="en-IN" dirty="0" smtClean="0"/>
              <a:t>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3429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3429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153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0800" y="2514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58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3"/>
            <a:endCxn id="14" idx="0"/>
          </p:cNvCxnSpPr>
          <p:nvPr/>
        </p:nvCxnSpPr>
        <p:spPr bwMode="auto">
          <a:xfrm rot="5400000">
            <a:off x="6558780" y="2126105"/>
            <a:ext cx="535315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4"/>
          </p:cNvCxnSpPr>
          <p:nvPr/>
        </p:nvCxnSpPr>
        <p:spPr bwMode="auto">
          <a:xfrm rot="16200000" flipH="1">
            <a:off x="7086600" y="21336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2" idx="1"/>
          </p:cNvCxnSpPr>
          <p:nvPr/>
        </p:nvCxnSpPr>
        <p:spPr bwMode="auto">
          <a:xfrm>
            <a:off x="7467600" y="1905000"/>
            <a:ext cx="775074" cy="687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553200" y="3200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181600" y="1676400"/>
            <a:ext cx="1600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29400" y="1219200"/>
            <a:ext cx="457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ular Callout 44"/>
          <p:cNvSpPr/>
          <p:nvPr/>
        </p:nvSpPr>
        <p:spPr bwMode="auto">
          <a:xfrm>
            <a:off x="5562600" y="9906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229600" y="3276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57200" y="4287520"/>
          <a:ext cx="8305800" cy="206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781800"/>
              </a:tblGrid>
              <a:tr h="599882">
                <a:tc>
                  <a:txBody>
                    <a:bodyPr/>
                    <a:lstStyle/>
                    <a:p>
                      <a:r>
                        <a:rPr lang="en-US" dirty="0" smtClean="0"/>
                        <a:t>Rank(x)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of the</a:t>
                      </a:r>
                      <a:r>
                        <a:rPr lang="en-US" baseline="0" dirty="0" smtClean="0"/>
                        <a:t> node x</a:t>
                      </a:r>
                      <a:endParaRPr lang="en-US" dirty="0"/>
                    </a:p>
                  </a:txBody>
                  <a:tcPr/>
                </a:tc>
              </a:tr>
              <a:tr h="342790">
                <a:tc>
                  <a:txBody>
                    <a:bodyPr/>
                    <a:lstStyle/>
                    <a:p>
                      <a:r>
                        <a:rPr lang="en-US" dirty="0" smtClean="0"/>
                        <a:t>Rank(H)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rank of any</a:t>
                      </a:r>
                      <a:r>
                        <a:rPr lang="en-US" baseline="0" dirty="0" smtClean="0"/>
                        <a:t> node in the Fibonacci Heap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42790">
                <a:tc>
                  <a:txBody>
                    <a:bodyPr/>
                    <a:lstStyle/>
                    <a:p>
                      <a:r>
                        <a:rPr lang="en-US" dirty="0" smtClean="0"/>
                        <a:t>Trees(H)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Trees of H</a:t>
                      </a:r>
                      <a:endParaRPr lang="en-US" dirty="0"/>
                    </a:p>
                  </a:txBody>
                  <a:tcPr/>
                </a:tc>
              </a:tr>
              <a:tr h="342790">
                <a:tc>
                  <a:txBody>
                    <a:bodyPr/>
                    <a:lstStyle/>
                    <a:p>
                      <a:r>
                        <a:rPr lang="en-US" dirty="0" smtClean="0"/>
                        <a:t>Marks(H)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marked</a:t>
                      </a:r>
                      <a:r>
                        <a:rPr lang="en-US" baseline="0" dirty="0" smtClean="0"/>
                        <a:t> nodes of H</a:t>
                      </a:r>
                      <a:endParaRPr lang="en-US" dirty="0"/>
                    </a:p>
                  </a:txBody>
                  <a:tcPr/>
                </a:tc>
              </a:tr>
              <a:tr h="34279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nodes in 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</a:t>
            </a:r>
            <a:r>
              <a:rPr lang="en-IN" dirty="0" smtClean="0"/>
              <a:t>Heaps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3429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3429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153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0800" y="2514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58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3"/>
            <a:endCxn id="14" idx="0"/>
          </p:cNvCxnSpPr>
          <p:nvPr/>
        </p:nvCxnSpPr>
        <p:spPr bwMode="auto">
          <a:xfrm rot="5400000">
            <a:off x="6558780" y="2126105"/>
            <a:ext cx="535315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4"/>
          </p:cNvCxnSpPr>
          <p:nvPr/>
        </p:nvCxnSpPr>
        <p:spPr bwMode="auto">
          <a:xfrm rot="16200000" flipH="1">
            <a:off x="7086600" y="21336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2" idx="1"/>
          </p:cNvCxnSpPr>
          <p:nvPr/>
        </p:nvCxnSpPr>
        <p:spPr bwMode="auto">
          <a:xfrm>
            <a:off x="7467600" y="1905000"/>
            <a:ext cx="775074" cy="687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553200" y="3200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181600" y="1676400"/>
            <a:ext cx="1600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29400" y="1219200"/>
            <a:ext cx="457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ular Callout 44"/>
          <p:cNvSpPr/>
          <p:nvPr/>
        </p:nvSpPr>
        <p:spPr bwMode="auto">
          <a:xfrm>
            <a:off x="5562600" y="9906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229600" y="3276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914400" y="44958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function: </a:t>
            </a:r>
          </a:p>
          <a:p>
            <a:r>
              <a:rPr lang="en-US" dirty="0" smtClean="0"/>
              <a:t>Φ(H)=Trees (H)+ 2 Marks(H)</a:t>
            </a:r>
          </a:p>
          <a:p>
            <a:endParaRPr lang="en-US" dirty="0" smtClean="0"/>
          </a:p>
          <a:p>
            <a:r>
              <a:rPr lang="en-US" dirty="0" smtClean="0"/>
              <a:t>In this example </a:t>
            </a:r>
            <a:r>
              <a:rPr lang="en-US" dirty="0" smtClean="0"/>
              <a:t>Φ(H</a:t>
            </a:r>
            <a:r>
              <a:rPr lang="en-US" dirty="0" smtClean="0"/>
              <a:t>)=4+2*3=10.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Insert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Create a new node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 to the root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Change the min pointer if required.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3429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3429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153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0800" y="2514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58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3"/>
            <a:endCxn id="14" idx="0"/>
          </p:cNvCxnSpPr>
          <p:nvPr/>
        </p:nvCxnSpPr>
        <p:spPr bwMode="auto">
          <a:xfrm rot="5400000">
            <a:off x="6558780" y="2126105"/>
            <a:ext cx="535315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4"/>
          </p:cNvCxnSpPr>
          <p:nvPr/>
        </p:nvCxnSpPr>
        <p:spPr bwMode="auto">
          <a:xfrm rot="16200000" flipH="1">
            <a:off x="7086600" y="21336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2" idx="1"/>
          </p:cNvCxnSpPr>
          <p:nvPr/>
        </p:nvCxnSpPr>
        <p:spPr bwMode="auto">
          <a:xfrm>
            <a:off x="7467600" y="1905000"/>
            <a:ext cx="775074" cy="687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553200" y="3200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181600" y="1676400"/>
            <a:ext cx="1600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29400" y="1219200"/>
            <a:ext cx="457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ular Callout 44"/>
          <p:cNvSpPr/>
          <p:nvPr/>
        </p:nvSpPr>
        <p:spPr bwMode="auto">
          <a:xfrm>
            <a:off x="5562600" y="9906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229600" y="3276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4572000" y="2971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Fibonacci</a:t>
            </a:r>
            <a:r>
              <a:rPr lang="en-IN" dirty="0" smtClean="0"/>
              <a:t> Heaps: Insert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Create a new node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 to the root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Change the min pointer if required.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2098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94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14478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77000" y="34290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29600" y="3429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63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1534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152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0800" y="2514600"/>
            <a:ext cx="609600" cy="533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580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5800" y="25146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10800000" flipV="1">
            <a:off x="1905000" y="31242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5" idx="4"/>
            <a:endCxn id="16" idx="0"/>
          </p:cNvCxnSpPr>
          <p:nvPr/>
        </p:nvCxnSpPr>
        <p:spPr bwMode="auto">
          <a:xfrm rot="5400000">
            <a:off x="723900" y="22479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6" idx="4"/>
          </p:cNvCxnSpPr>
          <p:nvPr/>
        </p:nvCxnSpPr>
        <p:spPr bwMode="auto">
          <a:xfrm rot="5400000">
            <a:off x="1943100" y="2933700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7"/>
            <a:endCxn id="8" idx="3"/>
          </p:cNvCxnSpPr>
          <p:nvPr/>
        </p:nvCxnSpPr>
        <p:spPr bwMode="auto">
          <a:xfrm rot="5400000" flipH="1" flipV="1">
            <a:off x="2436485" y="1815726"/>
            <a:ext cx="384830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5" idx="3"/>
            <a:endCxn id="14" idx="0"/>
          </p:cNvCxnSpPr>
          <p:nvPr/>
        </p:nvCxnSpPr>
        <p:spPr bwMode="auto">
          <a:xfrm rot="5400000">
            <a:off x="6558780" y="2126105"/>
            <a:ext cx="535315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5" idx="4"/>
          </p:cNvCxnSpPr>
          <p:nvPr/>
        </p:nvCxnSpPr>
        <p:spPr bwMode="auto">
          <a:xfrm rot="16200000" flipH="1">
            <a:off x="7086600" y="21336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endCxn id="12" idx="1"/>
          </p:cNvCxnSpPr>
          <p:nvPr/>
        </p:nvCxnSpPr>
        <p:spPr bwMode="auto">
          <a:xfrm>
            <a:off x="7467600" y="1905000"/>
            <a:ext cx="775074" cy="687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4" idx="4"/>
          </p:cNvCxnSpPr>
          <p:nvPr/>
        </p:nvCxnSpPr>
        <p:spPr bwMode="auto">
          <a:xfrm rot="5400000">
            <a:off x="6553200" y="32004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371600" y="1600200"/>
            <a:ext cx="1371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6764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29400" y="1219200"/>
            <a:ext cx="4572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ounded Rectangular Callout 44"/>
          <p:cNvSpPr/>
          <p:nvPr/>
        </p:nvSpPr>
        <p:spPr bwMode="auto">
          <a:xfrm>
            <a:off x="5562600" y="990600"/>
            <a:ext cx="914400" cy="381000"/>
          </a:xfrm>
          <a:prstGeom prst="wedgeRoundRectCallou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8" idx="4"/>
          </p:cNvCxnSpPr>
          <p:nvPr/>
        </p:nvCxnSpPr>
        <p:spPr bwMode="auto">
          <a:xfrm rot="5400000">
            <a:off x="2895600" y="2209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2" idx="4"/>
          </p:cNvCxnSpPr>
          <p:nvPr/>
        </p:nvCxnSpPr>
        <p:spPr bwMode="auto">
          <a:xfrm rot="5400000">
            <a:off x="8229600" y="3276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562600" y="1524000"/>
            <a:ext cx="609600" cy="533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9" idx="6"/>
            <a:endCxn id="32" idx="2"/>
          </p:cNvCxnSpPr>
          <p:nvPr/>
        </p:nvCxnSpPr>
        <p:spPr bwMode="auto">
          <a:xfrm>
            <a:off x="5105400" y="1714500"/>
            <a:ext cx="4572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Straight Arrow Connector 37"/>
          <p:cNvCxnSpPr>
            <a:stCxn id="32" idx="6"/>
            <a:endCxn id="15" idx="2"/>
          </p:cNvCxnSpPr>
          <p:nvPr/>
        </p:nvCxnSpPr>
        <p:spPr bwMode="auto">
          <a:xfrm>
            <a:off x="6172200" y="1790700"/>
            <a:ext cx="685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1129</Words>
  <Application>Microsoft Office PowerPoint</Application>
  <PresentationFormat>On-screen Show (4:3)</PresentationFormat>
  <Paragraphs>547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Fibonacci Heap</vt:lpstr>
      <vt:lpstr>Heaps : Summery </vt:lpstr>
      <vt:lpstr>Fibonacci Heaps </vt:lpstr>
      <vt:lpstr>Fibonacci Heaps </vt:lpstr>
      <vt:lpstr>Fibonacci Heaps </vt:lpstr>
      <vt:lpstr>Fibonacci Heaps </vt:lpstr>
      <vt:lpstr>Fibonacci Heaps </vt:lpstr>
      <vt:lpstr>Fibonacci Heaps: Insert </vt:lpstr>
      <vt:lpstr>Fibonacci Heaps: Insert </vt:lpstr>
      <vt:lpstr>Fibonacci Heaps: Union  </vt:lpstr>
      <vt:lpstr>Fibonacci Heaps </vt:lpstr>
      <vt:lpstr>Fibonacci Heaps: Delete Min </vt:lpstr>
      <vt:lpstr>Fibonacci Heaps: Delete Min </vt:lpstr>
      <vt:lpstr>Fibonacci Heaps : Consolidation </vt:lpstr>
      <vt:lpstr>Fibonacci Heaps : Consolidation </vt:lpstr>
      <vt:lpstr>Fibonacci Heaps: Delete Min </vt:lpstr>
      <vt:lpstr>Fibonacci Heaps: Delete Min </vt:lpstr>
      <vt:lpstr>Fibonacci Heaps: Delete Min </vt:lpstr>
      <vt:lpstr>Fibonacci Heaps: Delete Min </vt:lpstr>
      <vt:lpstr>Fibonacci Heaps : Analysis</vt:lpstr>
      <vt:lpstr>Fibonacci Heaps : Analysis</vt:lpstr>
      <vt:lpstr>Fibonacci Heaps : Analysis</vt:lpstr>
      <vt:lpstr>Fibonacci Heaps: DecreseKey </vt:lpstr>
      <vt:lpstr>Fibonacci Heaps: DecreseKey </vt:lpstr>
      <vt:lpstr>Fibonacci Heaps: DecreseKey </vt:lpstr>
      <vt:lpstr>Fibonacci Heaps </vt:lpstr>
      <vt:lpstr>Fibonacci Heaps: DecreseKey </vt:lpstr>
      <vt:lpstr>Fibonacci Heaps: DecreseKey </vt:lpstr>
      <vt:lpstr>Fibonacci Heaps: DecreseKey </vt:lpstr>
      <vt:lpstr>Fibonacci Heaps: DecreseKey </vt:lpstr>
      <vt:lpstr>Fibonacci Heaps </vt:lpstr>
      <vt:lpstr>Fibonacci Heaps: Analysis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24</cp:revision>
  <dcterms:created xsi:type="dcterms:W3CDTF">2020-04-03T03:53:21Z</dcterms:created>
  <dcterms:modified xsi:type="dcterms:W3CDTF">2020-10-03T10:11:19Z</dcterms:modified>
</cp:coreProperties>
</file>