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57" r:id="rId4"/>
    <p:sldId id="265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CC21F-2D32-49F0-B502-29276E3B68A8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486C2-A025-4DC8-8059-189EC6268D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B0A229C-7C8D-415D-95E7-01AB2F006EB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ACEF491-B5B3-4F1A-AC07-B2393608B698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BD8EDFD-EB1E-4A1A-BF62-BF22D8CD7859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7013" cy="490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219200"/>
            <a:ext cx="4037012" cy="490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94C020F-4431-4ECA-BCBC-3E5999003B8F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A338099-5CF6-4234-A752-8FFF14B26F7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444A0EA-E76B-4E7E-A7C4-23D334D29D1A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4F341F2-D70C-49C5-9CF3-9A5F2CA373DA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BE6B65F-EBDF-4DD6-9C10-F69E787327AE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73F0E392-B577-47F6-A4F7-50FCFF5679D3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2D64A7A-76A9-4D44-9D2F-371D581B092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513" y="-244475"/>
            <a:ext cx="2170112" cy="63674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-244475"/>
            <a:ext cx="6361113" cy="63674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17D0F04-C3B4-4C22-8DB6-5CE19640AD60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BE42B-18DE-401B-93B6-73624635822A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-244475"/>
            <a:ext cx="8077200" cy="1311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6425" cy="4903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endParaRPr lang="en-IN" kern="1200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92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endParaRPr lang="en-IN" kern="1200">
              <a:latin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fld id="{E67A8C46-3A16-49F2-BD97-CF4DBED2EFCC}" type="slidenum">
              <a:rPr lang="en-US" kern="1200"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‹#›</a:t>
            </a:fld>
            <a:endParaRPr lang="en-US" kern="1200">
              <a:latin typeface="Arial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077200" y="0"/>
            <a:ext cx="1065213" cy="820738"/>
            <a:chOff x="5088" y="0"/>
            <a:chExt cx="671" cy="517"/>
          </a:xfrm>
        </p:grpSpPr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5088" y="0"/>
              <a:ext cx="672" cy="518"/>
            </a:xfrm>
            <a:prstGeom prst="rect">
              <a:avLst/>
            </a:prstGeom>
            <a:solidFill>
              <a:srgbClr val="003399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en-US" kern="1200">
                <a:solidFill>
                  <a:srgbClr val="FFFFFF"/>
                </a:solidFill>
                <a:latin typeface="Arial" charset="0"/>
              </a:endParaRPr>
            </a:p>
          </p:txBody>
        </p:sp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5155" y="69"/>
              <a:ext cx="554" cy="388"/>
            </a:xfrm>
            <a:prstGeom prst="rect">
              <a:avLst/>
            </a:prstGeom>
            <a:solidFill>
              <a:srgbClr val="003399"/>
            </a:solidFill>
            <a:ln w="9525">
              <a:noFill/>
              <a:round/>
              <a:headEnd/>
              <a:tailEnd/>
            </a:ln>
            <a:effectLst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2pPr>
      <a:lvl3pPr marL="1143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3pPr>
      <a:lvl4pPr marL="1600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4pPr>
      <a:lvl5pPr marL="20574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99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3366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Segment  Trees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39725"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>
                <a:solidFill>
                  <a:srgbClr val="000000"/>
                </a:solidFill>
              </a:rPr>
              <a:t>Muralidhara</a:t>
            </a:r>
            <a:r>
              <a:rPr lang="en-US" dirty="0">
                <a:solidFill>
                  <a:srgbClr val="000000"/>
                </a:solidFill>
              </a:rPr>
              <a:t> V N</a:t>
            </a:r>
          </a:p>
          <a:p>
            <a:pPr marL="342900" indent="-339725"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>
                <a:solidFill>
                  <a:srgbClr val="000000"/>
                </a:solidFill>
              </a:rPr>
              <a:t>IIIT Bangalore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Binary Index Tree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1447800"/>
          <a:ext cx="9220208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263"/>
                <a:gridCol w="576263"/>
                <a:gridCol w="576263"/>
                <a:gridCol w="576263"/>
                <a:gridCol w="576263"/>
                <a:gridCol w="576263"/>
                <a:gridCol w="576263"/>
                <a:gridCol w="576263"/>
                <a:gridCol w="576263"/>
                <a:gridCol w="576263"/>
                <a:gridCol w="576263"/>
                <a:gridCol w="576263"/>
                <a:gridCol w="576263"/>
                <a:gridCol w="576263"/>
                <a:gridCol w="542918"/>
                <a:gridCol w="6096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Binary Index Tree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1447800"/>
          <a:ext cx="9220208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263"/>
                <a:gridCol w="576263"/>
                <a:gridCol w="576263"/>
                <a:gridCol w="576263"/>
                <a:gridCol w="576263"/>
                <a:gridCol w="576263"/>
                <a:gridCol w="576263"/>
                <a:gridCol w="576263"/>
                <a:gridCol w="576263"/>
                <a:gridCol w="576263"/>
                <a:gridCol w="576263"/>
                <a:gridCol w="576263"/>
                <a:gridCol w="576263"/>
                <a:gridCol w="576263"/>
                <a:gridCol w="542918"/>
                <a:gridCol w="6096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3886200"/>
            <a:ext cx="4419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BIT[</a:t>
            </a:r>
            <a:r>
              <a:rPr lang="en-US" dirty="0" err="1" smtClean="0"/>
              <a:t>i</a:t>
            </a:r>
            <a:r>
              <a:rPr lang="en-US" dirty="0" smtClean="0"/>
              <a:t>] we store the sum of the previous </a:t>
            </a:r>
            <a:r>
              <a:rPr lang="en-US" dirty="0" err="1" smtClean="0"/>
              <a:t>i</a:t>
            </a:r>
            <a:r>
              <a:rPr lang="en-US" dirty="0" smtClean="0"/>
              <a:t>&amp;(-</a:t>
            </a:r>
            <a:r>
              <a:rPr lang="en-US" dirty="0" err="1" smtClean="0"/>
              <a:t>i</a:t>
            </a:r>
            <a:r>
              <a:rPr lang="en-US" dirty="0" smtClean="0"/>
              <a:t>) numbers.</a:t>
            </a:r>
          </a:p>
          <a:p>
            <a:endParaRPr lang="en-US" dirty="0" smtClean="0"/>
          </a:p>
          <a:p>
            <a:r>
              <a:rPr lang="en-US" dirty="0" smtClean="0"/>
              <a:t>01010110101010101000000 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 smtClean="0"/>
              <a:t>10101001010101010111111 1’s</a:t>
            </a:r>
          </a:p>
          <a:p>
            <a:r>
              <a:rPr lang="en-US" dirty="0" smtClean="0"/>
              <a:t>10101001010101011000000  2’s</a:t>
            </a:r>
          </a:p>
          <a:p>
            <a:r>
              <a:rPr lang="en-US" dirty="0" smtClean="0"/>
              <a:t>00000000000000001000000 </a:t>
            </a:r>
            <a:r>
              <a:rPr lang="en-US" dirty="0" err="1" smtClean="0"/>
              <a:t>i</a:t>
            </a:r>
            <a:r>
              <a:rPr lang="en-US" dirty="0" smtClean="0"/>
              <a:t>&amp;(-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Problem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You are given a array of integers. You need to perform the following two operations.</a:t>
            </a:r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Update(</a:t>
            </a:r>
            <a:r>
              <a:rPr lang="en-US" dirty="0" err="1" smtClean="0"/>
              <a:t>i,X</a:t>
            </a:r>
            <a:r>
              <a:rPr lang="en-US" dirty="0" smtClean="0"/>
              <a:t>)- Set A[</a:t>
            </a:r>
            <a:r>
              <a:rPr lang="en-US" dirty="0" err="1" smtClean="0"/>
              <a:t>i</a:t>
            </a:r>
            <a:r>
              <a:rPr lang="en-US" dirty="0" smtClean="0"/>
              <a:t>]=X</a:t>
            </a:r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RMQ(</a:t>
            </a:r>
            <a:r>
              <a:rPr lang="en-US" dirty="0" err="1" smtClean="0"/>
              <a:t>l,r</a:t>
            </a:r>
            <a:r>
              <a:rPr lang="en-US" dirty="0" smtClean="0"/>
              <a:t>)- return the index of minimum of the numbers A[l],A[l+1],A[l+2]…A[r].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Example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RMQ(2,5)=3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RMQ(1,4)=1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RMQ(3,7)=6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Update(4,7)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Update(6,73)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RMQ(2,7)=4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4876800"/>
          <a:ext cx="6172200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Example of a ST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.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8153400" y="5867400"/>
            <a:ext cx="838200" cy="6858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7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7239000" y="5791200"/>
            <a:ext cx="8382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6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33400" y="5791200"/>
            <a:ext cx="8382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105400" y="5791200"/>
            <a:ext cx="8382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6172200" y="5791200"/>
            <a:ext cx="8382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5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1676400" y="5791200"/>
            <a:ext cx="8382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2819400" y="5791200"/>
            <a:ext cx="8382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3886200" y="5791200"/>
            <a:ext cx="9144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4191000" y="2743200"/>
            <a:ext cx="7620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27" name="Oval 26"/>
          <p:cNvSpPr/>
          <p:nvPr/>
        </p:nvSpPr>
        <p:spPr bwMode="auto">
          <a:xfrm>
            <a:off x="6629400" y="3581400"/>
            <a:ext cx="7620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2209800" y="3581400"/>
            <a:ext cx="7620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31" name="Oval 30"/>
          <p:cNvSpPr/>
          <p:nvPr/>
        </p:nvSpPr>
        <p:spPr bwMode="auto">
          <a:xfrm>
            <a:off x="7696200" y="4572000"/>
            <a:ext cx="7620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6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5638800" y="4648200"/>
            <a:ext cx="7620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33" name="Oval 32"/>
          <p:cNvSpPr/>
          <p:nvPr/>
        </p:nvSpPr>
        <p:spPr bwMode="auto">
          <a:xfrm>
            <a:off x="3429000" y="4724400"/>
            <a:ext cx="7620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34" name="Oval 33"/>
          <p:cNvSpPr/>
          <p:nvPr/>
        </p:nvSpPr>
        <p:spPr bwMode="auto">
          <a:xfrm>
            <a:off x="1066800" y="4724400"/>
            <a:ext cx="7620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1524000" y="13970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7" name="Straight Connector 36"/>
          <p:cNvCxnSpPr>
            <a:stCxn id="34" idx="4"/>
          </p:cNvCxnSpPr>
          <p:nvPr/>
        </p:nvCxnSpPr>
        <p:spPr bwMode="auto">
          <a:xfrm rot="5400000">
            <a:off x="1104900" y="5448300"/>
            <a:ext cx="304800" cy="3810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 rot="5400000">
            <a:off x="7581900" y="5372100"/>
            <a:ext cx="304800" cy="3810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 rot="5400000">
            <a:off x="5600700" y="5372100"/>
            <a:ext cx="304800" cy="3810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rot="5400000">
            <a:off x="3314700" y="5448300"/>
            <a:ext cx="304800" cy="3810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>
            <a:stCxn id="34" idx="4"/>
            <a:endCxn id="22" idx="1"/>
          </p:cNvCxnSpPr>
          <p:nvPr/>
        </p:nvCxnSpPr>
        <p:spPr bwMode="auto">
          <a:xfrm rot="16200000" flipH="1">
            <a:off x="1415280" y="5518920"/>
            <a:ext cx="416392" cy="35135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33" idx="4"/>
          </p:cNvCxnSpPr>
          <p:nvPr/>
        </p:nvCxnSpPr>
        <p:spPr bwMode="auto">
          <a:xfrm rot="16200000" flipH="1">
            <a:off x="3771900" y="5524500"/>
            <a:ext cx="381000" cy="3048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>
            <a:stCxn id="32" idx="4"/>
            <a:endCxn id="17" idx="1"/>
          </p:cNvCxnSpPr>
          <p:nvPr/>
        </p:nvCxnSpPr>
        <p:spPr bwMode="auto">
          <a:xfrm rot="16200000" flipH="1">
            <a:off x="5911080" y="5518920"/>
            <a:ext cx="492592" cy="27515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 rot="16200000" flipH="1">
            <a:off x="8001000" y="5486400"/>
            <a:ext cx="457200" cy="3048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>
            <a:stCxn id="29" idx="3"/>
            <a:endCxn id="34" idx="7"/>
          </p:cNvCxnSpPr>
          <p:nvPr/>
        </p:nvCxnSpPr>
        <p:spPr bwMode="auto">
          <a:xfrm rot="5400000">
            <a:off x="1717208" y="4231808"/>
            <a:ext cx="604184" cy="60418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endCxn id="33" idx="1"/>
          </p:cNvCxnSpPr>
          <p:nvPr/>
        </p:nvCxnSpPr>
        <p:spPr bwMode="auto">
          <a:xfrm>
            <a:off x="2743200" y="4267200"/>
            <a:ext cx="797392" cy="56879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>
            <a:stCxn id="27" idx="3"/>
          </p:cNvCxnSpPr>
          <p:nvPr/>
        </p:nvCxnSpPr>
        <p:spPr bwMode="auto">
          <a:xfrm rot="5400000">
            <a:off x="6324600" y="4231808"/>
            <a:ext cx="416392" cy="41639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/>
          <p:cNvCxnSpPr>
            <a:stCxn id="27" idx="5"/>
          </p:cNvCxnSpPr>
          <p:nvPr/>
        </p:nvCxnSpPr>
        <p:spPr bwMode="auto">
          <a:xfrm rot="16200000" flipH="1">
            <a:off x="7279808" y="4231808"/>
            <a:ext cx="416392" cy="41639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>
            <a:stCxn id="29" idx="7"/>
          </p:cNvCxnSpPr>
          <p:nvPr/>
        </p:nvCxnSpPr>
        <p:spPr bwMode="auto">
          <a:xfrm rot="5400000" flipH="1" flipV="1">
            <a:off x="3317408" y="2819400"/>
            <a:ext cx="416392" cy="133079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>
            <a:stCxn id="25" idx="6"/>
          </p:cNvCxnSpPr>
          <p:nvPr/>
        </p:nvCxnSpPr>
        <p:spPr bwMode="auto">
          <a:xfrm>
            <a:off x="4953000" y="3124200"/>
            <a:ext cx="1676400" cy="6096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Analysis 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 bwMode="auto">
          <a:xfrm rot="5400000">
            <a:off x="2743200" y="1600200"/>
            <a:ext cx="685800" cy="533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 rot="16200000" flipH="1">
            <a:off x="3276600" y="1600200"/>
            <a:ext cx="685800" cy="533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 rot="5400000">
            <a:off x="4343400" y="4038600"/>
            <a:ext cx="685800" cy="533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rot="5400000">
            <a:off x="2133600" y="5486400"/>
            <a:ext cx="685800" cy="533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rot="5400000">
            <a:off x="2133600" y="3962400"/>
            <a:ext cx="685800" cy="533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5400000">
            <a:off x="2743200" y="3124200"/>
            <a:ext cx="685800" cy="533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16200000" flipH="1">
            <a:off x="4953000" y="5715000"/>
            <a:ext cx="685800" cy="533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16200000" flipH="1">
            <a:off x="4419600" y="3124200"/>
            <a:ext cx="685800" cy="533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rot="16200000" flipH="1">
            <a:off x="3810000" y="2362200"/>
            <a:ext cx="685800" cy="533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16200000" flipH="1">
            <a:off x="4343400" y="4876800"/>
            <a:ext cx="685800" cy="533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rot="16200000" flipH="1">
            <a:off x="2133600" y="4724400"/>
            <a:ext cx="685800" cy="533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16200000" flipH="1">
            <a:off x="2743200" y="2362200"/>
            <a:ext cx="685800" cy="533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Problem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You are given a array of integers. You need to perform the following two operations.</a:t>
            </a:r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Update(</a:t>
            </a:r>
            <a:r>
              <a:rPr lang="en-US" dirty="0" err="1" smtClean="0"/>
              <a:t>i,X</a:t>
            </a:r>
            <a:r>
              <a:rPr lang="en-US" dirty="0" smtClean="0"/>
              <a:t>)- Set A[</a:t>
            </a:r>
            <a:r>
              <a:rPr lang="en-US" dirty="0" err="1" smtClean="0"/>
              <a:t>i</a:t>
            </a:r>
            <a:r>
              <a:rPr lang="en-US" dirty="0" smtClean="0"/>
              <a:t>]=X</a:t>
            </a:r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RSQ(</a:t>
            </a:r>
            <a:r>
              <a:rPr lang="en-US" dirty="0" err="1" smtClean="0"/>
              <a:t>l,r</a:t>
            </a:r>
            <a:r>
              <a:rPr lang="en-US" dirty="0" smtClean="0"/>
              <a:t>)- return the sum of all the  numbers A[l],A[l+1],A[l+2]…A[r].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Problem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You are given a array of integers. You need to perform the following two operations.</a:t>
            </a:r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Update(</a:t>
            </a:r>
            <a:r>
              <a:rPr lang="en-US" dirty="0" err="1" smtClean="0"/>
              <a:t>i,X</a:t>
            </a:r>
            <a:r>
              <a:rPr lang="en-US" dirty="0" smtClean="0"/>
              <a:t>)- Set A[</a:t>
            </a:r>
            <a:r>
              <a:rPr lang="en-US" dirty="0" err="1" smtClean="0"/>
              <a:t>i</a:t>
            </a:r>
            <a:r>
              <a:rPr lang="en-US" dirty="0" smtClean="0"/>
              <a:t>]=X</a:t>
            </a:r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RSQ(</a:t>
            </a:r>
            <a:r>
              <a:rPr lang="en-US" dirty="0" err="1" smtClean="0"/>
              <a:t>l,r</a:t>
            </a:r>
            <a:r>
              <a:rPr lang="en-US" dirty="0" smtClean="0"/>
              <a:t>)- return the sum of all the  numbers A[l],A[l+1],A[l+2]…A[r].</a:t>
            </a:r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 smtClean="0"/>
              <a:t>PreSum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)= A[0]+A[1]….+A[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RSQ(</a:t>
            </a:r>
            <a:r>
              <a:rPr lang="en-US" dirty="0" err="1" smtClean="0"/>
              <a:t>l,r</a:t>
            </a:r>
            <a:r>
              <a:rPr lang="en-US" dirty="0" smtClean="0"/>
              <a:t>)=</a:t>
            </a:r>
            <a:r>
              <a:rPr lang="en-US" dirty="0" err="1" smtClean="0"/>
              <a:t>PreSum</a:t>
            </a:r>
            <a:r>
              <a:rPr lang="en-US" dirty="0" smtClean="0"/>
              <a:t>(r)-</a:t>
            </a:r>
            <a:r>
              <a:rPr lang="en-US" dirty="0" err="1" smtClean="0"/>
              <a:t>preSum</a:t>
            </a:r>
            <a:r>
              <a:rPr lang="en-US" dirty="0" smtClean="0"/>
              <a:t>(l-1)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Example of a ST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.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8153400" y="5867400"/>
            <a:ext cx="838200" cy="6858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7239000" y="5791200"/>
            <a:ext cx="8382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7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33400" y="5791200"/>
            <a:ext cx="8382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105400" y="5791200"/>
            <a:ext cx="8382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-7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6172200" y="5791200"/>
            <a:ext cx="8382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1676400" y="5791200"/>
            <a:ext cx="8382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2819400" y="5791200"/>
            <a:ext cx="8382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-5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3886200" y="5791200"/>
            <a:ext cx="9144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4191000" y="2743200"/>
            <a:ext cx="7620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8</a:t>
            </a:r>
          </a:p>
        </p:txBody>
      </p:sp>
      <p:sp>
        <p:nvSpPr>
          <p:cNvPr id="27" name="Oval 26"/>
          <p:cNvSpPr/>
          <p:nvPr/>
        </p:nvSpPr>
        <p:spPr bwMode="auto">
          <a:xfrm>
            <a:off x="6629400" y="3581400"/>
            <a:ext cx="7620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2209800" y="3581400"/>
            <a:ext cx="7620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7696200" y="4572000"/>
            <a:ext cx="7620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9</a:t>
            </a:r>
          </a:p>
        </p:txBody>
      </p:sp>
      <p:sp>
        <p:nvSpPr>
          <p:cNvPr id="32" name="Oval 31"/>
          <p:cNvSpPr/>
          <p:nvPr/>
        </p:nvSpPr>
        <p:spPr bwMode="auto">
          <a:xfrm>
            <a:off x="5638800" y="4648200"/>
            <a:ext cx="7620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-4</a:t>
            </a:r>
          </a:p>
        </p:txBody>
      </p:sp>
      <p:sp>
        <p:nvSpPr>
          <p:cNvPr id="33" name="Oval 32"/>
          <p:cNvSpPr/>
          <p:nvPr/>
        </p:nvSpPr>
        <p:spPr bwMode="auto">
          <a:xfrm>
            <a:off x="3429000" y="4724400"/>
            <a:ext cx="7620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-4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1066800" y="4724400"/>
            <a:ext cx="7620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7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1524000" y="13970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7" name="Straight Connector 36"/>
          <p:cNvCxnSpPr>
            <a:stCxn id="34" idx="4"/>
          </p:cNvCxnSpPr>
          <p:nvPr/>
        </p:nvCxnSpPr>
        <p:spPr bwMode="auto">
          <a:xfrm rot="5400000">
            <a:off x="1104900" y="5448300"/>
            <a:ext cx="304800" cy="3810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 rot="5400000">
            <a:off x="7581900" y="5372100"/>
            <a:ext cx="304800" cy="3810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 rot="5400000">
            <a:off x="5600700" y="5372100"/>
            <a:ext cx="304800" cy="3810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rot="5400000">
            <a:off x="3314700" y="5448300"/>
            <a:ext cx="304800" cy="3810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>
            <a:stCxn id="34" idx="4"/>
            <a:endCxn id="22" idx="1"/>
          </p:cNvCxnSpPr>
          <p:nvPr/>
        </p:nvCxnSpPr>
        <p:spPr bwMode="auto">
          <a:xfrm rot="16200000" flipH="1">
            <a:off x="1415280" y="5518920"/>
            <a:ext cx="416392" cy="35135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33" idx="4"/>
          </p:cNvCxnSpPr>
          <p:nvPr/>
        </p:nvCxnSpPr>
        <p:spPr bwMode="auto">
          <a:xfrm rot="16200000" flipH="1">
            <a:off x="3771900" y="5524500"/>
            <a:ext cx="381000" cy="3048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>
            <a:stCxn id="32" idx="4"/>
            <a:endCxn id="17" idx="1"/>
          </p:cNvCxnSpPr>
          <p:nvPr/>
        </p:nvCxnSpPr>
        <p:spPr bwMode="auto">
          <a:xfrm rot="16200000" flipH="1">
            <a:off x="5911080" y="5518920"/>
            <a:ext cx="492592" cy="27515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 rot="16200000" flipH="1">
            <a:off x="8001000" y="5486400"/>
            <a:ext cx="457200" cy="3048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>
            <a:stCxn id="29" idx="3"/>
            <a:endCxn id="34" idx="7"/>
          </p:cNvCxnSpPr>
          <p:nvPr/>
        </p:nvCxnSpPr>
        <p:spPr bwMode="auto">
          <a:xfrm rot="5400000">
            <a:off x="1717208" y="4231808"/>
            <a:ext cx="604184" cy="60418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endCxn id="33" idx="1"/>
          </p:cNvCxnSpPr>
          <p:nvPr/>
        </p:nvCxnSpPr>
        <p:spPr bwMode="auto">
          <a:xfrm>
            <a:off x="2743200" y="4267200"/>
            <a:ext cx="797392" cy="56879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>
            <a:stCxn id="27" idx="3"/>
          </p:cNvCxnSpPr>
          <p:nvPr/>
        </p:nvCxnSpPr>
        <p:spPr bwMode="auto">
          <a:xfrm rot="5400000">
            <a:off x="6324600" y="4231808"/>
            <a:ext cx="416392" cy="41639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/>
          <p:cNvCxnSpPr>
            <a:stCxn id="27" idx="5"/>
          </p:cNvCxnSpPr>
          <p:nvPr/>
        </p:nvCxnSpPr>
        <p:spPr bwMode="auto">
          <a:xfrm rot="16200000" flipH="1">
            <a:off x="7279808" y="4231808"/>
            <a:ext cx="416392" cy="41639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>
            <a:stCxn id="29" idx="7"/>
          </p:cNvCxnSpPr>
          <p:nvPr/>
        </p:nvCxnSpPr>
        <p:spPr bwMode="auto">
          <a:xfrm rot="5400000" flipH="1" flipV="1">
            <a:off x="3317408" y="2819400"/>
            <a:ext cx="416392" cy="133079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>
            <a:stCxn id="25" idx="6"/>
          </p:cNvCxnSpPr>
          <p:nvPr/>
        </p:nvCxnSpPr>
        <p:spPr bwMode="auto">
          <a:xfrm>
            <a:off x="4953000" y="3124200"/>
            <a:ext cx="1676400" cy="6096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Problem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You are given a array of integers. You need to perform the following two operations.</a:t>
            </a:r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Update(</a:t>
            </a:r>
            <a:r>
              <a:rPr lang="en-US" dirty="0" err="1" smtClean="0"/>
              <a:t>i,X</a:t>
            </a:r>
            <a:r>
              <a:rPr lang="en-US" dirty="0" smtClean="0"/>
              <a:t>)- Set A[</a:t>
            </a:r>
            <a:r>
              <a:rPr lang="en-US" dirty="0" err="1" smtClean="0"/>
              <a:t>i</a:t>
            </a:r>
            <a:r>
              <a:rPr lang="en-US" dirty="0" smtClean="0"/>
              <a:t>]=A[</a:t>
            </a:r>
            <a:r>
              <a:rPr lang="en-US" dirty="0" err="1" smtClean="0"/>
              <a:t>i</a:t>
            </a:r>
            <a:r>
              <a:rPr lang="en-US" dirty="0" smtClean="0"/>
              <a:t>]+X;</a:t>
            </a:r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 smtClean="0"/>
              <a:t>PrefixSum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)- return the sum of the numbers </a:t>
            </a:r>
            <a:r>
              <a:rPr lang="en-US" dirty="0" smtClean="0"/>
              <a:t>A[1</a:t>
            </a:r>
            <a:r>
              <a:rPr lang="en-US" dirty="0" smtClean="0"/>
              <a:t>],A[2]…A[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Array and BIT is indexed from 1 to n.</a:t>
            </a: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Verdana"/>
        <a:ea typeface="DejaVu Sans"/>
        <a:cs typeface="DejaVu Sans"/>
      </a:majorFont>
      <a:minorFont>
        <a:latin typeface="Verdana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482</Words>
  <Application>Microsoft Office PowerPoint</Application>
  <PresentationFormat>On-screen Show (4:3)</PresentationFormat>
  <Paragraphs>250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1_Office Theme</vt:lpstr>
      <vt:lpstr>Segment  Trees</vt:lpstr>
      <vt:lpstr>Problem </vt:lpstr>
      <vt:lpstr>Example </vt:lpstr>
      <vt:lpstr>Example of a ST</vt:lpstr>
      <vt:lpstr>Analysis  </vt:lpstr>
      <vt:lpstr>Problem </vt:lpstr>
      <vt:lpstr>Problem </vt:lpstr>
      <vt:lpstr>Example of a ST</vt:lpstr>
      <vt:lpstr>Problem </vt:lpstr>
      <vt:lpstr>Binary Index Tree </vt:lpstr>
      <vt:lpstr>Binary Index Tree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Trees</dc:title>
  <dc:creator>Prof.Murali</dc:creator>
  <cp:lastModifiedBy>Prof.Murali</cp:lastModifiedBy>
  <cp:revision>14</cp:revision>
  <dcterms:created xsi:type="dcterms:W3CDTF">2020-04-03T03:53:21Z</dcterms:created>
  <dcterms:modified xsi:type="dcterms:W3CDTF">2021-06-03T04:47:20Z</dcterms:modified>
</cp:coreProperties>
</file>