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79" r:id="rId5"/>
    <p:sldId id="280" r:id="rId6"/>
    <p:sldId id="258" r:id="rId7"/>
    <p:sldId id="281" r:id="rId8"/>
    <p:sldId id="282" r:id="rId9"/>
    <p:sldId id="265" r:id="rId10"/>
    <p:sldId id="26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Graphs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Degree of a node is the number of edges incident on the node.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degree of nodes in the graph is twice the number of edges in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96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In-degree of a node is the number of in coming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Out-degree of a node is the number of in outgoing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In-degree of nodes is equal to m.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</a:t>
            </a:r>
            <a:r>
              <a:rPr lang="en-US" sz="2400" smtClean="0"/>
              <a:t>of Out-degree of nodes is equal to m.</a:t>
            </a: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862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121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4191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4038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A[n][n] is a Boolean matrix.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][j]= </a:t>
            </a:r>
            <a:r>
              <a:rPr lang="en-US" sz="2400" dirty="0" smtClean="0"/>
              <a:t>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(</a:t>
            </a:r>
            <a:r>
              <a:rPr lang="en-US" sz="2400" dirty="0" err="1" smtClean="0"/>
              <a:t>i,j</a:t>
            </a:r>
            <a:r>
              <a:rPr lang="en-US" sz="2400" dirty="0" smtClean="0"/>
              <a:t>) is an edge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638800" y="1524000"/>
            <a:ext cx="2623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Adjacency matrix</a:t>
            </a:r>
          </a:p>
          <a:p>
            <a:r>
              <a:rPr lang="en-US" sz="3600" dirty="0" smtClean="0"/>
              <a:t>0 1 1 0 0</a:t>
            </a:r>
          </a:p>
          <a:p>
            <a:r>
              <a:rPr lang="en-US" sz="3600" dirty="0" smtClean="0"/>
              <a:t>0 0 1 1 0</a:t>
            </a:r>
          </a:p>
          <a:p>
            <a:r>
              <a:rPr lang="en-US" sz="3600" dirty="0" smtClean="0"/>
              <a:t>0 0 0 0 1</a:t>
            </a:r>
          </a:p>
          <a:p>
            <a:r>
              <a:rPr lang="en-US" sz="3600" dirty="0" smtClean="0"/>
              <a:t>0 0 0 0 0</a:t>
            </a:r>
          </a:p>
          <a:p>
            <a:r>
              <a:rPr lang="en-US" sz="3600" dirty="0" smtClean="0"/>
              <a:t>0 1 0 1 0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Adjacency Matrix is a Symmetric matrix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638800" y="1524000"/>
            <a:ext cx="2623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Adjacency matrix</a:t>
            </a:r>
          </a:p>
          <a:p>
            <a:r>
              <a:rPr lang="en-US" sz="3600" dirty="0" smtClean="0"/>
              <a:t>0 1 1 0 0</a:t>
            </a:r>
          </a:p>
          <a:p>
            <a:r>
              <a:rPr lang="en-US" sz="3600" dirty="0" smtClean="0"/>
              <a:t>1 0 1 1 1</a:t>
            </a:r>
          </a:p>
          <a:p>
            <a:r>
              <a:rPr lang="en-US" sz="3600" dirty="0" smtClean="0"/>
              <a:t>1 1 0 0 1</a:t>
            </a:r>
          </a:p>
          <a:p>
            <a:r>
              <a:rPr lang="en-US" sz="3600" dirty="0" smtClean="0"/>
              <a:t>0 1 0 0 1</a:t>
            </a:r>
          </a:p>
          <a:p>
            <a:r>
              <a:rPr lang="en-US" sz="3600" dirty="0" smtClean="0"/>
              <a:t>0 1 1 1 0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List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7200" y="4114800"/>
            <a:ext cx="762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57200" y="46482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57200" y="51054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57200" y="56388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" y="61722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295400" y="4419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1295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295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67000" y="4953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743200" y="4419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90800" y="6477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295400" y="6477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1905000" y="4191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352800" y="4800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828800" y="47244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352800" y="4267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288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1242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28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57200" y="4114800"/>
            <a:ext cx="762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57200" y="4648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57200" y="51054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57200" y="56388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57200" y="6172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828800" y="4038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8288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004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88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00400" y="5715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5715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495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2004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28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4958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42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4200" y="4038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8674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295400" y="4267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590800" y="4267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1295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908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962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2578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5908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295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590800" y="5943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295400" y="5943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9624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6670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12954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4419600" y="52578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962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Edge List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List of edges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 O(n^2) Space.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List O(</a:t>
            </a:r>
            <a:r>
              <a:rPr lang="en-US" dirty="0" err="1" smtClean="0"/>
              <a:t>n+m</a:t>
            </a:r>
            <a:r>
              <a:rPr lang="en-US" dirty="0" smtClean="0"/>
              <a:t>) Space.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 O(m) Space.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E be any subset of V*V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V*V={(</a:t>
            </a:r>
            <a:r>
              <a:rPr lang="en-US" dirty="0" err="1" smtClean="0"/>
              <a:t>a,b</a:t>
            </a:r>
            <a:r>
              <a:rPr lang="en-US" dirty="0" smtClean="0"/>
              <a:t>)| </a:t>
            </a:r>
            <a:r>
              <a:rPr lang="en-US" dirty="0" err="1" smtClean="0"/>
              <a:t>a,b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r>
              <a:rPr lang="en-US" dirty="0" smtClean="0"/>
              <a:t> V}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 is called relation on set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Data Structure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List{ 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 *next;};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{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 *next;};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 </a:t>
            </a: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n; 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for (k = 0; k &lt; n / 10; ++k) 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 {	j = rand () % n;	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if (!A[</a:t>
            </a:r>
            <a:r>
              <a:rPr lang="en-US" sz="2400" dirty="0" err="1" smtClean="0"/>
              <a:t>i</a:t>
            </a:r>
            <a:r>
              <a:rPr lang="en-US" sz="2400" dirty="0" smtClean="0"/>
              <a:t>][j])	  {	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 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= true;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     list[</a:t>
            </a:r>
            <a:r>
              <a:rPr lang="en-US" sz="2400" dirty="0" err="1" smtClean="0"/>
              <a:t>i</a:t>
            </a:r>
            <a:r>
              <a:rPr lang="en-US" sz="2400" dirty="0" smtClean="0"/>
              <a:t>] = </a:t>
            </a:r>
            <a:r>
              <a:rPr lang="en-US" sz="2400" dirty="0" err="1" smtClean="0"/>
              <a:t>newedge</a:t>
            </a:r>
            <a:r>
              <a:rPr lang="en-US" sz="2400" dirty="0" smtClean="0"/>
              <a:t> (list[</a:t>
            </a:r>
            <a:r>
              <a:rPr lang="en-US" sz="2400" dirty="0" err="1" smtClean="0"/>
              <a:t>i</a:t>
            </a:r>
            <a:r>
              <a:rPr lang="en-US" sz="2400" dirty="0" smtClean="0"/>
              <a:t>], j);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    </a:t>
            </a:r>
            <a:r>
              <a:rPr lang="en-US" sz="2400" dirty="0" err="1" smtClean="0"/>
              <a:t>elist</a:t>
            </a:r>
            <a:r>
              <a:rPr lang="en-US" sz="2400" dirty="0" smtClean="0"/>
              <a:t> = </a:t>
            </a:r>
            <a:r>
              <a:rPr lang="en-US" sz="2400" dirty="0" err="1" smtClean="0"/>
              <a:t>newedgelist</a:t>
            </a:r>
            <a:r>
              <a:rPr lang="en-US" sz="2400" dirty="0" smtClean="0"/>
              <a:t> (</a:t>
            </a:r>
            <a:r>
              <a:rPr lang="en-US" sz="2400" dirty="0" err="1" smtClean="0"/>
              <a:t>elist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, j);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    ++m;	  }      }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Conversation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1336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216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086600" y="23622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86200" y="22860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81200" y="3124200"/>
            <a:ext cx="1752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029200" y="2971800"/>
            <a:ext cx="1752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2057400" y="41910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5181600" y="41910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133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Curved Connector 26"/>
          <p:cNvCxnSpPr/>
          <p:nvPr/>
        </p:nvCxnSpPr>
        <p:spPr bwMode="auto">
          <a:xfrm>
            <a:off x="1828800" y="5410200"/>
            <a:ext cx="53340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09800" y="4876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Path is a sequence of nodes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 such that (v</a:t>
            </a:r>
            <a:r>
              <a:rPr lang="en-US" sz="2400" baseline="-25000" dirty="0" smtClean="0"/>
              <a:t>i,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) is an edge in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 0,1,3 is a path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  <a:r>
              <a:rPr lang="en-US" dirty="0" smtClean="0"/>
              <a:t>0,2,4,1,3 is a path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Cycle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Cycle is Path, in which the first node is same as the last node.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</a:t>
            </a:r>
            <a:r>
              <a:rPr lang="en-US" baseline="-25000" dirty="0" smtClean="0"/>
              <a:t>		</a:t>
            </a:r>
            <a:r>
              <a:rPr lang="en-US" dirty="0" smtClean="0"/>
              <a:t>1,2,4,1 is a cycle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Length of a 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a path is the number of edges in the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the path </a:t>
            </a:r>
            <a:r>
              <a:rPr lang="en-US" dirty="0" smtClean="0"/>
              <a:t> 0,1,3 is 2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the path</a:t>
            </a:r>
            <a:r>
              <a:rPr lang="en-US" dirty="0" smtClean="0"/>
              <a:t> 0,2,4,1,3 is 4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 of a 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a path is the sum of the edges in the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the path </a:t>
            </a:r>
            <a:r>
              <a:rPr lang="en-US" dirty="0" smtClean="0"/>
              <a:t> 0,1,3 is </a:t>
            </a:r>
            <a:r>
              <a:rPr lang="en-US" sz="2400" dirty="0" smtClean="0"/>
              <a:t>1+8=</a:t>
            </a:r>
            <a:r>
              <a:rPr lang="en-US" dirty="0" smtClean="0"/>
              <a:t>9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the path</a:t>
            </a:r>
            <a:r>
              <a:rPr lang="en-US" dirty="0" smtClean="0"/>
              <a:t> 0,2,4,1,3 is </a:t>
            </a:r>
            <a:r>
              <a:rPr lang="en-US" sz="2400" dirty="0" smtClean="0"/>
              <a:t>5+3+6+8=</a:t>
            </a:r>
            <a:r>
              <a:rPr lang="en-US" dirty="0" smtClean="0"/>
              <a:t>22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33600" y="2514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514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2209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66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Among all the paths between s and t, find a path with minimum weight.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is always a simple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 path is a simple path if it does not contain a cycle.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Longest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Among all the paths between s and t, find a path with maximum weight.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problem is solvable in polynomial time, but the longest path problem is NP-Hard.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set, n numbers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may assume V={0,1,2,…,n-1}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These are called the nodes/vertices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Longest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problem is solvable in polynomial time, but the longest path problem is NP-Hard.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Length of the longest path is n-1 </a:t>
            </a:r>
            <a:r>
              <a:rPr lang="en-US" dirty="0" err="1" smtClean="0"/>
              <a:t>iff</a:t>
            </a:r>
            <a:r>
              <a:rPr lang="en-US" dirty="0" smtClean="0"/>
              <a:t> there is a Hamiltonian path in the graph.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Exponential paths in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The number of paths in a graph can be exponential in number of nodes and number of edges in the graph.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n=3k+1, m=4k. The number of paths form s to t is 2</a:t>
            </a:r>
            <a:r>
              <a:rPr lang="en-US" baseline="30000" dirty="0" smtClean="0"/>
              <a:t>k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 bwMode="auto">
          <a:xfrm>
            <a:off x="5334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Diamond 4"/>
          <p:cNvSpPr/>
          <p:nvPr/>
        </p:nvSpPr>
        <p:spPr bwMode="auto">
          <a:xfrm>
            <a:off x="17526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" name="Diamond 5"/>
          <p:cNvSpPr/>
          <p:nvPr/>
        </p:nvSpPr>
        <p:spPr bwMode="auto">
          <a:xfrm>
            <a:off x="29718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7467600" y="48006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1816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1782" y="525780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3340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2578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53340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52578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Single Source Shortest Path(SSSP)</a:t>
            </a:r>
          </a:p>
          <a:p>
            <a:pPr marL="342900" lvl="1" indent="-339725">
              <a:spcBef>
                <a:spcPts val="8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		Find the shortest path from source node s, to every other node in the graph.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All Pair Shortest Path (APSP)</a:t>
            </a:r>
          </a:p>
          <a:p>
            <a:pPr lvl="1"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Find the shortest path between every pair of nodes in the graph.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Algorithms for Shortest paths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Single Source Shortest Path(SSSP)</a:t>
            </a:r>
          </a:p>
          <a:p>
            <a:pPr marL="1200150" lvl="3" indent="-33972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 smtClean="0"/>
              <a:t>Dijkstar’s</a:t>
            </a:r>
            <a:r>
              <a:rPr lang="en-US" sz="2400" dirty="0" smtClean="0"/>
              <a:t> Algorithm : Works only when all the weights are positive in O((E+V) log V) time. Uses Adjacency List</a:t>
            </a:r>
          </a:p>
          <a:p>
            <a:pPr marL="1200150" lvl="3" indent="-33972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Bellman – Ford Algorithm: O(VE) time, uses edge list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All Pair Shortest Path (APSP)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Uses adjacency matrix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Uses edge list representation for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{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j; float w;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 *next;};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d(j) is bigger than the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 update d(j) to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981200" y="4191000"/>
            <a:ext cx="2057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05000" y="44196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386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For every edge check if is distance from s can be updated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d(j) is bigger than the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 update d(j) to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Repeat this n number of time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981200" y="4191000"/>
            <a:ext cx="2057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05000" y="44196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386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BellmanFord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EdgeList</a:t>
            </a:r>
            <a:r>
              <a:rPr lang="en-US" sz="1800" dirty="0" smtClean="0"/>
              <a:t> *</a:t>
            </a:r>
            <a:r>
              <a:rPr lang="en-US" sz="1800" dirty="0" err="1" smtClean="0"/>
              <a:t>elist</a:t>
            </a:r>
            <a:r>
              <a:rPr lang="en-US" sz="1800" dirty="0" smtClean="0"/>
              <a:t>, float SD[],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s,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EdgeList</a:t>
            </a:r>
            <a:r>
              <a:rPr lang="en-US" sz="1800" dirty="0" smtClean="0"/>
              <a:t> *temp;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SD[</a:t>
            </a:r>
            <a:r>
              <a:rPr lang="en-US" sz="1800" dirty="0" err="1" smtClean="0"/>
              <a:t>i</a:t>
            </a:r>
            <a:r>
              <a:rPr lang="en-US" sz="1800" dirty="0" smtClean="0"/>
              <a:t>] = INT_MAX;  SD[s] = 0;</a:t>
            </a:r>
          </a:p>
          <a:p>
            <a:r>
              <a:rPr lang="nn-NO" sz="1800" dirty="0" smtClean="0"/>
              <a:t>  for (i = 0; i &lt; n; ++i)</a:t>
            </a:r>
            <a:r>
              <a:rPr lang="en-US" sz="1800" dirty="0" smtClean="0"/>
              <a:t>    {  temp = </a:t>
            </a:r>
            <a:r>
              <a:rPr lang="en-US" sz="1800" dirty="0" err="1" smtClean="0"/>
              <a:t>elist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while (temp)	{</a:t>
            </a:r>
          </a:p>
          <a:p>
            <a:r>
              <a:rPr lang="en-US" sz="1800" dirty="0" smtClean="0"/>
              <a:t>	  if (SD[temp-&gt;j] &gt; SD[temp-&gt;</a:t>
            </a:r>
            <a:r>
              <a:rPr lang="en-US" sz="1800" dirty="0" err="1" smtClean="0"/>
              <a:t>i</a:t>
            </a:r>
            <a:r>
              <a:rPr lang="en-US" sz="1800" dirty="0" smtClean="0"/>
              <a:t>] + temp-&gt;w)</a:t>
            </a:r>
          </a:p>
          <a:p>
            <a:r>
              <a:rPr lang="pl-PL" sz="1800" dirty="0" smtClean="0"/>
              <a:t>	    SD[temp-&gt;j] = SD[temp-&gt;i] + temp-&gt;w;</a:t>
            </a:r>
          </a:p>
          <a:p>
            <a:r>
              <a:rPr lang="en-US" sz="1800" dirty="0" smtClean="0"/>
              <a:t>	  temp = temp-&gt;next;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j is  shorter than weight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k plus weight of the shortest path from k to j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9718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1242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1714500" y="1714500"/>
            <a:ext cx="18288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H="1">
            <a:off x="3009900" y="1790700"/>
            <a:ext cx="19812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743200" y="990600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k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FloydWarshall</a:t>
            </a:r>
            <a:r>
              <a:rPr lang="en-US" sz="1800" dirty="0" smtClean="0"/>
              <a:t> (float A[][1000], float D[][1000],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, j, k;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for (j = 0; j &lt; n; ++j)</a:t>
            </a:r>
          </a:p>
          <a:p>
            <a:r>
              <a:rPr lang="en-US" sz="1800" dirty="0" smtClean="0"/>
              <a:t>      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A[</a:t>
            </a:r>
            <a:r>
              <a:rPr lang="en-US" sz="1800" dirty="0" err="1" smtClean="0"/>
              <a:t>i</a:t>
            </a:r>
            <a:r>
              <a:rPr lang="en-US" sz="1800" dirty="0" smtClean="0"/>
              <a:t>][j];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D[</a:t>
            </a:r>
            <a:r>
              <a:rPr lang="en-US" sz="1800" dirty="0" err="1" smtClean="0"/>
              <a:t>i</a:t>
            </a:r>
            <a:r>
              <a:rPr lang="en-US" sz="1800" dirty="0" smtClean="0"/>
              <a:t>][</a:t>
            </a:r>
            <a:r>
              <a:rPr lang="en-US" sz="1800" dirty="0" err="1" smtClean="0"/>
              <a:t>i</a:t>
            </a:r>
            <a:r>
              <a:rPr lang="en-US" sz="1800" dirty="0" smtClean="0"/>
              <a:t>] = 0;</a:t>
            </a:r>
          </a:p>
          <a:p>
            <a:r>
              <a:rPr lang="nn-NO" sz="1800" dirty="0" smtClean="0"/>
              <a:t>  for (k = 0; k &lt; n; ++k)</a:t>
            </a:r>
          </a:p>
          <a:p>
            <a:r>
              <a:rPr lang="nn-NO" sz="1800" dirty="0" smtClean="0"/>
              <a:t>    for (i = 0; i &lt; n; ++i)</a:t>
            </a:r>
          </a:p>
          <a:p>
            <a:r>
              <a:rPr lang="en-US" sz="1800" dirty="0" smtClean="0"/>
              <a:t>      for (j = 0; j &lt; n; ++j)</a:t>
            </a:r>
          </a:p>
          <a:p>
            <a:r>
              <a:rPr lang="en-US" sz="1800" dirty="0" smtClean="0"/>
              <a:t>	if (D[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&gt; D[</a:t>
            </a:r>
            <a:r>
              <a:rPr lang="en-US" sz="1800" dirty="0" err="1" smtClean="0"/>
              <a:t>i</a:t>
            </a:r>
            <a:r>
              <a:rPr lang="en-US" sz="1800" dirty="0" smtClean="0"/>
              <a:t>][k] + D[k][j])</a:t>
            </a:r>
          </a:p>
          <a:p>
            <a:r>
              <a:rPr lang="en-US" sz="1800" dirty="0" smtClean="0"/>
              <a:t>	  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D[</a:t>
            </a:r>
            <a:r>
              <a:rPr lang="en-US" sz="1800" dirty="0" err="1" smtClean="0"/>
              <a:t>i</a:t>
            </a:r>
            <a:r>
              <a:rPr lang="en-US" sz="1800" dirty="0" smtClean="0"/>
              <a:t>][k] + D[k][j];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Summery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 We compute the weight of the shortest paths in these algorithms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sz="2400" dirty="0" smtClean="0"/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If you want to find the shortest paths , it can be easily done by adding few more details to these algorithms, we shall skip these details now, but you will learn the trick in the due course of time.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 is a subset of V * V is called the edges of a graph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m is the number of edges in the graph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When (</a:t>
            </a:r>
            <a:r>
              <a:rPr lang="en-US" sz="2400" dirty="0" err="1" smtClean="0"/>
              <a:t>i</a:t>
            </a:r>
            <a:r>
              <a:rPr lang="en-US" sz="2400" dirty="0" smtClean="0"/>
              <a:t>, j)=e is an edge in the graph, we say that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adjacent nodes, </a:t>
            </a:r>
            <a:r>
              <a:rPr lang="en-US" sz="2400" dirty="0" err="1" smtClean="0"/>
              <a:t>i</a:t>
            </a:r>
            <a:r>
              <a:rPr lang="en-US" sz="2400" dirty="0" smtClean="0"/>
              <a:t> is adjacent to j,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neighbors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incident on the edge 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not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does not mean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 means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Simple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 study simple graphs.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Graphs without self loops.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 is not a edge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Weighted edges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W:E        R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It could be the distance between to cities 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an edge could be negative.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676400" y="1524000"/>
            <a:ext cx="609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Degree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Degree of a node is the number of edges incident on the node.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1501</Words>
  <Application>Microsoft Office PowerPoint</Application>
  <PresentationFormat>On-screen Show (4:3)</PresentationFormat>
  <Paragraphs>418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1_Office Theme</vt:lpstr>
      <vt:lpstr>Introduction to Graphs Introduction</vt:lpstr>
      <vt:lpstr>Graphs</vt:lpstr>
      <vt:lpstr>Graphs</vt:lpstr>
      <vt:lpstr>Graphs</vt:lpstr>
      <vt:lpstr>Directed Graphs </vt:lpstr>
      <vt:lpstr>Undirected Graphs </vt:lpstr>
      <vt:lpstr>Simple Graphs</vt:lpstr>
      <vt:lpstr>Weighted edges </vt:lpstr>
      <vt:lpstr>Degree of a node</vt:lpstr>
      <vt:lpstr>Undirected Graphs </vt:lpstr>
      <vt:lpstr>Directed Graphs</vt:lpstr>
      <vt:lpstr>Directed Graphs </vt:lpstr>
      <vt:lpstr>Adjacency matrix</vt:lpstr>
      <vt:lpstr>Adjacency Matrix </vt:lpstr>
      <vt:lpstr>Adjacency Matrix </vt:lpstr>
      <vt:lpstr>Adjacency List </vt:lpstr>
      <vt:lpstr>Adjacency Matrix </vt:lpstr>
      <vt:lpstr>Edge List</vt:lpstr>
      <vt:lpstr>Summary</vt:lpstr>
      <vt:lpstr>Data Structure </vt:lpstr>
      <vt:lpstr>Random Graph</vt:lpstr>
      <vt:lpstr>Conversation </vt:lpstr>
      <vt:lpstr>Path in a Graph </vt:lpstr>
      <vt:lpstr>Cycle in a Graph </vt:lpstr>
      <vt:lpstr>Length of a path in a Graph </vt:lpstr>
      <vt:lpstr>Weight of a path in a Graph </vt:lpstr>
      <vt:lpstr>Shortest path problem</vt:lpstr>
      <vt:lpstr>Shortest path problem</vt:lpstr>
      <vt:lpstr>Longest path problem</vt:lpstr>
      <vt:lpstr>Longest path problem</vt:lpstr>
      <vt:lpstr>Exponential paths in a graph</vt:lpstr>
      <vt:lpstr>Shortest path problem</vt:lpstr>
      <vt:lpstr>Algorithms for Shortest paths </vt:lpstr>
      <vt:lpstr>Bellman – Ford Algorithm</vt:lpstr>
      <vt:lpstr>Bellman – Ford Algorithm</vt:lpstr>
      <vt:lpstr>Bellman – Ford Algorithm</vt:lpstr>
      <vt:lpstr>Floyd-Warshall Algorithm </vt:lpstr>
      <vt:lpstr>Floyd-Warshall Algorithm </vt:lpstr>
      <vt:lpstr>Summery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15</cp:revision>
  <dcterms:created xsi:type="dcterms:W3CDTF">2020-04-03T03:53:21Z</dcterms:created>
  <dcterms:modified xsi:type="dcterms:W3CDTF">2022-06-16T03:35:01Z</dcterms:modified>
</cp:coreProperties>
</file>