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8"/>
  </p:notesMasterIdLst>
  <p:sldIdLst>
    <p:sldId id="256" r:id="rId3"/>
    <p:sldId id="257" r:id="rId4"/>
    <p:sldId id="289" r:id="rId5"/>
    <p:sldId id="290" r:id="rId6"/>
    <p:sldId id="288" r:id="rId7"/>
    <p:sldId id="301" r:id="rId8"/>
    <p:sldId id="279" r:id="rId9"/>
    <p:sldId id="291" r:id="rId10"/>
    <p:sldId id="292" r:id="rId11"/>
    <p:sldId id="293" r:id="rId12"/>
    <p:sldId id="294" r:id="rId13"/>
    <p:sldId id="295" r:id="rId14"/>
    <p:sldId id="296" r:id="rId15"/>
    <p:sldId id="297" r:id="rId16"/>
    <p:sldId id="280" r:id="rId17"/>
    <p:sldId id="298" r:id="rId18"/>
    <p:sldId id="299" r:id="rId19"/>
    <p:sldId id="300"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2" d="100"/>
          <a:sy n="62" d="100"/>
        </p:scale>
        <p:origin x="-158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DCC21F-2D32-49F0-B502-29276E3B68A8}" type="datetimeFigureOut">
              <a:rPr lang="en-US" smtClean="0"/>
              <a:pPr/>
              <a:t>6/17/2022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9486C2-A025-4DC8-8059-189EC6268D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16386" name="Rectangle 2"/>
          <p:cNvSpPr txBox="1">
            <a:spLocks noGrp="1" noChangeArrowheads="1"/>
          </p:cNvSpPr>
          <p:nvPr>
            <p:ph type="body" idx="1"/>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B0A229C-7C8D-415D-95E7-01AB2F006EB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ACEF491-B5B3-4F1A-AC07-B2393608B698}"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2BD8EDFD-EB1E-4A1A-BF62-BF22D8CD7859}"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7013"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219200"/>
            <a:ext cx="4037012" cy="4903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894C020F-4431-4ECA-BCBC-3E5999003B8F}"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8" name="Footer Placeholder 7"/>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9" name="Slide Number Placeholder 8"/>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AA338099-5CF6-4234-A752-8FFF14B26F7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Footer Placeholder 3"/>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Slide Number Placeholder 4"/>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444A0EA-E76B-4E7E-A7C4-23D334D29D1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3" name="Footer Placeholder 2"/>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4" name="Slide Number Placeholder 3"/>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34F341F2-D70C-49C5-9CF3-9A5F2CA373DA}"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6BE6B65F-EBDF-4DD6-9C10-F69E787327AE}"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3BE42B-18DE-401B-93B6-73624635822A}"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Footer Placeholder 5"/>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7" name="Slide Number Placeholder 6"/>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73F0E392-B577-47F6-A4F7-50FCFF5679D3}"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E2D64A7A-76A9-4D44-9D2F-371D581B0922}"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3513" y="-244475"/>
            <a:ext cx="2170112" cy="63674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44475"/>
            <a:ext cx="6361113" cy="63674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5" name="Footer Placeholder 4"/>
          <p:cNvSpPr>
            <a:spLocks noGrp="1"/>
          </p:cNvSpPr>
          <p:nvPr>
            <p:ph type="ftr" idx="11"/>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kern="1200">
              <a:solidFill>
                <a:srgbClr val="000000"/>
              </a:solidFill>
              <a:latin typeface="Arial" charset="0"/>
            </a:endParaRPr>
          </a:p>
        </p:txBody>
      </p:sp>
      <p:sp>
        <p:nvSpPr>
          <p:cNvPr id="6" name="Slide Number Placeholder 5"/>
          <p:cNvSpPr>
            <a:spLocks noGrp="1"/>
          </p:cNvSpPr>
          <p:nvPr>
            <p:ph type="sldNum" idx="12"/>
          </p:nvPr>
        </p:nvSpPr>
        <p:spPr/>
        <p:txBody>
          <a:bodyPr/>
          <a:lstStyle>
            <a:lvl1pPr>
              <a:defRPr/>
            </a:lvl1pPr>
          </a:lstStyle>
          <a:p>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C17D0F04-C3B4-4C22-8DB6-5CE19640AD60}" type="slidenum">
              <a:rPr lang="en-US" kern="1200">
                <a:solidFill>
                  <a:srgbClr val="000000"/>
                </a:solidFill>
                <a:latin typeface="Arial" charset="0"/>
              </a:rPr>
              <a:pPr algn="l" defTabSz="449263" rtl="0" fontAlgn="base">
                <a:spcBef>
                  <a:spcPct val="0"/>
                </a:spcBef>
                <a:spcAft>
                  <a:spcPct val="0"/>
                </a:spcAft>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a:t>
            </a:fld>
            <a:endParaRPr lang="en-US" kern="1200">
              <a:solidFill>
                <a:srgbClr val="000000"/>
              </a:solidFill>
              <a:latin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BE42B-18DE-401B-93B6-73624635822A}"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3BE42B-18DE-401B-93B6-73624635822A}"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3BE42B-18DE-401B-93B6-73624635822A}"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3BE42B-18DE-401B-93B6-73624635822A}"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3BE42B-18DE-401B-93B6-73624635822A}"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3BE42B-18DE-401B-93B6-73624635822A}"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06D44-C508-4441-A883-9865C16588E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BE42B-18DE-401B-93B6-73624635822A}" type="datetimeFigureOut">
              <a:rPr lang="en-US" smtClean="0"/>
              <a:pPr/>
              <a:t>6/17/2022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06D44-C508-4441-A883-9865C16588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244475"/>
            <a:ext cx="8077200" cy="131127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457200" y="1219200"/>
            <a:ext cx="8226425" cy="490378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3"/>
          <p:cNvSpPr>
            <a:spLocks noGrp="1" noChangeArrowheads="1"/>
          </p:cNvSpPr>
          <p:nvPr>
            <p:ph type="dt"/>
          </p:nvPr>
        </p:nvSpPr>
        <p:spPr bwMode="auto">
          <a:xfrm>
            <a:off x="457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8" name="Rectangle 4"/>
          <p:cNvSpPr>
            <a:spLocks noGrp="1" noChangeArrowheads="1"/>
          </p:cNvSpPr>
          <p:nvPr>
            <p:ph type="ftr"/>
          </p:nvPr>
        </p:nvSpPr>
        <p:spPr bwMode="auto">
          <a:xfrm>
            <a:off x="3124200" y="6245225"/>
            <a:ext cx="2892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endParaRPr lang="en-IN" kern="1200">
              <a:latin typeface="Arial" charset="0"/>
            </a:endParaRPr>
          </a:p>
        </p:txBody>
      </p:sp>
      <p:sp>
        <p:nvSpPr>
          <p:cNvPr id="1029" name="Rectangle 5"/>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ea typeface="+mn-ea"/>
                <a:cs typeface="+mn-cs"/>
              </a:defRPr>
            </a:lvl1pPr>
          </a:lstStyle>
          <a:p>
            <a:pPr algn="l" defTabSz="449263" rtl="0" fontAlgn="base">
              <a:spcBef>
                <a:spcPct val="0"/>
              </a:spcBef>
              <a:spcAft>
                <a:spcPct val="0"/>
              </a:spcAft>
              <a:buSzPct val="100000"/>
            </a:pPr>
            <a:fld id="{E67A8C46-3A16-49F2-BD97-CF4DBED2EFCC}" type="slidenum">
              <a:rPr lang="en-US" kern="1200">
                <a:latin typeface="Arial" charset="0"/>
              </a:rPr>
              <a:pPr algn="l" defTabSz="449263" rtl="0" fontAlgn="base">
                <a:spcBef>
                  <a:spcPct val="0"/>
                </a:spcBef>
                <a:spcAft>
                  <a:spcPct val="0"/>
                </a:spcAft>
                <a:buSzPct val="100000"/>
              </a:pPr>
              <a:t>‹#›</a:t>
            </a:fld>
            <a:endParaRPr lang="en-US" kern="1200">
              <a:latin typeface="Arial" charset="0"/>
            </a:endParaRPr>
          </a:p>
        </p:txBody>
      </p:sp>
      <p:grpSp>
        <p:nvGrpSpPr>
          <p:cNvPr id="2" name="Group 6"/>
          <p:cNvGrpSpPr>
            <a:grpSpLocks/>
          </p:cNvGrpSpPr>
          <p:nvPr/>
        </p:nvGrpSpPr>
        <p:grpSpPr bwMode="auto">
          <a:xfrm>
            <a:off x="8077200" y="0"/>
            <a:ext cx="1065213" cy="820738"/>
            <a:chOff x="5088" y="0"/>
            <a:chExt cx="671" cy="517"/>
          </a:xfrm>
        </p:grpSpPr>
        <p:sp>
          <p:nvSpPr>
            <p:cNvPr id="1031" name="Rectangle 7"/>
            <p:cNvSpPr>
              <a:spLocks noChangeArrowheads="1"/>
            </p:cNvSpPr>
            <p:nvPr/>
          </p:nvSpPr>
          <p:spPr bwMode="auto">
            <a:xfrm>
              <a:off x="5088" y="0"/>
              <a:ext cx="672" cy="518"/>
            </a:xfrm>
            <a:prstGeom prst="rect">
              <a:avLst/>
            </a:prstGeom>
            <a:solidFill>
              <a:srgbClr val="003399"/>
            </a:solidFill>
            <a:ln w="9525">
              <a:noFill/>
              <a:round/>
              <a:headEnd/>
              <a:tailEnd/>
            </a:ln>
            <a:effectLst/>
          </p:spPr>
          <p:txBody>
            <a:bodyPr wrap="none" anchor="ctr"/>
            <a:lstStyle/>
            <a:p>
              <a:pPr algn="l" defTabSz="449263" rtl="0" fontAlgn="base">
                <a:spcBef>
                  <a:spcPct val="0"/>
                </a:spcBef>
                <a:spcAft>
                  <a:spcPct val="0"/>
                </a:spcAft>
                <a:buClr>
                  <a:srgbClr val="000000"/>
                </a:buClr>
                <a:buSzPct val="100000"/>
                <a:buFont typeface="Times New Roman" pitchFamily="16" charset="0"/>
                <a:buNone/>
              </a:pPr>
              <a:endParaRPr lang="en-US" kern="1200">
                <a:solidFill>
                  <a:srgbClr val="FFFFFF"/>
                </a:solidFill>
                <a:latin typeface="Arial" charset="0"/>
              </a:endParaRPr>
            </a:p>
          </p:txBody>
        </p:sp>
        <p:pic>
          <p:nvPicPr>
            <p:cNvPr id="1032" name="Picture 8"/>
            <p:cNvPicPr>
              <a:picLocks noChangeAspect="1" noChangeArrowheads="1"/>
            </p:cNvPicPr>
            <p:nvPr/>
          </p:nvPicPr>
          <p:blipFill>
            <a:blip r:embed="rId13"/>
            <a:srcRect/>
            <a:stretch>
              <a:fillRect/>
            </a:stretch>
          </p:blipFill>
          <p:spPr bwMode="auto">
            <a:xfrm>
              <a:off x="5155" y="69"/>
              <a:ext cx="554" cy="388"/>
            </a:xfrm>
            <a:prstGeom prst="rect">
              <a:avLst/>
            </a:prstGeom>
            <a:solidFill>
              <a:srgbClr val="003399"/>
            </a:solidFill>
            <a:ln w="9525">
              <a:noFill/>
              <a:round/>
              <a:headEnd/>
              <a:tailEnd/>
            </a:ln>
            <a:effectLst/>
          </p:spPr>
        </p:pic>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a:spcBef>
          <a:spcPct val="0"/>
        </a:spcBef>
        <a:spcAft>
          <a:spcPct val="0"/>
        </a:spcAft>
        <a:buClr>
          <a:srgbClr val="000000"/>
        </a:buClr>
        <a:buSzPct val="100000"/>
        <a:buFont typeface="Times New Roman" pitchFamily="16" charset="0"/>
        <a:defRPr sz="4000">
          <a:solidFill>
            <a:srgbClr val="99CCFF"/>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2pPr>
      <a:lvl3pPr marL="1143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3pPr>
      <a:lvl4pPr marL="1600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4pPr>
      <a:lvl5pPr marL="20574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5pPr>
      <a:lvl6pPr marL="25146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6pPr>
      <a:lvl7pPr marL="29718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7pPr>
      <a:lvl8pPr marL="34290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8pPr>
      <a:lvl9pPr marL="3886200" indent="-228600" algn="l" defTabSz="449263" rtl="0" fontAlgn="base">
        <a:spcBef>
          <a:spcPct val="0"/>
        </a:spcBef>
        <a:spcAft>
          <a:spcPct val="0"/>
        </a:spcAft>
        <a:buClr>
          <a:srgbClr val="000000"/>
        </a:buClr>
        <a:buSzPct val="100000"/>
        <a:buFont typeface="Times New Roman" pitchFamily="16" charset="0"/>
        <a:defRPr sz="4000">
          <a:solidFill>
            <a:srgbClr val="99CCFF"/>
          </a:solidFill>
          <a:latin typeface="Verdana" pitchFamily="32" charset="0"/>
          <a:ea typeface="DejaVu Sans" charset="0"/>
          <a:cs typeface="DejaVu Sans" charset="0"/>
        </a:defRPr>
      </a:lvl9pPr>
    </p:titleStyle>
    <p:bodyStyle>
      <a:lvl1pPr marL="342900" indent="-342900" algn="l" defTabSz="449263" rtl="0" fontAlgn="base">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a:spcBef>
          <a:spcPts val="700"/>
        </a:spcBef>
        <a:spcAft>
          <a:spcPct val="0"/>
        </a:spcAft>
        <a:buClr>
          <a:srgbClr val="000000"/>
        </a:buClr>
        <a:buSzPct val="100000"/>
        <a:buFont typeface="Times New Roman" pitchFamily="16" charset="0"/>
        <a:defRPr sz="2800">
          <a:solidFill>
            <a:srgbClr val="990000"/>
          </a:solidFill>
          <a:latin typeface="+mn-lt"/>
          <a:ea typeface="+mn-ea"/>
          <a:cs typeface="+mn-cs"/>
        </a:defRPr>
      </a:lvl2pPr>
      <a:lvl3pPr marL="1143000" indent="-228600" algn="l" defTabSz="449263" rtl="0" fontAlgn="base">
        <a:spcBef>
          <a:spcPts val="600"/>
        </a:spcBef>
        <a:spcAft>
          <a:spcPct val="0"/>
        </a:spcAft>
        <a:buClr>
          <a:srgbClr val="000000"/>
        </a:buClr>
        <a:buSzPct val="100000"/>
        <a:buFont typeface="Times New Roman" pitchFamily="16" charset="0"/>
        <a:defRPr sz="2400">
          <a:solidFill>
            <a:srgbClr val="336600"/>
          </a:solidFill>
          <a:latin typeface="+mn-lt"/>
          <a:ea typeface="+mn-ea"/>
          <a:cs typeface="+mn-cs"/>
        </a:defRPr>
      </a:lvl3pPr>
      <a:lvl4pPr marL="1600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Spanning Trees</a:t>
            </a:r>
            <a:endParaRPr lang="en-US" dirty="0"/>
          </a:p>
        </p:txBody>
      </p:sp>
      <p:sp>
        <p:nvSpPr>
          <p:cNvPr id="3" name="Subtitle 2"/>
          <p:cNvSpPr>
            <a:spLocks noGrp="1"/>
          </p:cNvSpPr>
          <p:nvPr>
            <p:ph type="subTitle" idx="1"/>
          </p:nvPr>
        </p:nvSpPr>
        <p:spPr/>
        <p:txBody>
          <a:bodyPr/>
          <a:lstStyle/>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err="1">
                <a:solidFill>
                  <a:srgbClr val="000000"/>
                </a:solidFill>
              </a:rPr>
              <a:t>Muralidhara</a:t>
            </a:r>
            <a:r>
              <a:rPr lang="en-US" dirty="0">
                <a:solidFill>
                  <a:srgbClr val="000000"/>
                </a:solidFill>
              </a:rPr>
              <a:t> V N</a:t>
            </a:r>
          </a:p>
          <a:p>
            <a:pPr marL="342900" indent="-339725">
              <a:spcBef>
                <a:spcPts val="800"/>
              </a:spcBef>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pPr>
            <a:r>
              <a:rPr lang="en-US" dirty="0">
                <a:solidFill>
                  <a:srgbClr val="000000"/>
                </a:solidFill>
              </a:rPr>
              <a:t>IIIT Bangalore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t> Let G be an undirected graph with n nodes. Let us start with only these isolated nodes and start adding the edges in any order.</a:t>
            </a:r>
          </a:p>
          <a:p>
            <a:pPr>
              <a:spcBef>
                <a:spcPts val="450"/>
              </a:spcBef>
              <a:buClr>
                <a:srgbClr val="CCCCFF"/>
              </a:buClr>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If we add an edge going across , the connected components , then the number of connected components decreases by one.</a:t>
            </a:r>
          </a:p>
          <a:p>
            <a:pPr>
              <a:spcBef>
                <a:spcPts val="450"/>
              </a:spcBef>
              <a:buClr>
                <a:srgbClr val="CCCCFF"/>
              </a:buClr>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If we add an edge going with in the connected components, then we will introduce a cycle in the graph.</a:t>
            </a:r>
            <a:endParaRPr lang="en-US" dirty="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a:t>
            </a:r>
            <a:r>
              <a:rPr lang="en-US" sz="2400" dirty="0" smtClean="0"/>
              <a:t>Any two of the following statements will imply the third.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is connected.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does not contain a cycle.</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has n-1 edges </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1 and 2 implies 3.</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Since, G does not contain a cycle, after adding k edges we will have n-k connect components</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But 1, says G is connected , so after adding all the edges the graph should be connected. n-k=1 implying  k=n-1.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a:t>
            </a:r>
            <a:r>
              <a:rPr lang="en-US" sz="2400" dirty="0" smtClean="0"/>
              <a:t>Any two of the following statements will imply the third.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is connected.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does not contain a cycle.</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has n-1 edges </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2 and 3 implies 1.</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Since, G does not contain a cycle, after adding k edges we will have n-k connect components</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So after adding all the edges , there will be n-(n-1)=1 connected components , implying the graph is connected.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is connected.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does not contain a cycle.</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rgbClr val="000000"/>
                </a:solidFill>
              </a:rPr>
              <a:t>G has n-1 edges </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1 and 3 implies 2.</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If k edges had gone across the connected component then we will have n-k connect components</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But graph is connect, implying k=n-1.</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 All the edges have gone across the connected components , hence no cycle in the graph.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Let G be an undirected graph with n nodes. Any two of the following statements will imply the third.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is connected.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does not contain a cycle.</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has n-1 edges </a:t>
            </a: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a:p>
            <a:pPr marL="971550" lvl="1" indent="-514350">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Corollary: A tree with n nodes will have exactly n-1 edges.</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458200" cy="4906963"/>
          </a:xfrm>
          <a:ln/>
        </p:spPr>
        <p:txBody>
          <a:bodyPr/>
          <a:lstStyle/>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T of a Graph G</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is a </a:t>
            </a:r>
            <a:r>
              <a:rPr lang="en-IN" dirty="0" err="1" smtClean="0"/>
              <a:t>subgraph</a:t>
            </a:r>
            <a:r>
              <a:rPr lang="en-IN" dirty="0" smtClean="0"/>
              <a:t> of G, </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which is tree with n nodes</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 nodes of the Spanning Tree will be same as the nodes of the graph, but will have only n-1 edges of the graph.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Weight of Spanning Tree </a:t>
            </a:r>
            <a:endParaRPr lang="en-IN" dirty="0"/>
          </a:p>
        </p:txBody>
      </p:sp>
      <p:sp>
        <p:nvSpPr>
          <p:cNvPr id="4098" name="Rectangle 2"/>
          <p:cNvSpPr>
            <a:spLocks noGrp="1" noChangeArrowheads="1"/>
          </p:cNvSpPr>
          <p:nvPr>
            <p:ph type="body" idx="4294967295"/>
          </p:nvPr>
        </p:nvSpPr>
        <p:spPr>
          <a:xfrm>
            <a:off x="457200" y="1219200"/>
            <a:ext cx="8458200" cy="4906963"/>
          </a:xfrm>
          <a:ln/>
        </p:spPr>
        <p:txBody>
          <a:bodyPr/>
          <a:lstStyle/>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Weight of a  Spanning Tree is defined as the sum of the weights of the edges of the spanning Tree.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MST</a:t>
            </a:r>
            <a:endParaRPr lang="en-IN" dirty="0"/>
          </a:p>
        </p:txBody>
      </p:sp>
      <p:sp>
        <p:nvSpPr>
          <p:cNvPr id="4098" name="Rectangle 2"/>
          <p:cNvSpPr>
            <a:spLocks noGrp="1" noChangeArrowheads="1"/>
          </p:cNvSpPr>
          <p:nvPr>
            <p:ph type="body" idx="4294967295"/>
          </p:nvPr>
        </p:nvSpPr>
        <p:spPr>
          <a:xfrm>
            <a:off x="457200" y="1219200"/>
            <a:ext cx="8458200" cy="4906963"/>
          </a:xfrm>
          <a:ln/>
        </p:spPr>
        <p:txBody>
          <a:bodyPr/>
          <a:lstStyle/>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Minimum Spanning Tree (MST) is a spanning tree with minimum weight.</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Maximum Spanning Tree (MST) is a spanning tree with maximum weight.</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MST</a:t>
            </a:r>
            <a:endParaRPr lang="en-IN" dirty="0"/>
          </a:p>
        </p:txBody>
      </p:sp>
      <p:sp>
        <p:nvSpPr>
          <p:cNvPr id="4098" name="Rectangle 2"/>
          <p:cNvSpPr>
            <a:spLocks noGrp="1" noChangeArrowheads="1"/>
          </p:cNvSpPr>
          <p:nvPr>
            <p:ph type="body" idx="4294967295"/>
          </p:nvPr>
        </p:nvSpPr>
        <p:spPr>
          <a:xfrm>
            <a:off x="457200" y="1219200"/>
            <a:ext cx="8458200" cy="4906963"/>
          </a:xfrm>
          <a:ln/>
        </p:spPr>
        <p:txBody>
          <a:bodyPr/>
          <a:lstStyle/>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Minimum Spanning Tree (MST) is a spanning tree with minimum weight.</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Maximum Spanning Tree (MST) is a spanning tree with maximum weight.</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Both the problems are solvable in Polynomial Time.</a:t>
            </a:r>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a:p>
            <a:pPr indent="-339725" algn="ctr">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IN"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Undirected Graphs</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buFont typeface="Arial" pitchFamily="34"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Two nodes  are </a:t>
            </a:r>
            <a:r>
              <a:rPr lang="en-US" b="1" dirty="0" smtClean="0">
                <a:solidFill>
                  <a:srgbClr val="7030A0"/>
                </a:solidFill>
              </a:rPr>
              <a:t>connected</a:t>
            </a:r>
            <a:r>
              <a:rPr lang="en-US" dirty="0" smtClean="0"/>
              <a:t> if there is a path between them. </a:t>
            </a:r>
          </a:p>
          <a:p>
            <a:pPr marL="336550" indent="-336550">
              <a:spcBef>
                <a:spcPts val="450"/>
              </a:spcBef>
              <a:buClr>
                <a:srgbClr val="CCCCFF"/>
              </a:buClr>
              <a:buFont typeface="Arial" pitchFamily="34"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An undirected graph is </a:t>
            </a:r>
            <a:r>
              <a:rPr lang="en-US" b="1" dirty="0" smtClean="0">
                <a:solidFill>
                  <a:srgbClr val="7030A0"/>
                </a:solidFill>
              </a:rPr>
              <a:t>connected</a:t>
            </a:r>
            <a:r>
              <a:rPr lang="en-US" dirty="0" smtClean="0"/>
              <a:t> if  there is a path between every pair of nodes in the graph.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two nodes with degree 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one node with degree one.</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us assume that the theorem is not true. If </a:t>
            </a:r>
            <a:r>
              <a:rPr lang="en-US" dirty="0" err="1" smtClean="0"/>
              <a:t>i</a:t>
            </a:r>
            <a:r>
              <a:rPr lang="en-US" dirty="0" smtClean="0"/>
              <a:t> is a node then deg(</a:t>
            </a:r>
            <a:r>
              <a:rPr lang="en-US" dirty="0" err="1" smtClean="0"/>
              <a:t>i</a:t>
            </a:r>
            <a:r>
              <a:rPr lang="en-US" dirty="0" smtClean="0"/>
              <a:t>)&gt;1.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 ≥ 2n implies</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-2 &gt; 0 , a contradiction.</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two node with degree one.</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us assume that the theorem is not true. If j be a node with degree one and all other nodes have deg&gt;1.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)≥1+2(n-1) implies</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0 &gt; 1 , a contradiction.</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A tree with n nodes (n&gt;1) will have at least three node with degree one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Proof: Let </a:t>
            </a:r>
            <a:r>
              <a:rPr lang="en-US" dirty="0" err="1" smtClean="0"/>
              <a:t>i</a:t>
            </a:r>
            <a:r>
              <a:rPr lang="en-US" dirty="0" smtClean="0"/>
              <a:t> and j be the only nodes with degree one and all other nodes have deg&gt;1.</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4000" dirty="0" smtClean="0"/>
              <a:t>2(n-1)=Σ </a:t>
            </a:r>
            <a:r>
              <a:rPr lang="en-US" dirty="0" smtClean="0"/>
              <a:t>deg(</a:t>
            </a:r>
            <a:r>
              <a:rPr lang="en-US" dirty="0" err="1" smtClean="0"/>
              <a:t>i</a:t>
            </a:r>
            <a:r>
              <a:rPr lang="en-US" dirty="0" smtClean="0"/>
              <a:t>)≥2+2(n-2)=2(n-1)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 No contradiction !</a:t>
            </a:r>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In fact a degenerate tree has exactly two nodes with degree once</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t>Showing</a:t>
            </a:r>
            <a:r>
              <a:rPr lang="en-US" dirty="0" smtClean="0"/>
              <a:t> a </a:t>
            </a:r>
            <a:r>
              <a:rPr lang="en-US" dirty="0" err="1" smtClean="0"/>
              <a:t>bijection</a:t>
            </a:r>
            <a:r>
              <a:rPr lang="en-US" dirty="0" smtClean="0"/>
              <a:t> between the sets will prove </a:t>
            </a:r>
            <a:r>
              <a:rPr lang="en-US" smtClean="0"/>
              <a:t>the theorem</a:t>
            </a:r>
            <a:r>
              <a:rPr lang="en-US" dirty="0" smtClean="0"/>
              <a:t>.</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
        <p:nvSpPr>
          <p:cNvPr id="4" name="Oval 3"/>
          <p:cNvSpPr/>
          <p:nvPr/>
        </p:nvSpPr>
        <p:spPr bwMode="auto">
          <a:xfrm>
            <a:off x="12954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Arial" charset="0"/>
              </a:rPr>
              <a:t>The set of</a:t>
            </a:r>
            <a:r>
              <a:rPr kumimoji="0" lang="en-US" sz="2400" b="0" i="0" u="none" strike="noStrike" cap="none" normalizeH="0" dirty="0" smtClean="0">
                <a:ln>
                  <a:noFill/>
                </a:ln>
                <a:solidFill>
                  <a:schemeClr val="bg1"/>
                </a:solidFill>
                <a:effectLst/>
                <a:latin typeface="Arial" charset="0"/>
              </a:rPr>
              <a:t> spanning trees of the given complete graph</a:t>
            </a:r>
            <a:endParaRPr kumimoji="0" lang="en-US" sz="2400" b="0" i="0" u="none" strike="noStrike" cap="none" normalizeH="0" baseline="0" dirty="0" smtClean="0">
              <a:ln>
                <a:noFill/>
              </a:ln>
              <a:solidFill>
                <a:schemeClr val="bg1"/>
              </a:solidFill>
              <a:effectLst/>
              <a:latin typeface="Arial" charset="0"/>
            </a:endParaRPr>
          </a:p>
        </p:txBody>
      </p:sp>
      <p:sp>
        <p:nvSpPr>
          <p:cNvPr id="6" name="Oval 5"/>
          <p:cNvSpPr/>
          <p:nvPr/>
        </p:nvSpPr>
        <p:spPr bwMode="auto">
          <a:xfrm>
            <a:off x="50292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r>
              <a:rPr lang="en-US" sz="4000" dirty="0" smtClean="0"/>
              <a:t>V</a:t>
            </a:r>
            <a:r>
              <a:rPr lang="en-US" sz="4000" baseline="30000" dirty="0" smtClean="0"/>
              <a:t>n-2</a:t>
            </a:r>
            <a:endParaRPr kumimoji="0" lang="en-US" sz="4000" b="0" i="0" u="none" strike="noStrike" cap="none" normalizeH="0" baseline="0" dirty="0" smtClean="0">
              <a:ln>
                <a:noFill/>
              </a:ln>
              <a:solidFill>
                <a:schemeClr val="bg1"/>
              </a:solidFill>
              <a:effectLst/>
              <a:latin typeface="Arial" charset="0"/>
            </a:endParaRPr>
          </a:p>
        </p:txBody>
      </p:sp>
      <p:cxnSp>
        <p:nvCxnSpPr>
          <p:cNvPr id="8" name="Straight Arrow Connector 7"/>
          <p:cNvCxnSpPr/>
          <p:nvPr/>
        </p:nvCxnSpPr>
        <p:spPr bwMode="auto">
          <a:xfrm>
            <a:off x="3657600" y="4267200"/>
            <a:ext cx="1295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Given a spanning Tree with n nodes, pick a degree one node with least label and delete the node and the edge incident on the node and note down the label of the other end point of the edge that is delete.</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Continue this till only one edge is left.</a:t>
            </a:r>
            <a:endParaRPr lang="en-US" dirty="0" smtClean="0">
              <a:solidFill>
                <a:srgbClr val="000000"/>
              </a:solidFill>
            </a:endParaRPr>
          </a:p>
        </p:txBody>
      </p:sp>
      <p:sp>
        <p:nvSpPr>
          <p:cNvPr id="4" name="Oval 3"/>
          <p:cNvSpPr/>
          <p:nvPr/>
        </p:nvSpPr>
        <p:spPr bwMode="auto">
          <a:xfrm>
            <a:off x="2514600" y="5791200"/>
            <a:ext cx="609600" cy="685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Oval 4"/>
          <p:cNvSpPr/>
          <p:nvPr/>
        </p:nvSpPr>
        <p:spPr bwMode="auto">
          <a:xfrm>
            <a:off x="3733800" y="5410200"/>
            <a:ext cx="609600" cy="6858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cxnSp>
        <p:nvCxnSpPr>
          <p:cNvPr id="7" name="Straight Connector 6"/>
          <p:cNvCxnSpPr>
            <a:stCxn id="4" idx="7"/>
            <a:endCxn id="5" idx="2"/>
          </p:cNvCxnSpPr>
          <p:nvPr/>
        </p:nvCxnSpPr>
        <p:spPr bwMode="auto">
          <a:xfrm rot="5400000" flipH="1" flipV="1">
            <a:off x="3315097" y="5472930"/>
            <a:ext cx="138533" cy="698874"/>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a:t>
            </a:r>
            <a:r>
              <a:rPr lang="en-US" sz="2400" dirty="0" smtClean="0"/>
              <a:t>Given a spanning Tree with n nodes, pick a degree one node with least label and delete the node and the edge incident on the node and note down the label of the other end point of the edge that is delete.</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Continue this till only one edge is left.</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If you continue the algorithm , the last node to be noted is n-1.</a:t>
            </a: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As the highest labeled node will never be deleted.</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Given a vector of length n-2, pick a node with least label that has not been picked so for and not part of the vector, delete it from the vector and then connect the  picked node to the deleted node. </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Repeat this until the vector is empty.</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Connect the not picked node with n-1.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6324600" cy="707886"/>
          </a:xfrm>
          <a:prstGeom prst="rect">
            <a:avLst/>
          </a:prstGeom>
          <a:noFill/>
        </p:spPr>
        <p:txBody>
          <a:bodyPr wrap="square" rtlCol="0">
            <a:spAutoFit/>
          </a:bodyPr>
          <a:lstStyle/>
          <a:p>
            <a:r>
              <a:rPr lang="en-US" sz="4000" dirty="0" smtClean="0"/>
              <a:t>Pick 0 (1,2,2,2,2,7)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Connect graphs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19" name="Straight Connector 18"/>
          <p:cNvCxnSpPr>
            <a:stCxn id="14" idx="7"/>
          </p:cNvCxnSpPr>
          <p:nvPr/>
        </p:nvCxnSpPr>
        <p:spPr bwMode="auto">
          <a:xfrm rot="5400000" flipH="1" flipV="1">
            <a:off x="1559228" y="1616940"/>
            <a:ext cx="362511" cy="10910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0" idx="4"/>
            <a:endCxn id="9" idx="0"/>
          </p:cNvCxnSpPr>
          <p:nvPr/>
        </p:nvCxnSpPr>
        <p:spPr bwMode="auto">
          <a:xfrm rot="5400000">
            <a:off x="2171700" y="2667000"/>
            <a:ext cx="7620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9" name="Straight Connector 28"/>
          <p:cNvCxnSpPr>
            <a:stCxn id="8" idx="4"/>
            <a:endCxn id="6" idx="0"/>
          </p:cNvCxnSpPr>
          <p:nvPr/>
        </p:nvCxnSpPr>
        <p:spPr bwMode="auto">
          <a:xfrm rot="5400000">
            <a:off x="4191000" y="2705100"/>
            <a:ext cx="8382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4572000" cy="707886"/>
          </a:xfrm>
          <a:prstGeom prst="rect">
            <a:avLst/>
          </a:prstGeom>
          <a:noFill/>
        </p:spPr>
        <p:txBody>
          <a:bodyPr wrap="square" rtlCol="0">
            <a:spAutoFit/>
          </a:bodyPr>
          <a:lstStyle/>
          <a:p>
            <a:r>
              <a:rPr lang="en-US" sz="4000" dirty="0" smtClean="0"/>
              <a:t>Pick 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30" name="Straight Connector 29"/>
          <p:cNvCxnSpPr/>
          <p:nvPr/>
        </p:nvCxnSpPr>
        <p:spPr bwMode="auto">
          <a:xfrm>
            <a:off x="2895600" y="35052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Pick 2 (7)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Spanning Tree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TextBox 15"/>
          <p:cNvSpPr txBox="1"/>
          <p:nvPr/>
        </p:nvSpPr>
        <p:spPr>
          <a:xfrm>
            <a:off x="1295400" y="5334000"/>
            <a:ext cx="3733800" cy="707886"/>
          </a:xfrm>
          <a:prstGeom prst="rect">
            <a:avLst/>
          </a:prstGeom>
          <a:noFill/>
        </p:spPr>
        <p:txBody>
          <a:bodyPr wrap="square" rtlCol="0">
            <a:spAutoFit/>
          </a:bodyPr>
          <a:lstStyle/>
          <a:p>
            <a:r>
              <a:rPr lang="en-US" sz="4000" dirty="0" smtClean="0"/>
              <a:t>(1,2,2,2,2,7)</a:t>
            </a:r>
            <a:endParaRPr lang="en-US" sz="4000" dirty="0"/>
          </a:p>
        </p:txBody>
      </p:sp>
      <p:sp>
        <p:nvSpPr>
          <p:cNvPr id="18" name="Oval 17"/>
          <p:cNvSpPr/>
          <p:nvPr/>
        </p:nvSpPr>
        <p:spPr bwMode="auto">
          <a:xfrm>
            <a:off x="5486400" y="914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6248400" y="3352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6172200" y="1905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endCxn id="18" idx="3"/>
          </p:cNvCxnSpPr>
          <p:nvPr/>
        </p:nvCxnSpPr>
        <p:spPr bwMode="auto">
          <a:xfrm rot="5400000" flipH="1" flipV="1">
            <a:off x="4479061" y="1940229"/>
            <a:ext cx="1353111" cy="8624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6" name="Straight Connector 25"/>
          <p:cNvCxnSpPr>
            <a:stCxn id="6" idx="7"/>
          </p:cNvCxnSpPr>
          <p:nvPr/>
        </p:nvCxnSpPr>
        <p:spPr bwMode="auto">
          <a:xfrm rot="5400000" flipH="1" flipV="1">
            <a:off x="5178728" y="2264640"/>
            <a:ext cx="667311" cy="13196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6"/>
            <a:endCxn id="20" idx="2"/>
          </p:cNvCxnSpPr>
          <p:nvPr/>
        </p:nvCxnSpPr>
        <p:spPr bwMode="auto">
          <a:xfrm>
            <a:off x="4953000" y="3581400"/>
            <a:ext cx="1295400" cy="2286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Quiz time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What is the spanning tree which maps to (1,2,3,4,5,6,…..100) ?</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What is the spanning tree which maps to (1,1,1,1,1,1,1,1,1,1,1,1,1) ?</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err="1" smtClean="0"/>
              <a:t>Cayley’s</a:t>
            </a:r>
            <a:r>
              <a:rPr lang="en-IN" dirty="0" smtClean="0"/>
              <a:t> 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t>The number of distinct spanning trees in a complete graph with n nodes is n</a:t>
            </a:r>
            <a:r>
              <a:rPr lang="en-US" baseline="30000" dirty="0" smtClean="0"/>
              <a:t>n-2</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t>Showing</a:t>
            </a:r>
            <a:r>
              <a:rPr lang="en-US" dirty="0" smtClean="0"/>
              <a:t> a </a:t>
            </a:r>
            <a:r>
              <a:rPr lang="en-US" dirty="0" err="1" smtClean="0"/>
              <a:t>bijection</a:t>
            </a:r>
            <a:r>
              <a:rPr lang="en-US" dirty="0" smtClean="0"/>
              <a:t> between the sets will prove the theorem.</a:t>
            </a:r>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lgn="ctr">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a:p>
            <a:pPr marL="336550" indent="-336550">
              <a:spcBef>
                <a:spcPts val="450"/>
              </a:spcBef>
              <a:buClr>
                <a:srgbClr val="CCCCFF"/>
              </a:buCl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
        <p:nvSpPr>
          <p:cNvPr id="4" name="Oval 3"/>
          <p:cNvSpPr/>
          <p:nvPr/>
        </p:nvSpPr>
        <p:spPr bwMode="auto">
          <a:xfrm>
            <a:off x="12954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400" b="0" i="0" u="none" strike="noStrike" cap="none" normalizeH="0" baseline="0" dirty="0" smtClean="0">
                <a:ln>
                  <a:noFill/>
                </a:ln>
                <a:solidFill>
                  <a:schemeClr val="bg1"/>
                </a:solidFill>
                <a:effectLst/>
                <a:latin typeface="Arial" charset="0"/>
              </a:rPr>
              <a:t>The set of</a:t>
            </a:r>
            <a:r>
              <a:rPr kumimoji="0" lang="en-US" sz="2400" b="0" i="0" u="none" strike="noStrike" cap="none" normalizeH="0" dirty="0" smtClean="0">
                <a:ln>
                  <a:noFill/>
                </a:ln>
                <a:solidFill>
                  <a:schemeClr val="bg1"/>
                </a:solidFill>
                <a:effectLst/>
                <a:latin typeface="Arial" charset="0"/>
              </a:rPr>
              <a:t> spanning trees of the given complete graph</a:t>
            </a:r>
            <a:endParaRPr kumimoji="0" lang="en-US" sz="2400" b="0" i="0" u="none" strike="noStrike" cap="none" normalizeH="0" baseline="0" dirty="0" smtClean="0">
              <a:ln>
                <a:noFill/>
              </a:ln>
              <a:solidFill>
                <a:schemeClr val="bg1"/>
              </a:solidFill>
              <a:effectLst/>
              <a:latin typeface="Arial" charset="0"/>
            </a:endParaRPr>
          </a:p>
        </p:txBody>
      </p:sp>
      <p:sp>
        <p:nvSpPr>
          <p:cNvPr id="6" name="Oval 5"/>
          <p:cNvSpPr/>
          <p:nvPr/>
        </p:nvSpPr>
        <p:spPr bwMode="auto">
          <a:xfrm>
            <a:off x="5029200" y="2667000"/>
            <a:ext cx="2209800" cy="32766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endParaRPr lang="en-US" dirty="0" smtClean="0"/>
          </a:p>
          <a:p>
            <a:pPr defTabSz="449263" fontAlgn="base">
              <a:spcBef>
                <a:spcPct val="0"/>
              </a:spcBef>
              <a:spcAft>
                <a:spcPct val="0"/>
              </a:spcAft>
              <a:buClr>
                <a:srgbClr val="000000"/>
              </a:buClr>
              <a:buSzPct val="100000"/>
            </a:pPr>
            <a:r>
              <a:rPr lang="en-US" sz="4000" dirty="0" smtClean="0"/>
              <a:t>V</a:t>
            </a:r>
            <a:r>
              <a:rPr lang="en-US" sz="4000" baseline="30000" dirty="0" smtClean="0"/>
              <a:t>n-2</a:t>
            </a:r>
            <a:endParaRPr kumimoji="0" lang="en-US" sz="4000" b="0" i="0" u="none" strike="noStrike" cap="none" normalizeH="0" baseline="0" dirty="0" smtClean="0">
              <a:ln>
                <a:noFill/>
              </a:ln>
              <a:solidFill>
                <a:schemeClr val="bg1"/>
              </a:solidFill>
              <a:effectLst/>
              <a:latin typeface="Arial" charset="0"/>
            </a:endParaRPr>
          </a:p>
        </p:txBody>
      </p:sp>
      <p:cxnSp>
        <p:nvCxnSpPr>
          <p:cNvPr id="8" name="Straight Arrow Connector 7"/>
          <p:cNvCxnSpPr/>
          <p:nvPr/>
        </p:nvCxnSpPr>
        <p:spPr bwMode="auto">
          <a:xfrm>
            <a:off x="3657600" y="4267200"/>
            <a:ext cx="1295400" cy="1588"/>
          </a:xfrm>
          <a:prstGeom prst="straightConnector1">
            <a:avLst/>
          </a:prstGeom>
          <a:solidFill>
            <a:srgbClr val="00B8FF"/>
          </a:solidFill>
          <a:ln w="9525" cap="flat" cmpd="sng" algn="ctr">
            <a:solidFill>
              <a:schemeClr val="tx1"/>
            </a:solidFill>
            <a:prstDash val="solid"/>
            <a:round/>
            <a:headEnd type="none" w="med" len="med"/>
            <a:tailEnd type="arrow"/>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Connect graphs </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indent="-339725">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p:txBody>
      </p:sp>
      <p:sp>
        <p:nvSpPr>
          <p:cNvPr id="6" name="Oval 5"/>
          <p:cNvSpPr/>
          <p:nvPr/>
        </p:nvSpPr>
        <p:spPr bwMode="auto">
          <a:xfrm>
            <a:off x="4267200" y="31242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4</a:t>
            </a:r>
            <a:endParaRPr kumimoji="0" lang="en-US" sz="32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4267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3</a:t>
            </a:r>
            <a:endParaRPr kumimoji="0" lang="en-US" sz="3200" b="0" i="0" u="none" strike="noStrike" cap="none" normalizeH="0" baseline="0" dirty="0" smtClean="0">
              <a:ln>
                <a:noFill/>
              </a:ln>
              <a:solidFill>
                <a:schemeClr val="bg1"/>
              </a:solidFill>
              <a:effectLst/>
              <a:latin typeface="Arial" charset="0"/>
            </a:endParaRPr>
          </a:p>
        </p:txBody>
      </p:sp>
      <p:sp>
        <p:nvSpPr>
          <p:cNvPr id="9" name="Oval 8"/>
          <p:cNvSpPr/>
          <p:nvPr/>
        </p:nvSpPr>
        <p:spPr bwMode="auto">
          <a:xfrm>
            <a:off x="2209800" y="30480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2</a:t>
            </a:r>
            <a:endParaRPr kumimoji="0" lang="en-US" sz="3200" b="0" i="0" u="none" strike="noStrike" cap="none" normalizeH="0" baseline="0" dirty="0" smtClean="0">
              <a:ln>
                <a:noFill/>
              </a:ln>
              <a:solidFill>
                <a:schemeClr val="bg1"/>
              </a:solidFill>
              <a:effectLst/>
              <a:latin typeface="Arial" charset="0"/>
            </a:endParaRPr>
          </a:p>
        </p:txBody>
      </p:sp>
      <p:sp>
        <p:nvSpPr>
          <p:cNvPr id="10" name="Oval 9"/>
          <p:cNvSpPr/>
          <p:nvPr/>
        </p:nvSpPr>
        <p:spPr bwMode="auto">
          <a:xfrm>
            <a:off x="22098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1</a:t>
            </a:r>
            <a:endParaRPr kumimoji="0" lang="en-US" sz="3200" b="0" i="0" u="none" strike="noStrike" cap="none" normalizeH="0" baseline="0" dirty="0" smtClean="0">
              <a:ln>
                <a:noFill/>
              </a:ln>
              <a:solidFill>
                <a:schemeClr val="bg1"/>
              </a:solidFill>
              <a:effectLst/>
              <a:latin typeface="Arial" charset="0"/>
            </a:endParaRPr>
          </a:p>
        </p:txBody>
      </p:sp>
      <p:sp>
        <p:nvSpPr>
          <p:cNvPr id="14" name="Oval 13"/>
          <p:cNvSpPr/>
          <p:nvPr/>
        </p:nvSpPr>
        <p:spPr bwMode="auto">
          <a:xfrm>
            <a:off x="609600" y="22098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0</a:t>
            </a:r>
            <a:endParaRPr kumimoji="0" lang="en-US" sz="3200" b="0" i="0" u="none" strike="noStrike" cap="none" normalizeH="0" baseline="0" dirty="0" smtClean="0">
              <a:ln>
                <a:noFill/>
              </a:ln>
              <a:solidFill>
                <a:schemeClr val="bg1"/>
              </a:solidFill>
              <a:effectLst/>
              <a:latin typeface="Arial" charset="0"/>
            </a:endParaRPr>
          </a:p>
        </p:txBody>
      </p:sp>
      <p:cxnSp>
        <p:nvCxnSpPr>
          <p:cNvPr id="19" name="Straight Connector 18"/>
          <p:cNvCxnSpPr>
            <a:stCxn id="14" idx="7"/>
          </p:cNvCxnSpPr>
          <p:nvPr/>
        </p:nvCxnSpPr>
        <p:spPr bwMode="auto">
          <a:xfrm rot="5400000" flipH="1" flipV="1">
            <a:off x="1559228" y="1616940"/>
            <a:ext cx="362511" cy="10910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a:stCxn id="14" idx="5"/>
            <a:endCxn id="9" idx="2"/>
          </p:cNvCxnSpPr>
          <p:nvPr/>
        </p:nvCxnSpPr>
        <p:spPr bwMode="auto">
          <a:xfrm rot="16200000" flipH="1">
            <a:off x="1444928" y="2740327"/>
            <a:ext cx="514911" cy="1014833"/>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7" name="Straight Connector 26"/>
          <p:cNvCxnSpPr>
            <a:stCxn id="10" idx="4"/>
            <a:endCxn id="9" idx="0"/>
          </p:cNvCxnSpPr>
          <p:nvPr/>
        </p:nvCxnSpPr>
        <p:spPr bwMode="auto">
          <a:xfrm rot="5400000">
            <a:off x="2171700" y="2667000"/>
            <a:ext cx="7620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9" name="Straight Connector 28"/>
          <p:cNvCxnSpPr>
            <a:stCxn id="8" idx="4"/>
            <a:endCxn id="6" idx="0"/>
          </p:cNvCxnSpPr>
          <p:nvPr/>
        </p:nvCxnSpPr>
        <p:spPr bwMode="auto">
          <a:xfrm rot="5400000">
            <a:off x="4191000" y="2705100"/>
            <a:ext cx="8382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2" name="Straight Connector 31"/>
          <p:cNvCxnSpPr>
            <a:stCxn id="10" idx="6"/>
            <a:endCxn id="8" idx="2"/>
          </p:cNvCxnSpPr>
          <p:nvPr/>
        </p:nvCxnSpPr>
        <p:spPr bwMode="auto">
          <a:xfrm>
            <a:off x="2895600" y="1828800"/>
            <a:ext cx="1371600" cy="1588"/>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4" name="Straight Connector 33"/>
          <p:cNvCxnSpPr>
            <a:stCxn id="9" idx="6"/>
            <a:endCxn id="6" idx="2"/>
          </p:cNvCxnSpPr>
          <p:nvPr/>
        </p:nvCxnSpPr>
        <p:spPr bwMode="auto">
          <a:xfrm>
            <a:off x="2895600" y="3505200"/>
            <a:ext cx="1371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6" name="Straight Connector 35"/>
          <p:cNvCxnSpPr>
            <a:stCxn id="10" idx="5"/>
            <a:endCxn id="6" idx="1"/>
          </p:cNvCxnSpPr>
          <p:nvPr/>
        </p:nvCxnSpPr>
        <p:spPr bwMode="auto">
          <a:xfrm rot="16200000" flipH="1">
            <a:off x="3028389" y="1918867"/>
            <a:ext cx="1106022" cy="1572466"/>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16" name="Rectangle 15"/>
          <p:cNvSpPr/>
          <p:nvPr/>
        </p:nvSpPr>
        <p:spPr>
          <a:xfrm>
            <a:off x="304800" y="4191000"/>
            <a:ext cx="8534400" cy="1754326"/>
          </a:xfrm>
          <a:prstGeom prst="rect">
            <a:avLst/>
          </a:prstGeom>
        </p:spPr>
        <p:txBody>
          <a:bodyPr wrap="square">
            <a:spAutoFit/>
          </a:bodyPr>
          <a:lstStyle/>
          <a:p>
            <a:r>
              <a:rPr lang="en-US" dirty="0" smtClean="0"/>
              <a:t>A </a:t>
            </a:r>
            <a:r>
              <a:rPr lang="en-US" b="1" dirty="0" smtClean="0">
                <a:solidFill>
                  <a:srgbClr val="7030A0"/>
                </a:solidFill>
              </a:rPr>
              <a:t>connected component </a:t>
            </a:r>
            <a:r>
              <a:rPr lang="en-US" dirty="0" smtClean="0"/>
              <a:t>of G is a </a:t>
            </a:r>
            <a:r>
              <a:rPr lang="en-US" i="1" dirty="0" smtClean="0"/>
              <a:t>maximal</a:t>
            </a:r>
            <a:r>
              <a:rPr lang="en-US" dirty="0" smtClean="0"/>
              <a:t> connected </a:t>
            </a:r>
            <a:r>
              <a:rPr lang="en-US" dirty="0" err="1" smtClean="0"/>
              <a:t>subgraph</a:t>
            </a:r>
            <a:r>
              <a:rPr lang="en-US" dirty="0" smtClean="0"/>
              <a:t> of G.</a:t>
            </a:r>
          </a:p>
          <a:p>
            <a:endParaRPr lang="en-US" dirty="0" smtClean="0"/>
          </a:p>
          <a:p>
            <a:r>
              <a:rPr lang="en-US" dirty="0" smtClean="0"/>
              <a:t>The set of nodes is the disjoint union of set of nodes in the connected components.</a:t>
            </a:r>
          </a:p>
          <a:p>
            <a:endParaRPr lang="en-US" dirty="0" smtClean="0"/>
          </a:p>
          <a:p>
            <a:r>
              <a:rPr lang="en-US" dirty="0" smtClean="0"/>
              <a:t>There are 3 connect components in the above graph.</a:t>
            </a:r>
            <a:endParaRPr lang="en-US" dirty="0"/>
          </a:p>
        </p:txBody>
      </p:sp>
      <p:sp>
        <p:nvSpPr>
          <p:cNvPr id="17" name="Oval 16"/>
          <p:cNvSpPr/>
          <p:nvPr/>
        </p:nvSpPr>
        <p:spPr bwMode="auto">
          <a:xfrm>
            <a:off x="5791200" y="1371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5</a:t>
            </a:r>
            <a:endParaRPr kumimoji="0" lang="en-US" sz="3200" b="0" i="0" u="none" strike="noStrike" cap="none" normalizeH="0" baseline="0" dirty="0" smtClean="0">
              <a:ln>
                <a:noFill/>
              </a:ln>
              <a:solidFill>
                <a:schemeClr val="bg1"/>
              </a:solidFill>
              <a:effectLst/>
              <a:latin typeface="Arial" charset="0"/>
            </a:endParaRPr>
          </a:p>
        </p:txBody>
      </p:sp>
      <p:sp>
        <p:nvSpPr>
          <p:cNvPr id="20" name="Oval 19"/>
          <p:cNvSpPr/>
          <p:nvPr/>
        </p:nvSpPr>
        <p:spPr bwMode="auto">
          <a:xfrm>
            <a:off x="7239000" y="20574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7</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200" b="0" i="0" u="none" strike="noStrike" cap="none" normalizeH="0" baseline="0" dirty="0" smtClean="0">
              <a:ln>
                <a:noFill/>
              </a:ln>
              <a:solidFill>
                <a:schemeClr val="bg1"/>
              </a:solidFill>
              <a:effectLst/>
              <a:latin typeface="Arial" charset="0"/>
            </a:endParaRPr>
          </a:p>
        </p:txBody>
      </p:sp>
      <p:sp>
        <p:nvSpPr>
          <p:cNvPr id="21" name="Oval 20"/>
          <p:cNvSpPr/>
          <p:nvPr/>
        </p:nvSpPr>
        <p:spPr bwMode="auto">
          <a:xfrm>
            <a:off x="5867400" y="2895600"/>
            <a:ext cx="685800" cy="9144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200" dirty="0" smtClean="0">
                <a:solidFill>
                  <a:schemeClr val="bg1"/>
                </a:solidFill>
                <a:latin typeface="Arial" charset="0"/>
              </a:rPr>
              <a:t>6</a:t>
            </a:r>
            <a:endParaRPr kumimoji="0" lang="en-US" sz="3200" b="0" i="0" u="none" strike="noStrike" cap="none" normalizeH="0" baseline="0" dirty="0" smtClean="0">
              <a:ln>
                <a:noFill/>
              </a:ln>
              <a:solidFill>
                <a:schemeClr val="bg1"/>
              </a:solidFill>
              <a:effectLst/>
              <a:latin typeface="Arial" charset="0"/>
            </a:endParaRPr>
          </a:p>
        </p:txBody>
      </p:sp>
      <p:cxnSp>
        <p:nvCxnSpPr>
          <p:cNvPr id="24" name="Straight Connector 23"/>
          <p:cNvCxnSpPr>
            <a:stCxn id="17" idx="4"/>
            <a:endCxn id="21" idx="0"/>
          </p:cNvCxnSpPr>
          <p:nvPr/>
        </p:nvCxnSpPr>
        <p:spPr bwMode="auto">
          <a:xfrm rot="16200000" flipH="1">
            <a:off x="5867400" y="2552700"/>
            <a:ext cx="6096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Trees</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dirty="0" smtClean="0">
                <a:solidFill>
                  <a:srgbClr val="000000"/>
                </a:solidFill>
              </a:rPr>
              <a:t>An undirected graph is a </a:t>
            </a:r>
            <a:r>
              <a:rPr lang="en-US" b="1" dirty="0" smtClean="0">
                <a:solidFill>
                  <a:srgbClr val="7030A0"/>
                </a:solidFill>
              </a:rPr>
              <a:t>tree</a:t>
            </a:r>
            <a:r>
              <a:rPr lang="en-US" dirty="0" smtClean="0">
                <a:solidFill>
                  <a:srgbClr val="000000"/>
                </a:solidFill>
              </a:rPr>
              <a:t> if it is connected and does not contain a cycle.</a:t>
            </a:r>
          </a:p>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b="1" dirty="0" smtClean="0">
                <a:solidFill>
                  <a:srgbClr val="7030A0"/>
                </a:solidFill>
              </a:rPr>
              <a:t>Forest</a:t>
            </a:r>
            <a:r>
              <a:rPr lang="en-US" dirty="0" smtClean="0">
                <a:solidFill>
                  <a:srgbClr val="000000"/>
                </a:solidFill>
              </a:rPr>
              <a:t> – does not contain a cycle (so it’s a union of trees, does not contain cycle, but may not be connected)</a:t>
            </a:r>
          </a:p>
          <a:p>
            <a:pPr marL="336550" indent="-336550">
              <a:spcBef>
                <a:spcPts val="450"/>
              </a:spcBef>
              <a:buClr>
                <a:srgbClr val="CCCCFF"/>
              </a:buClr>
              <a:buFont typeface="Arial" pitchFamily="34"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Trees</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dirty="0" smtClean="0">
                <a:solidFill>
                  <a:srgbClr val="000000"/>
                </a:solidFill>
              </a:rPr>
              <a:t>An undirected graph is a </a:t>
            </a:r>
            <a:r>
              <a:rPr lang="en-US" b="1" dirty="0" smtClean="0">
                <a:solidFill>
                  <a:srgbClr val="7030A0"/>
                </a:solidFill>
              </a:rPr>
              <a:t>tree</a:t>
            </a:r>
            <a:r>
              <a:rPr lang="en-US" dirty="0" smtClean="0">
                <a:solidFill>
                  <a:srgbClr val="000000"/>
                </a:solidFill>
              </a:rPr>
              <a:t> if it is connected and does not contain a cycle.</a:t>
            </a:r>
          </a:p>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b="1" dirty="0" smtClean="0">
                <a:solidFill>
                  <a:srgbClr val="7030A0"/>
                </a:solidFill>
              </a:rPr>
              <a:t>Forest</a:t>
            </a:r>
            <a:r>
              <a:rPr lang="en-US" dirty="0" smtClean="0">
                <a:solidFill>
                  <a:srgbClr val="000000"/>
                </a:solidFill>
              </a:rPr>
              <a:t> – does not contain a cycle (so it’s a union of trees, does not contain cycle, but may not be connected)</a:t>
            </a:r>
          </a:p>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dirty="0" smtClean="0">
                <a:solidFill>
                  <a:srgbClr val="000000"/>
                </a:solidFill>
              </a:rPr>
              <a:t>The binary tree’s that we have studied in the course are special kind of Trees/Graphs </a:t>
            </a:r>
          </a:p>
          <a:p>
            <a:pPr marL="793750" lvl="1" indent="-336550">
              <a:spcBef>
                <a:spcPts val="450"/>
              </a:spcBef>
              <a:buClr>
                <a:srgbClr val="CCCCFF"/>
              </a:buClr>
              <a:buFont typeface="Arial" pitchFamily="34" charset="0"/>
              <a:buChar char="•"/>
              <a:tabLst>
                <a:tab pos="341313" algn="l"/>
                <a:tab pos="788988" algn="l"/>
                <a:tab pos="1238250" algn="l"/>
                <a:tab pos="1687513" algn="l"/>
                <a:tab pos="2136775" algn="l"/>
                <a:tab pos="2586038" algn="l"/>
                <a:tab pos="3035300" algn="l"/>
                <a:tab pos="3484563" algn="l"/>
                <a:tab pos="3933825" algn="l"/>
                <a:tab pos="4383088" algn="l"/>
                <a:tab pos="4832350" algn="l"/>
                <a:tab pos="5281613" algn="l"/>
                <a:tab pos="5730875" algn="l"/>
                <a:tab pos="6180138" algn="l"/>
                <a:tab pos="6629400" algn="l"/>
                <a:tab pos="7078663" algn="l"/>
                <a:tab pos="7527925" algn="l"/>
                <a:tab pos="7977188" algn="l"/>
                <a:tab pos="8426450" algn="l"/>
                <a:tab pos="8875713" algn="l"/>
                <a:tab pos="9324975" algn="l"/>
              </a:tabLst>
            </a:pPr>
            <a:r>
              <a:rPr lang="en-US" dirty="0" smtClean="0">
                <a:solidFill>
                  <a:srgbClr val="000000"/>
                </a:solidFill>
              </a:rPr>
              <a:t>    (</a:t>
            </a:r>
            <a:r>
              <a:rPr lang="en-US" dirty="0" err="1" smtClean="0">
                <a:solidFill>
                  <a:srgbClr val="000000"/>
                </a:solidFill>
              </a:rPr>
              <a:t>x,x</a:t>
            </a:r>
            <a:r>
              <a:rPr lang="en-US" dirty="0" smtClean="0">
                <a:solidFill>
                  <a:srgbClr val="000000"/>
                </a:solidFill>
              </a:rPr>
              <a:t>-&gt;parent) is an edge.</a:t>
            </a:r>
          </a:p>
          <a:p>
            <a:pPr marL="336550" indent="-336550">
              <a:spcBef>
                <a:spcPts val="450"/>
              </a:spcBef>
              <a:buClr>
                <a:srgbClr val="CCCCFF"/>
              </a:buClr>
              <a:buFont typeface="Arial" pitchFamily="34" charset="0"/>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p>
        </p:txBody>
      </p:sp>
      <p:sp>
        <p:nvSpPr>
          <p:cNvPr id="4" name="Oval 3"/>
          <p:cNvSpPr/>
          <p:nvPr/>
        </p:nvSpPr>
        <p:spPr bwMode="auto">
          <a:xfrm>
            <a:off x="7086600" y="42672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5" name="Oval 4"/>
          <p:cNvSpPr/>
          <p:nvPr/>
        </p:nvSpPr>
        <p:spPr bwMode="auto">
          <a:xfrm>
            <a:off x="7010400" y="55626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6" name="Oval 5"/>
          <p:cNvSpPr/>
          <p:nvPr/>
        </p:nvSpPr>
        <p:spPr bwMode="auto">
          <a:xfrm>
            <a:off x="6324600" y="55626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7" name="Oval 6"/>
          <p:cNvSpPr/>
          <p:nvPr/>
        </p:nvSpPr>
        <p:spPr bwMode="auto">
          <a:xfrm>
            <a:off x="7620000" y="48768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8" name="Oval 7"/>
          <p:cNvSpPr/>
          <p:nvPr/>
        </p:nvSpPr>
        <p:spPr bwMode="auto">
          <a:xfrm>
            <a:off x="6629400" y="49530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9" name="Oval 8"/>
          <p:cNvSpPr/>
          <p:nvPr/>
        </p:nvSpPr>
        <p:spPr bwMode="auto">
          <a:xfrm>
            <a:off x="8077200" y="54864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0" name="Oval 9"/>
          <p:cNvSpPr/>
          <p:nvPr/>
        </p:nvSpPr>
        <p:spPr bwMode="auto">
          <a:xfrm>
            <a:off x="7391400" y="61722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sp>
        <p:nvSpPr>
          <p:cNvPr id="11" name="Oval 10"/>
          <p:cNvSpPr/>
          <p:nvPr/>
        </p:nvSpPr>
        <p:spPr bwMode="auto">
          <a:xfrm>
            <a:off x="6553200" y="6172200"/>
            <a:ext cx="304800" cy="381000"/>
          </a:xfrm>
          <a:prstGeom prst="ellips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smtClean="0">
              <a:ln>
                <a:noFill/>
              </a:ln>
              <a:solidFill>
                <a:schemeClr val="bg1"/>
              </a:solidFill>
              <a:effectLst/>
              <a:latin typeface="Arial" charset="0"/>
            </a:endParaRPr>
          </a:p>
        </p:txBody>
      </p:sp>
      <p:cxnSp>
        <p:nvCxnSpPr>
          <p:cNvPr id="13" name="Straight Connector 12"/>
          <p:cNvCxnSpPr>
            <a:stCxn id="4" idx="3"/>
            <a:endCxn id="8" idx="7"/>
          </p:cNvCxnSpPr>
          <p:nvPr/>
        </p:nvCxnSpPr>
        <p:spPr bwMode="auto">
          <a:xfrm rot="5400000">
            <a:off x="6802204" y="4679763"/>
            <a:ext cx="416392" cy="24167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5" name="Straight Connector 14"/>
          <p:cNvCxnSpPr>
            <a:stCxn id="8" idx="3"/>
            <a:endCxn id="6" idx="7"/>
          </p:cNvCxnSpPr>
          <p:nvPr/>
        </p:nvCxnSpPr>
        <p:spPr bwMode="auto">
          <a:xfrm rot="5400000">
            <a:off x="6459304" y="5403663"/>
            <a:ext cx="340192" cy="8927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7" name="Straight Connector 16"/>
          <p:cNvCxnSpPr>
            <a:stCxn id="8" idx="5"/>
            <a:endCxn id="5" idx="1"/>
          </p:cNvCxnSpPr>
          <p:nvPr/>
        </p:nvCxnSpPr>
        <p:spPr bwMode="auto">
          <a:xfrm rot="16200000" flipH="1">
            <a:off x="6802204" y="5365563"/>
            <a:ext cx="340192" cy="16547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19" name="Straight Connector 18"/>
          <p:cNvCxnSpPr>
            <a:stCxn id="6" idx="5"/>
            <a:endCxn id="11" idx="0"/>
          </p:cNvCxnSpPr>
          <p:nvPr/>
        </p:nvCxnSpPr>
        <p:spPr bwMode="auto">
          <a:xfrm rot="16200000" flipH="1">
            <a:off x="6502983" y="5969583"/>
            <a:ext cx="284396" cy="120837"/>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1" name="Straight Connector 20"/>
          <p:cNvCxnSpPr>
            <a:stCxn id="5" idx="5"/>
            <a:endCxn id="10" idx="1"/>
          </p:cNvCxnSpPr>
          <p:nvPr/>
        </p:nvCxnSpPr>
        <p:spPr bwMode="auto">
          <a:xfrm rot="16200000" flipH="1">
            <a:off x="7183204" y="5975163"/>
            <a:ext cx="340192" cy="16547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3" name="Straight Connector 22"/>
          <p:cNvCxnSpPr>
            <a:stCxn id="4" idx="5"/>
            <a:endCxn id="7" idx="1"/>
          </p:cNvCxnSpPr>
          <p:nvPr/>
        </p:nvCxnSpPr>
        <p:spPr bwMode="auto">
          <a:xfrm rot="16200000" flipH="1">
            <a:off x="7335604" y="4603563"/>
            <a:ext cx="340192" cy="317874"/>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25" name="Straight Connector 24"/>
          <p:cNvCxnSpPr>
            <a:stCxn id="7" idx="5"/>
            <a:endCxn id="9" idx="1"/>
          </p:cNvCxnSpPr>
          <p:nvPr/>
        </p:nvCxnSpPr>
        <p:spPr bwMode="auto">
          <a:xfrm rot="16200000" flipH="1">
            <a:off x="7830904" y="5251263"/>
            <a:ext cx="340192" cy="241674"/>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Let G be an undirected graph with n nodes. Any two of the following statements will imply the third.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is connected.</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does not contain a cycle.</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G has n-1 edges </a:t>
            </a:r>
          </a:p>
          <a:p>
            <a:pPr marL="971550" lvl="1" indent="-514350">
              <a:spcBef>
                <a:spcPts val="450"/>
              </a:spcBef>
              <a:buClr>
                <a:srgbClr val="CCCCFF"/>
              </a:buClr>
              <a:buFont typeface="+mj-lt"/>
              <a:buAutoNum type="arabi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Let G be an undirected graph with n nodes. Let us start with only these isolated nodes and start adding the edges in any order.</a:t>
            </a:r>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dirty="0" smtClean="0"/>
          </a:p>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Note that the graph has n connected components as we have not added any edges.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0" y="0"/>
            <a:ext cx="8080375" cy="822325"/>
          </a:xfrm>
          <a:gradFill rotWithShape="0">
            <a:gsLst>
              <a:gs pos="0">
                <a:srgbClr val="CC0000"/>
              </a:gs>
              <a:gs pos="100000">
                <a:srgbClr val="003366"/>
              </a:gs>
            </a:gsLst>
            <a:lin ang="10800000" scaled="1"/>
          </a:gradFill>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dirty="0" smtClean="0"/>
              <a:t>Theorem</a:t>
            </a:r>
            <a:endParaRPr lang="en-IN" dirty="0"/>
          </a:p>
        </p:txBody>
      </p:sp>
      <p:sp>
        <p:nvSpPr>
          <p:cNvPr id="4098" name="Rectangle 2"/>
          <p:cNvSpPr>
            <a:spLocks noGrp="1" noChangeArrowheads="1"/>
          </p:cNvSpPr>
          <p:nvPr>
            <p:ph type="body" idx="4294967295"/>
          </p:nvPr>
        </p:nvSpPr>
        <p:spPr>
          <a:xfrm>
            <a:off x="457200" y="1219200"/>
            <a:ext cx="8229600" cy="4906963"/>
          </a:xfrm>
          <a:ln/>
        </p:spPr>
        <p:txBody>
          <a:bodyPr/>
          <a:lstStyle/>
          <a:p>
            <a:pPr>
              <a:spcBef>
                <a:spcPts val="450"/>
              </a:spcBef>
              <a:buClr>
                <a:srgbClr val="CCCCFF"/>
              </a:buCl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 </a:t>
            </a:r>
            <a:r>
              <a:rPr lang="en-US" sz="2400" dirty="0" smtClean="0"/>
              <a:t>Let G be an undirected graph with n nodes. Let us start with only these isolated nodes and start adding the edges in any order.</a:t>
            </a:r>
          </a:p>
          <a:p>
            <a:pPr>
              <a:spcBef>
                <a:spcPts val="450"/>
              </a:spcBef>
              <a:buClr>
                <a:srgbClr val="CCCCFF"/>
              </a:buClr>
              <a:buFont typeface="Arial"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solidFill>
                  <a:srgbClr val="000000"/>
                </a:solidFill>
              </a:rPr>
              <a:t>If we add an edge going across , the connected components , then the number of connected components decreases by one.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Verdana"/>
        <a:ea typeface="DejaVu Sans"/>
        <a:cs typeface="DejaVu Sans"/>
      </a:majorFont>
      <a:minorFont>
        <a:latin typeface="Verdana"/>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1433</Words>
  <Application>Microsoft Office PowerPoint</Application>
  <PresentationFormat>On-screen Show (4:3)</PresentationFormat>
  <Paragraphs>265</Paragraphs>
  <Slides>35</Slides>
  <Notes>34</Notes>
  <HiddenSlides>0</HiddenSlides>
  <MMClips>0</MMClips>
  <ScaleCrop>false</ScaleCrop>
  <HeadingPairs>
    <vt:vector size="4" baseType="variant">
      <vt:variant>
        <vt:lpstr>Theme</vt:lpstr>
      </vt:variant>
      <vt:variant>
        <vt:i4>2</vt:i4>
      </vt:variant>
      <vt:variant>
        <vt:lpstr>Slide Titles</vt:lpstr>
      </vt:variant>
      <vt:variant>
        <vt:i4>35</vt:i4>
      </vt:variant>
    </vt:vector>
  </HeadingPairs>
  <TitlesOfParts>
    <vt:vector size="37" baseType="lpstr">
      <vt:lpstr>Office Theme</vt:lpstr>
      <vt:lpstr>1_Office Theme</vt:lpstr>
      <vt:lpstr>Spanning Trees</vt:lpstr>
      <vt:lpstr>Undirected Graphs</vt:lpstr>
      <vt:lpstr>Connect graphs </vt:lpstr>
      <vt:lpstr>Connect graphs </vt:lpstr>
      <vt:lpstr>Trees</vt:lpstr>
      <vt:lpstr>Trees</vt:lpstr>
      <vt:lpstr>Theorem</vt:lpstr>
      <vt:lpstr>Theorem</vt:lpstr>
      <vt:lpstr>Theorem</vt:lpstr>
      <vt:lpstr>Theorem</vt:lpstr>
      <vt:lpstr>Theorem</vt:lpstr>
      <vt:lpstr>Theorem</vt:lpstr>
      <vt:lpstr>Theorem</vt:lpstr>
      <vt:lpstr>Theorem</vt:lpstr>
      <vt:lpstr>Spanning Tree </vt:lpstr>
      <vt:lpstr>Weight of Spanning Tree </vt:lpstr>
      <vt:lpstr>MST</vt:lpstr>
      <vt:lpstr>MST</vt:lpstr>
      <vt:lpstr>Cayley’s Theorem</vt:lpstr>
      <vt:lpstr>Theorem</vt:lpstr>
      <vt:lpstr>Theorem</vt:lpstr>
      <vt:lpstr>Theorem</vt:lpstr>
      <vt:lpstr>Theorem</vt:lpstr>
      <vt:lpstr>Cayley’s Theorem</vt:lpstr>
      <vt:lpstr>Theorem</vt:lpstr>
      <vt:lpstr>Spanning Tree </vt:lpstr>
      <vt:lpstr>Theorem</vt:lpstr>
      <vt:lpstr>Theorem</vt:lpstr>
      <vt:lpstr>Spanning Tree </vt:lpstr>
      <vt:lpstr>Spanning Tree </vt:lpstr>
      <vt:lpstr>Spanning Tree </vt:lpstr>
      <vt:lpstr>Spanning Tree </vt:lpstr>
      <vt:lpstr>Spanning Tree </vt:lpstr>
      <vt:lpstr>Quiz time </vt:lpstr>
      <vt:lpstr>Cayley’s Theorem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Trees</dc:title>
  <dc:creator>Prof.Murali</dc:creator>
  <cp:lastModifiedBy>Prof.Murali</cp:lastModifiedBy>
  <cp:revision>19</cp:revision>
  <dcterms:created xsi:type="dcterms:W3CDTF">2020-04-03T03:53:21Z</dcterms:created>
  <dcterms:modified xsi:type="dcterms:W3CDTF">2022-06-17T03:40:48Z</dcterms:modified>
</cp:coreProperties>
</file>