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257" r:id="rId4"/>
    <p:sldId id="258" r:id="rId5"/>
    <p:sldId id="286" r:id="rId6"/>
    <p:sldId id="295" r:id="rId7"/>
    <p:sldId id="296" r:id="rId8"/>
    <p:sldId id="297" r:id="rId9"/>
    <p:sldId id="287" r:id="rId10"/>
    <p:sldId id="298" r:id="rId11"/>
    <p:sldId id="288" r:id="rId12"/>
    <p:sldId id="299" r:id="rId13"/>
    <p:sldId id="300" r:id="rId14"/>
    <p:sldId id="301" r:id="rId15"/>
    <p:sldId id="302" r:id="rId16"/>
    <p:sldId id="289" r:id="rId17"/>
    <p:sldId id="290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C58823-11A2-4458-AB2B-97337FC3E8EB}" type="slidenum">
              <a:rPr lang="en-US"/>
              <a:pPr/>
              <a:t>27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038F456-4D12-42ED-A864-19255787BFC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97DF13-B607-42D2-8F5E-4C6CBE2FE018}" type="slidenum">
              <a:rPr lang="en-US"/>
              <a:pPr/>
              <a:t>28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F2A8FC1-392E-4320-9356-5AEEC9DA92DB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6D7774-5F36-4D1E-B82C-5A7E5623D95B}" type="slidenum">
              <a:rPr lang="en-US"/>
              <a:pPr/>
              <a:t>29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68F68C1-165A-4373-9F52-AAA3F7FA5FF3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4FCBCE-BB05-493E-B67B-6EDDA12C957A}" type="slidenum">
              <a:rPr lang="en-US"/>
              <a:pPr/>
              <a:t>30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122887A-04CE-414B-BF73-D25CAE90CFE6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155069-1A3B-4C07-8AE7-93951ADBC497}" type="slidenum">
              <a:rPr lang="en-US"/>
              <a:pPr/>
              <a:t>31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99EB5A6-8E61-4846-9764-180C53AC89E2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AD48EE-AD97-4948-B6B1-95A09651B199}" type="slidenum">
              <a:rPr lang="en-US"/>
              <a:pPr/>
              <a:t>32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EC3504D-4140-48D4-B5BB-C1D172CF3DF9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C4B28-1F53-4DFF-8AF0-EE7AEDE2CFD1}" type="slidenum">
              <a:rPr lang="en-US"/>
              <a:pPr/>
              <a:t>33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2DA0A8D-8446-4A16-AB42-6F8F86DDFFD9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C4B28-1F53-4DFF-8AF0-EE7AEDE2CFD1}" type="slidenum">
              <a:rPr lang="en-US"/>
              <a:pPr/>
              <a:t>34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2DA0A8D-8446-4A16-AB42-6F8F86DDFFD9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C4B28-1F53-4DFF-8AF0-EE7AEDE2CFD1}" type="slidenum">
              <a:rPr lang="en-US"/>
              <a:pPr/>
              <a:t>35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2DA0A8D-8446-4A16-AB42-6F8F86DDFFD9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C4B28-1F53-4DFF-8AF0-EE7AEDE2CFD1}" type="slidenum">
              <a:rPr lang="en-US"/>
              <a:pPr/>
              <a:t>36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2DA0A8D-8446-4A16-AB42-6F8F86DDFFD9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9C4B28-1F53-4DFF-8AF0-EE7AEDE2CFD1}" type="slidenum">
              <a:rPr lang="en-US"/>
              <a:pPr/>
              <a:t>37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2DA0A8D-8446-4A16-AB42-6F8F86DDFFD9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Muralidhara V N IIIT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 IIIT Bangalore</a:t>
            </a: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</a:t>
            </a:r>
            <a:r>
              <a:rPr lang="en-US" dirty="0" smtClean="0">
                <a:solidFill>
                  <a:srgbClr val="000000"/>
                </a:solidFill>
              </a:rPr>
              <a:t>Bangalore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murali@iiitb.ac.in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aim was to push the largest number to A[n-1], do we need to do n-1 swaps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5814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aim was to push the largest number to A[n-1], do we need to do n-1 swaps ?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pt-BR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max = 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for (j = 1; j &lt; n ; ++j)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	if (A[j] &gt; A[max])	  max = j;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pt-BR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sz="2800" dirty="0" smtClean="0"/>
              <a:t>if (max &lt; n - 1 )	Swap(A[max], A[n - 1];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267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nn-NO" dirty="0" smtClean="0"/>
              <a:t>for (i = 0; i &lt; n - 1; ++i)    {</a:t>
            </a:r>
            <a:endParaRPr lang="pt-BR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max = 0;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for (j = 1; j &lt; n-i ; ++j)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dirty="0" smtClean="0"/>
              <a:t>	if (A[j] &gt; A[max])	  max = j;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pt-BR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sz="2800" dirty="0" smtClean="0"/>
              <a:t>if (max&lt;n–1-i)Swap(A[max], A[n–1-i];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pt-BR" sz="2800" dirty="0" smtClean="0"/>
              <a:t>}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505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 is the number of comparisons done by the Selection Sort algorithm.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T(n)=n-1+T(n-1)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=n-1+n-2+n-3 …+1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=n(n-1)/2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 is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0386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Selection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S</a:t>
            </a:r>
            <a:r>
              <a:rPr lang="en-US" dirty="0" smtClean="0"/>
              <a:t>(n) is the number of swaps done by the Selection Sort algorithm.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worst case,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S </a:t>
            </a:r>
            <a:r>
              <a:rPr lang="en-US" dirty="0" smtClean="0"/>
              <a:t>(n)=1+T</a:t>
            </a:r>
            <a:r>
              <a:rPr lang="en-US" baseline="-25000" dirty="0" smtClean="0"/>
              <a:t>S </a:t>
            </a:r>
            <a:r>
              <a:rPr lang="en-US" dirty="0" smtClean="0"/>
              <a:t>(n-1)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=n-1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=n-1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S </a:t>
            </a:r>
            <a:r>
              <a:rPr lang="en-US" dirty="0" smtClean="0"/>
              <a:t>(n) is </a:t>
            </a:r>
            <a:r>
              <a:rPr lang="el-GR" dirty="0" smtClean="0"/>
              <a:t>Θ</a:t>
            </a:r>
            <a:r>
              <a:rPr lang="en-US" dirty="0" smtClean="0"/>
              <a:t>(n).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0386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Insertion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You are given a sorted sequence and you need to insert sorted sequence.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How do you insert 14 ?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2766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95300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Insertion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n; ++</a:t>
            </a:r>
            <a:r>
              <a:rPr lang="en-US" dirty="0" err="1" smtClean="0"/>
              <a:t>i</a:t>
            </a:r>
            <a:r>
              <a:rPr lang="en-US" dirty="0" smtClean="0"/>
              <a:t>)  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j = </a:t>
            </a:r>
            <a:r>
              <a:rPr lang="en-US" dirty="0" err="1" smtClean="0"/>
              <a:t>i</a:t>
            </a:r>
            <a:r>
              <a:rPr lang="en-US" dirty="0" smtClean="0"/>
              <a:t> - 1; t = A[</a:t>
            </a:r>
            <a:r>
              <a:rPr lang="en-US" dirty="0" err="1" smtClean="0"/>
              <a:t>i</a:t>
            </a:r>
            <a:r>
              <a:rPr lang="en-US" dirty="0" smtClean="0"/>
              <a:t>];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while (j &gt; -1 &amp;&amp; A[j] &gt; t)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          A[j + 1] = A[j--];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A[j + 1] = t;    }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86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Insertion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 is the number of comparisons done by </a:t>
            </a:r>
            <a:r>
              <a:rPr lang="en-US" smtClean="0"/>
              <a:t>the Insertion </a:t>
            </a:r>
            <a:r>
              <a:rPr lang="en-US" dirty="0" smtClean="0"/>
              <a:t>Sort algorithm.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worst case,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T(n)=n-1+T(n-1)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=n-1+n-2+n-3 …+1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=n(n-1)/2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 is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0386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And a X, search is X is in the given sequence.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86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Linear Search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(j = 0; j &lt; n  ; ++j)    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if (A[j]==X]) return true;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return false;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Sorting Algorithms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Bubble Sort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Selection Sort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Insertion Sort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Merge Sort</a:t>
            </a:r>
          </a:p>
          <a:p>
            <a:pPr marL="517525" indent="-514350" algn="just">
              <a:buClrTx/>
              <a:buFont typeface="+mj-lt"/>
              <a:buAutoNum type="arabicPeriod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Randomized Quick Sort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5814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Linear Search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(j = 0; j &lt; n  ; ++j)    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if (A[j]==X]) return true;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return false;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number is not present in the given sequence then the algorithm does n compression.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worst case, the complexity of the algorithm is linear.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19600" cy="473075"/>
          </a:xfrm>
        </p:spPr>
        <p:txBody>
          <a:bodyPr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Linear Search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number is not present in the given sequence then the algorithm does n compression.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worst case, the complexity of the algorithm is linear.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element is found , then what is the average number of comparisons done by the algorithm ?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572000" cy="473075"/>
          </a:xfrm>
        </p:spPr>
        <p:txBody>
          <a:bodyPr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Linear Search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the element is found , then what is the average number of comparisons done by the algorithm ?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T(n)=</a:t>
            </a:r>
            <a:r>
              <a:rPr lang="el-GR" dirty="0" smtClean="0"/>
              <a:t>Σ</a:t>
            </a:r>
            <a:r>
              <a:rPr lang="en-US" dirty="0" smtClean="0"/>
              <a:t>1/n *</a:t>
            </a:r>
            <a:r>
              <a:rPr lang="en-US" dirty="0" err="1" smtClean="0"/>
              <a:t>i</a:t>
            </a: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 =</a:t>
            </a:r>
            <a:r>
              <a:rPr lang="el-GR" dirty="0" smtClean="0"/>
              <a:t> </a:t>
            </a:r>
            <a:r>
              <a:rPr lang="en-US" dirty="0" smtClean="0"/>
              <a:t>1/n</a:t>
            </a:r>
            <a:r>
              <a:rPr lang="el-GR" dirty="0" smtClean="0"/>
              <a:t>Σ</a:t>
            </a:r>
            <a:r>
              <a:rPr lang="en-US" dirty="0" smtClean="0"/>
              <a:t> *</a:t>
            </a:r>
            <a:r>
              <a:rPr lang="en-US" dirty="0" err="1" smtClean="0"/>
              <a:t>i</a:t>
            </a: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	=n(n+1)/2n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			=(n+1)/2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5257800" cy="473075"/>
          </a:xfrm>
        </p:spPr>
        <p:txBody>
          <a:bodyPr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Divide and Conquer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609600" indent="-603250">
              <a:spcBef>
                <a:spcPts val="650"/>
              </a:spcBef>
              <a:buClrTx/>
              <a:buSzPct val="95000"/>
              <a:buFontTx/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 smtClean="0">
                <a:latin typeface="Constantia" pitchFamily="16" charset="0"/>
                <a:ea typeface="DejaVu Sans" charset="0"/>
                <a:cs typeface="DejaVu Sans" charset="0"/>
              </a:rPr>
              <a:t>Method to design efficient algorithms</a:t>
            </a:r>
          </a:p>
          <a:p>
            <a:pPr marL="609600" indent="-603250">
              <a:spcBef>
                <a:spcPts val="650"/>
              </a:spcBef>
              <a:buClrTx/>
              <a:buSzPct val="95000"/>
              <a:buFontTx/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endParaRPr lang="en-IN" dirty="0" smtClean="0">
              <a:latin typeface="Constantia" pitchFamily="16" charset="0"/>
              <a:ea typeface="DejaVu Sans" charset="0"/>
              <a:cs typeface="DejaVu Sans" charset="0"/>
            </a:endParaRPr>
          </a:p>
          <a:p>
            <a:pPr marL="609600" indent="-603250">
              <a:spcBef>
                <a:spcPts val="650"/>
              </a:spcBef>
              <a:buClrTx/>
              <a:buSzPct val="95000"/>
              <a:buFontTx/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 smtClean="0">
                <a:latin typeface="Constantia" pitchFamily="16" charset="0"/>
                <a:ea typeface="DejaVu Sans" charset="0"/>
                <a:cs typeface="DejaVu Sans" charset="0"/>
              </a:rPr>
              <a:t>It solves problems by</a:t>
            </a:r>
          </a:p>
          <a:p>
            <a:pPr marL="609600" indent="-603250">
              <a:spcBef>
                <a:spcPts val="650"/>
              </a:spcBef>
              <a:buClr>
                <a:srgbClr val="0BD0D9"/>
              </a:buClr>
              <a:buSzPct val="95000"/>
              <a:buFont typeface="Times New Roman" pitchFamily="16" charset="0"/>
              <a:buChar char="•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 smtClean="0">
                <a:latin typeface="Constantia" pitchFamily="16" charset="0"/>
                <a:ea typeface="DejaVu Sans" charset="0"/>
                <a:cs typeface="DejaVu Sans" charset="0"/>
              </a:rPr>
              <a:t>Dividing the problem into sub problems.</a:t>
            </a:r>
          </a:p>
          <a:p>
            <a:pPr marL="609600" indent="-603250">
              <a:spcBef>
                <a:spcPts val="650"/>
              </a:spcBef>
              <a:buClr>
                <a:srgbClr val="0BD0D9"/>
              </a:buClr>
              <a:buSzPct val="95000"/>
              <a:buFont typeface="Times New Roman" pitchFamily="16" charset="0"/>
              <a:buChar char="•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 smtClean="0">
                <a:latin typeface="Constantia" pitchFamily="16" charset="0"/>
                <a:ea typeface="DejaVu Sans" charset="0"/>
                <a:cs typeface="DejaVu Sans" charset="0"/>
              </a:rPr>
              <a:t>Conquer by solving the sub problems.</a:t>
            </a:r>
          </a:p>
          <a:p>
            <a:pPr marL="609600" indent="-603250">
              <a:spcBef>
                <a:spcPts val="650"/>
              </a:spcBef>
              <a:buClr>
                <a:srgbClr val="0BD0D9"/>
              </a:buClr>
              <a:buSzPct val="95000"/>
              <a:buFont typeface="Times New Roman" pitchFamily="16" charset="0"/>
              <a:buChar char="•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en-IN" dirty="0" smtClean="0">
                <a:latin typeface="Constantia" pitchFamily="16" charset="0"/>
                <a:ea typeface="DejaVu Sans" charset="0"/>
                <a:cs typeface="DejaVu Sans" charset="0"/>
              </a:rPr>
              <a:t>Construct the solution to the original problem from the solutions to the sub problems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5257800" cy="473075"/>
          </a:xfrm>
        </p:spPr>
        <p:txBody>
          <a:bodyPr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Search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marL="273050" indent="93249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IN" dirty="0" smtClean="0">
                <a:latin typeface="Constantia" pitchFamily="16" charset="0"/>
                <a:ea typeface="DejaVu Sans" charset="0"/>
                <a:cs typeface="DejaVu Sans" charset="0"/>
              </a:rPr>
              <a:t> if (A[n/2]==X) return X;</a:t>
            </a:r>
          </a:p>
          <a:p>
            <a:pPr marL="273050" indent="93249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endParaRPr lang="en-IN" dirty="0" smtClean="0">
              <a:latin typeface="Constantia" pitchFamily="16" charset="0"/>
              <a:ea typeface="DejaVu Sans" charset="0"/>
              <a:cs typeface="DejaVu Sans" charset="0"/>
            </a:endParaRPr>
          </a:p>
          <a:p>
            <a:pPr marL="273050" indent="93249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IN" dirty="0" smtClean="0">
                <a:latin typeface="Constantia" pitchFamily="16" charset="0"/>
                <a:ea typeface="DejaVu Sans" charset="0"/>
                <a:cs typeface="DejaVu Sans" charset="0"/>
              </a:rPr>
              <a:t> if (A[n/2] &gt; X) binary search left half.</a:t>
            </a:r>
          </a:p>
          <a:p>
            <a:pPr marL="273050" indent="93249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endParaRPr lang="en-IN" dirty="0" smtClean="0">
              <a:latin typeface="Constantia" pitchFamily="16" charset="0"/>
              <a:ea typeface="DejaVu Sans" charset="0"/>
              <a:cs typeface="DejaVu Sans" charset="0"/>
            </a:endParaRPr>
          </a:p>
          <a:p>
            <a:pPr marL="273050" indent="9324975">
              <a:spcBef>
                <a:spcPts val="650"/>
              </a:spcBef>
              <a:buClrTx/>
              <a:buSzPct val="95000"/>
              <a:buFontTx/>
              <a:buNone/>
              <a:tabLst>
                <a:tab pos="273050" algn="l"/>
                <a:tab pos="720725" algn="l"/>
                <a:tab pos="1169988" algn="l"/>
                <a:tab pos="1619250" algn="l"/>
                <a:tab pos="2068513" algn="l"/>
                <a:tab pos="2517775" algn="l"/>
                <a:tab pos="2967038" algn="l"/>
                <a:tab pos="3416300" algn="l"/>
                <a:tab pos="3865563" algn="l"/>
                <a:tab pos="4314825" algn="l"/>
                <a:tab pos="4764088" algn="l"/>
                <a:tab pos="5213350" algn="l"/>
                <a:tab pos="5662613" algn="l"/>
                <a:tab pos="6111875" algn="l"/>
                <a:tab pos="6561138" algn="l"/>
                <a:tab pos="7010400" algn="l"/>
                <a:tab pos="7459663" algn="l"/>
                <a:tab pos="7908925" algn="l"/>
                <a:tab pos="8358188" algn="l"/>
                <a:tab pos="8807450" algn="l"/>
                <a:tab pos="9256713" algn="l"/>
              </a:tabLst>
            </a:pPr>
            <a:r>
              <a:rPr lang="en-IN" dirty="0" smtClean="0">
                <a:latin typeface="Constantia" pitchFamily="16" charset="0"/>
                <a:ea typeface="DejaVu Sans" charset="0"/>
                <a:cs typeface="DejaVu Sans" charset="0"/>
              </a:rPr>
              <a:t> else binary search right half.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953000" cy="473075"/>
          </a:xfrm>
        </p:spPr>
        <p:txBody>
          <a:bodyPr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Search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BinarySearch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A[],</a:t>
            </a:r>
            <a:r>
              <a:rPr lang="en-US" dirty="0" err="1" smtClean="0"/>
              <a:t>l,r</a:t>
            </a:r>
            <a:r>
              <a:rPr lang="en-US" dirty="0" smtClean="0"/>
              <a:t>, X){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while (l &lt;= r)    {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mid = (l + r) / 2;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if (A[mid] == X)	return true;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else if (A[mid] &gt; X)	r = mid - 1;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else	l = mid + 1;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}  return false;}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5791200" cy="473075"/>
          </a:xfrm>
        </p:spPr>
        <p:txBody>
          <a:bodyPr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Binary Search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 is the number of comparisons done by the Binary Search  algorithm.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worst case,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(n)≤2+T(n/2)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mtClean="0"/>
              <a:t>		 ≤ 2 </a:t>
            </a:r>
            <a:r>
              <a:rPr lang="en-US" dirty="0" smtClean="0"/>
              <a:t>log n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(n) is </a:t>
            </a:r>
            <a:r>
              <a:rPr lang="el-GR" dirty="0" smtClean="0"/>
              <a:t>Θ</a:t>
            </a:r>
            <a:r>
              <a:rPr lang="en-US" dirty="0" smtClean="0"/>
              <a:t>(log n).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876800" cy="473075"/>
          </a:xfrm>
        </p:spPr>
        <p:txBody>
          <a:bodyPr/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dirty="0" smtClean="0">
                <a:solidFill>
                  <a:schemeClr val="accent2"/>
                </a:solidFill>
                <a:latin typeface="Arial" charset="0"/>
              </a:rPr>
              <a:t>Muralidhara V N , IIIT Bangalore</a:t>
            </a:r>
            <a:endParaRPr lang="en-IN" dirty="0" smtClean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Merge Sort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Divide the array into 2 equal parts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Merge sort the parts.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Merge the sorted array into single sorted 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array</a:t>
            </a: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>
                <a:solidFill>
                  <a:srgbClr val="000000"/>
                </a:solidFill>
                <a:ea typeface="DejaVu Sans" charset="0"/>
                <a:cs typeface="DejaVu Sans" charset="0"/>
              </a:rPr>
              <a:t>Example – Merge Sort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486025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08438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7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889250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292475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09733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694113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500563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90378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1981200" y="1295400"/>
            <a:ext cx="33528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3124200" y="6245225"/>
            <a:ext cx="3810000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Muralidhara V N IIIT Bangalore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>
                <a:solidFill>
                  <a:srgbClr val="000000"/>
                </a:solidFill>
                <a:ea typeface="DejaVu Sans" charset="0"/>
                <a:cs typeface="DejaVu Sans" charset="0"/>
              </a:rPr>
              <a:t>Example – Merge Sort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86025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08438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7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889250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292475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09733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694113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500563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90378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019300" y="1295400"/>
            <a:ext cx="33528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508625" y="2247900"/>
            <a:ext cx="792163" cy="458788"/>
            <a:chOff x="3470" y="1416"/>
            <a:chExt cx="499" cy="289"/>
          </a:xfrm>
        </p:grpSpPr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3470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8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3723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2</a:t>
              </a:r>
            </a:p>
          </p:txBody>
        </p:sp>
      </p:grp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54102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035425" y="2247900"/>
            <a:ext cx="792163" cy="458788"/>
            <a:chOff x="2542" y="1416"/>
            <a:chExt cx="499" cy="289"/>
          </a:xfrm>
        </p:grpSpPr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2795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52241" name="Text Box 17"/>
            <p:cNvSpPr txBox="1">
              <a:spLocks noChangeArrowheads="1"/>
            </p:cNvSpPr>
            <p:nvPr/>
          </p:nvSpPr>
          <p:spPr bwMode="auto">
            <a:xfrm>
              <a:off x="2542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3</a:t>
              </a:r>
            </a:p>
          </p:txBody>
        </p:sp>
      </p:grp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39370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560638" y="2247900"/>
            <a:ext cx="793750" cy="458788"/>
            <a:chOff x="1613" y="1416"/>
            <a:chExt cx="500" cy="289"/>
          </a:xfrm>
        </p:grpSpPr>
        <p:sp>
          <p:nvSpPr>
            <p:cNvPr id="52244" name="Text Box 20"/>
            <p:cNvSpPr txBox="1">
              <a:spLocks noChangeArrowheads="1"/>
            </p:cNvSpPr>
            <p:nvPr/>
          </p:nvSpPr>
          <p:spPr bwMode="auto">
            <a:xfrm>
              <a:off x="1613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52245" name="Text Box 21"/>
            <p:cNvSpPr txBox="1">
              <a:spLocks noChangeArrowheads="1"/>
            </p:cNvSpPr>
            <p:nvPr/>
          </p:nvSpPr>
          <p:spPr bwMode="auto">
            <a:xfrm>
              <a:off x="1867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1</a:t>
              </a:r>
            </a:p>
          </p:txBody>
        </p:sp>
      </p:grp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24638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089025" y="2247900"/>
            <a:ext cx="790575" cy="458788"/>
            <a:chOff x="686" y="1416"/>
            <a:chExt cx="498" cy="289"/>
          </a:xfrm>
        </p:grpSpPr>
        <p:sp>
          <p:nvSpPr>
            <p:cNvPr id="52248" name="Text Box 24"/>
            <p:cNvSpPr txBox="1">
              <a:spLocks noChangeArrowheads="1"/>
            </p:cNvSpPr>
            <p:nvPr/>
          </p:nvSpPr>
          <p:spPr bwMode="auto">
            <a:xfrm>
              <a:off x="938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52249" name="Text Box 25"/>
            <p:cNvSpPr txBox="1">
              <a:spLocks noChangeArrowheads="1"/>
            </p:cNvSpPr>
            <p:nvPr/>
          </p:nvSpPr>
          <p:spPr bwMode="auto">
            <a:xfrm>
              <a:off x="686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7</a:t>
              </a:r>
            </a:p>
          </p:txBody>
        </p:sp>
      </p:grp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9906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6780213" y="2286000"/>
            <a:ext cx="12668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Divide</a:t>
            </a:r>
          </a:p>
        </p:txBody>
      </p:sp>
      <p:sp>
        <p:nvSpPr>
          <p:cNvPr id="30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Sorting Problem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Arrange them in an increasing order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a</a:t>
            </a:r>
            <a:r>
              <a:rPr lang="en-US" baseline="-25000" dirty="0" smtClean="0"/>
              <a:t>0</a:t>
            </a:r>
            <a:r>
              <a:rPr lang="en-US" dirty="0" smtClean="0"/>
              <a:t>≤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≤ a</a:t>
            </a:r>
            <a:r>
              <a:rPr lang="en-US" baseline="-25000" dirty="0" smtClean="0"/>
              <a:t>2</a:t>
            </a:r>
            <a:r>
              <a:rPr lang="en-US" dirty="0" smtClean="0"/>
              <a:t> ≤</a:t>
            </a:r>
            <a:r>
              <a:rPr lang="en-US" baseline="-25000" dirty="0" smtClean="0"/>
              <a:t>,....</a:t>
            </a:r>
            <a:r>
              <a:rPr lang="en-US" dirty="0" smtClean="0"/>
              <a:t> ≤ a</a:t>
            </a:r>
            <a:r>
              <a:rPr lang="en-US" baseline="-25000" dirty="0" smtClean="0"/>
              <a:t>n-1</a:t>
            </a: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>
                <a:solidFill>
                  <a:srgbClr val="000000"/>
                </a:solidFill>
                <a:ea typeface="DejaVu Sans" charset="0"/>
                <a:cs typeface="DejaVu Sans" charset="0"/>
              </a:rPr>
              <a:t>Example – Merge Sort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486025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08438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7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889250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292475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09733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694113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4500563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90378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019300" y="1295400"/>
            <a:ext cx="33528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508625" y="2247900"/>
            <a:ext cx="792163" cy="458788"/>
            <a:chOff x="3470" y="1416"/>
            <a:chExt cx="499" cy="289"/>
          </a:xfrm>
        </p:grpSpPr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3470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8</a:t>
              </a:r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3723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2</a:t>
              </a:r>
            </a:p>
          </p:txBody>
        </p:sp>
      </p:grp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4102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035425" y="2247900"/>
            <a:ext cx="792163" cy="458788"/>
            <a:chOff x="2542" y="1416"/>
            <a:chExt cx="499" cy="289"/>
          </a:xfrm>
        </p:grpSpPr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2795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53265" name="Text Box 17"/>
            <p:cNvSpPr txBox="1">
              <a:spLocks noChangeArrowheads="1"/>
            </p:cNvSpPr>
            <p:nvPr/>
          </p:nvSpPr>
          <p:spPr bwMode="auto">
            <a:xfrm>
              <a:off x="2542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3</a:t>
              </a:r>
            </a:p>
          </p:txBody>
        </p:sp>
      </p:grp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39370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560638" y="2247900"/>
            <a:ext cx="793750" cy="458788"/>
            <a:chOff x="1613" y="1416"/>
            <a:chExt cx="500" cy="289"/>
          </a:xfrm>
        </p:grpSpPr>
        <p:sp>
          <p:nvSpPr>
            <p:cNvPr id="53268" name="Text Box 20"/>
            <p:cNvSpPr txBox="1">
              <a:spLocks noChangeArrowheads="1"/>
            </p:cNvSpPr>
            <p:nvPr/>
          </p:nvSpPr>
          <p:spPr bwMode="auto">
            <a:xfrm>
              <a:off x="1613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53269" name="Text Box 21"/>
            <p:cNvSpPr txBox="1">
              <a:spLocks noChangeArrowheads="1"/>
            </p:cNvSpPr>
            <p:nvPr/>
          </p:nvSpPr>
          <p:spPr bwMode="auto">
            <a:xfrm>
              <a:off x="1867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1</a:t>
              </a:r>
            </a:p>
          </p:txBody>
        </p:sp>
      </p:grp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24638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089025" y="2247900"/>
            <a:ext cx="790575" cy="458788"/>
            <a:chOff x="686" y="1416"/>
            <a:chExt cx="498" cy="289"/>
          </a:xfrm>
        </p:grpSpPr>
        <p:sp>
          <p:nvSpPr>
            <p:cNvPr id="53272" name="Text Box 24"/>
            <p:cNvSpPr txBox="1">
              <a:spLocks noChangeArrowheads="1"/>
            </p:cNvSpPr>
            <p:nvPr/>
          </p:nvSpPr>
          <p:spPr bwMode="auto">
            <a:xfrm>
              <a:off x="938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53273" name="Text Box 25"/>
            <p:cNvSpPr txBox="1">
              <a:spLocks noChangeArrowheads="1"/>
            </p:cNvSpPr>
            <p:nvPr/>
          </p:nvSpPr>
          <p:spPr bwMode="auto">
            <a:xfrm>
              <a:off x="686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7</a:t>
              </a:r>
            </a:p>
          </p:txBody>
        </p:sp>
      </p:grp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9906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5508625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911850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8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5410200" y="32004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438650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4035425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3937000" y="32004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2562225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2965450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2463800" y="32004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1490663" y="3200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7</a:t>
            </a: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1089025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990600" y="32004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6780213" y="2286000"/>
            <a:ext cx="12668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Divide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6805613" y="3200400"/>
            <a:ext cx="162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Conquer</a:t>
            </a:r>
          </a:p>
        </p:txBody>
      </p:sp>
      <p:sp>
        <p:nvSpPr>
          <p:cNvPr id="43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>
                <a:solidFill>
                  <a:srgbClr val="000000"/>
                </a:solidFill>
                <a:ea typeface="DejaVu Sans" charset="0"/>
                <a:cs typeface="DejaVu Sans" charset="0"/>
              </a:rPr>
              <a:t>Example – Merge Sort</a:t>
            </a: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486025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08438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7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889250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292475" y="1295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09733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694113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4500563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903788" y="1295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019300" y="1295400"/>
            <a:ext cx="33528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508625" y="2247900"/>
            <a:ext cx="792163" cy="458788"/>
            <a:chOff x="3470" y="1416"/>
            <a:chExt cx="499" cy="289"/>
          </a:xfrm>
        </p:grpSpPr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470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8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723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2</a:t>
              </a:r>
            </a:p>
          </p:txBody>
        </p:sp>
      </p:grp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54102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035425" y="2247900"/>
            <a:ext cx="792163" cy="458788"/>
            <a:chOff x="2542" y="1416"/>
            <a:chExt cx="499" cy="289"/>
          </a:xfrm>
        </p:grpSpPr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2795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542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3</a:t>
              </a:r>
            </a:p>
          </p:txBody>
        </p:sp>
      </p:grp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39370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560638" y="2247900"/>
            <a:ext cx="793750" cy="458788"/>
            <a:chOff x="1613" y="1416"/>
            <a:chExt cx="500" cy="289"/>
          </a:xfrm>
        </p:grpSpPr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1613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1867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1</a:t>
              </a:r>
            </a:p>
          </p:txBody>
        </p:sp>
      </p:grp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24638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089025" y="2247900"/>
            <a:ext cx="790575" cy="458788"/>
            <a:chOff x="686" y="1416"/>
            <a:chExt cx="498" cy="289"/>
          </a:xfrm>
        </p:grpSpPr>
        <p:sp>
          <p:nvSpPr>
            <p:cNvPr id="54296" name="Text Box 24"/>
            <p:cNvSpPr txBox="1">
              <a:spLocks noChangeArrowheads="1"/>
            </p:cNvSpPr>
            <p:nvPr/>
          </p:nvSpPr>
          <p:spPr bwMode="auto">
            <a:xfrm>
              <a:off x="938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54297" name="Text Box 25"/>
            <p:cNvSpPr txBox="1">
              <a:spLocks noChangeArrowheads="1"/>
            </p:cNvSpPr>
            <p:nvPr/>
          </p:nvSpPr>
          <p:spPr bwMode="auto">
            <a:xfrm>
              <a:off x="686" y="14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7</a:t>
              </a:r>
            </a:p>
          </p:txBody>
        </p:sp>
      </p:grpSp>
      <p:sp>
        <p:nvSpPr>
          <p:cNvPr id="54298" name="Rectangle 26"/>
          <p:cNvSpPr>
            <a:spLocks noChangeArrowheads="1"/>
          </p:cNvSpPr>
          <p:nvPr/>
        </p:nvSpPr>
        <p:spPr bwMode="auto">
          <a:xfrm>
            <a:off x="990600" y="22479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5508625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911850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8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5410200" y="32004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438650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5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4035425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3</a:t>
            </a:r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>
            <a:off x="3937000" y="32004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2562225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1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2965450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6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2463800" y="32004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1490663" y="3200400"/>
            <a:ext cx="3921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7</a:t>
            </a: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089025" y="3200400"/>
            <a:ext cx="39211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4</a:t>
            </a:r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990600" y="3200400"/>
            <a:ext cx="990600" cy="457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6780213" y="2286000"/>
            <a:ext cx="12668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Divide</a:t>
            </a: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6805613" y="3200400"/>
            <a:ext cx="162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Conquer</a:t>
            </a: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4292600" y="4152900"/>
            <a:ext cx="1749425" cy="458788"/>
            <a:chOff x="2704" y="2616"/>
            <a:chExt cx="1102" cy="289"/>
          </a:xfrm>
        </p:grpSpPr>
        <p:sp>
          <p:nvSpPr>
            <p:cNvPr id="54314" name="Text Box 42"/>
            <p:cNvSpPr txBox="1">
              <a:spLocks noChangeArrowheads="1"/>
            </p:cNvSpPr>
            <p:nvPr/>
          </p:nvSpPr>
          <p:spPr bwMode="auto">
            <a:xfrm>
              <a:off x="3004" y="26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54315" name="Text Box 43"/>
            <p:cNvSpPr txBox="1">
              <a:spLocks noChangeArrowheads="1"/>
            </p:cNvSpPr>
            <p:nvPr/>
          </p:nvSpPr>
          <p:spPr bwMode="auto">
            <a:xfrm>
              <a:off x="2752" y="26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54316" name="Text Box 44"/>
            <p:cNvSpPr txBox="1">
              <a:spLocks noChangeArrowheads="1"/>
            </p:cNvSpPr>
            <p:nvPr/>
          </p:nvSpPr>
          <p:spPr bwMode="auto">
            <a:xfrm>
              <a:off x="3258" y="26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54317" name="Text Box 45"/>
            <p:cNvSpPr txBox="1">
              <a:spLocks noChangeArrowheads="1"/>
            </p:cNvSpPr>
            <p:nvPr/>
          </p:nvSpPr>
          <p:spPr bwMode="auto">
            <a:xfrm>
              <a:off x="3512" y="26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8</a:t>
              </a:r>
            </a:p>
          </p:txBody>
        </p:sp>
        <p:sp>
          <p:nvSpPr>
            <p:cNvPr id="54318" name="Rectangle 46"/>
            <p:cNvSpPr>
              <a:spLocks noChangeArrowheads="1"/>
            </p:cNvSpPr>
            <p:nvPr/>
          </p:nvSpPr>
          <p:spPr bwMode="auto">
            <a:xfrm>
              <a:off x="2704" y="2616"/>
              <a:ext cx="1103" cy="287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1346200" y="4152900"/>
            <a:ext cx="1749425" cy="458788"/>
            <a:chOff x="848" y="2616"/>
            <a:chExt cx="1102" cy="289"/>
          </a:xfrm>
        </p:grpSpPr>
        <p:sp>
          <p:nvSpPr>
            <p:cNvPr id="54320" name="Text Box 48"/>
            <p:cNvSpPr txBox="1">
              <a:spLocks noChangeArrowheads="1"/>
            </p:cNvSpPr>
            <p:nvPr/>
          </p:nvSpPr>
          <p:spPr bwMode="auto">
            <a:xfrm>
              <a:off x="1148" y="26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54321" name="Text Box 49"/>
            <p:cNvSpPr txBox="1">
              <a:spLocks noChangeArrowheads="1"/>
            </p:cNvSpPr>
            <p:nvPr/>
          </p:nvSpPr>
          <p:spPr bwMode="auto">
            <a:xfrm>
              <a:off x="896" y="26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54322" name="Text Box 50"/>
            <p:cNvSpPr txBox="1">
              <a:spLocks noChangeArrowheads="1"/>
            </p:cNvSpPr>
            <p:nvPr/>
          </p:nvSpPr>
          <p:spPr bwMode="auto">
            <a:xfrm>
              <a:off x="1402" y="26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54323" name="Text Box 51"/>
            <p:cNvSpPr txBox="1">
              <a:spLocks noChangeArrowheads="1"/>
            </p:cNvSpPr>
            <p:nvPr/>
          </p:nvSpPr>
          <p:spPr bwMode="auto">
            <a:xfrm>
              <a:off x="1656" y="26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54324" name="Rectangle 52"/>
            <p:cNvSpPr>
              <a:spLocks noChangeArrowheads="1"/>
            </p:cNvSpPr>
            <p:nvPr/>
          </p:nvSpPr>
          <p:spPr bwMode="auto">
            <a:xfrm>
              <a:off x="848" y="2616"/>
              <a:ext cx="1103" cy="287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6797675" y="4495800"/>
            <a:ext cx="167798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Combine</a:t>
            </a:r>
          </a:p>
        </p:txBody>
      </p:sp>
      <p:sp>
        <p:nvSpPr>
          <p:cNvPr id="54326" name="Line 54"/>
          <p:cNvSpPr>
            <a:spLocks noChangeShapeType="1"/>
          </p:cNvSpPr>
          <p:nvPr/>
        </p:nvSpPr>
        <p:spPr bwMode="auto">
          <a:xfrm>
            <a:off x="1524000" y="3657600"/>
            <a:ext cx="2286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27" name="Line 55"/>
          <p:cNvSpPr>
            <a:spLocks noChangeShapeType="1"/>
          </p:cNvSpPr>
          <p:nvPr/>
        </p:nvSpPr>
        <p:spPr bwMode="auto">
          <a:xfrm flipH="1">
            <a:off x="2660650" y="3657600"/>
            <a:ext cx="2413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28" name="Line 56"/>
          <p:cNvSpPr>
            <a:spLocks noChangeShapeType="1"/>
          </p:cNvSpPr>
          <p:nvPr/>
        </p:nvSpPr>
        <p:spPr bwMode="auto">
          <a:xfrm>
            <a:off x="4495800" y="3657600"/>
            <a:ext cx="2286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29" name="Line 57"/>
          <p:cNvSpPr>
            <a:spLocks noChangeShapeType="1"/>
          </p:cNvSpPr>
          <p:nvPr/>
        </p:nvSpPr>
        <p:spPr bwMode="auto">
          <a:xfrm flipH="1">
            <a:off x="5632450" y="3657600"/>
            <a:ext cx="2413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685800" y="152400"/>
            <a:ext cx="77724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400">
                <a:solidFill>
                  <a:srgbClr val="000000"/>
                </a:solidFill>
                <a:ea typeface="DejaVu Sans" charset="0"/>
                <a:cs typeface="DejaVu Sans" charset="0"/>
              </a:rPr>
              <a:t>Example – Merge Sort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019300" y="1295400"/>
            <a:ext cx="3349625" cy="458788"/>
            <a:chOff x="1272" y="816"/>
            <a:chExt cx="2110" cy="289"/>
          </a:xfrm>
        </p:grpSpPr>
        <p:sp>
          <p:nvSpPr>
            <p:cNvPr id="55299" name="Text Box 3"/>
            <p:cNvSpPr txBox="1">
              <a:spLocks noChangeArrowheads="1"/>
            </p:cNvSpPr>
            <p:nvPr/>
          </p:nvSpPr>
          <p:spPr bwMode="auto">
            <a:xfrm>
              <a:off x="1566" y="8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1313" y="8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1819" y="8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073" y="8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2580" y="8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2326" y="8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2834" y="8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8</a:t>
              </a:r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3088" y="8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272" y="816"/>
              <a:ext cx="2111" cy="287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90600" y="2247900"/>
            <a:ext cx="5407025" cy="458788"/>
            <a:chOff x="624" y="1416"/>
            <a:chExt cx="3406" cy="289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469" y="1416"/>
              <a:ext cx="499" cy="289"/>
              <a:chOff x="3469" y="1416"/>
              <a:chExt cx="499" cy="289"/>
            </a:xfrm>
          </p:grpSpPr>
          <p:sp>
            <p:nvSpPr>
              <p:cNvPr id="55310" name="Text Box 14"/>
              <p:cNvSpPr txBox="1">
                <a:spLocks noChangeArrowheads="1"/>
              </p:cNvSpPr>
              <p:nvPr/>
            </p:nvSpPr>
            <p:spPr bwMode="auto">
              <a:xfrm>
                <a:off x="3469" y="14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8</a:t>
                </a:r>
              </a:p>
            </p:txBody>
          </p:sp>
          <p:sp>
            <p:nvSpPr>
              <p:cNvPr id="55311" name="Text Box 15"/>
              <p:cNvSpPr txBox="1">
                <a:spLocks noChangeArrowheads="1"/>
              </p:cNvSpPr>
              <p:nvPr/>
            </p:nvSpPr>
            <p:spPr bwMode="auto">
              <a:xfrm>
                <a:off x="3722" y="14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</p:grp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407" y="1416"/>
              <a:ext cx="624" cy="288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541" y="1416"/>
              <a:ext cx="499" cy="289"/>
              <a:chOff x="2541" y="1416"/>
              <a:chExt cx="499" cy="289"/>
            </a:xfrm>
          </p:grpSpPr>
          <p:sp>
            <p:nvSpPr>
              <p:cNvPr id="55314" name="Text Box 18"/>
              <p:cNvSpPr txBox="1">
                <a:spLocks noChangeArrowheads="1"/>
              </p:cNvSpPr>
              <p:nvPr/>
            </p:nvSpPr>
            <p:spPr bwMode="auto">
              <a:xfrm>
                <a:off x="2794" y="14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55315" name="Text Box 19"/>
              <p:cNvSpPr txBox="1">
                <a:spLocks noChangeArrowheads="1"/>
              </p:cNvSpPr>
              <p:nvPr/>
            </p:nvSpPr>
            <p:spPr bwMode="auto">
              <a:xfrm>
                <a:off x="2541" y="14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</p:grp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2479" y="1416"/>
              <a:ext cx="624" cy="288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613" y="1416"/>
              <a:ext cx="499" cy="289"/>
              <a:chOff x="1613" y="1416"/>
              <a:chExt cx="499" cy="289"/>
            </a:xfrm>
          </p:grpSpPr>
          <p:sp>
            <p:nvSpPr>
              <p:cNvPr id="55318" name="Text Box 22"/>
              <p:cNvSpPr txBox="1">
                <a:spLocks noChangeArrowheads="1"/>
              </p:cNvSpPr>
              <p:nvPr/>
            </p:nvSpPr>
            <p:spPr bwMode="auto">
              <a:xfrm>
                <a:off x="1613" y="14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55319" name="Text Box 23"/>
              <p:cNvSpPr txBox="1">
                <a:spLocks noChangeArrowheads="1"/>
              </p:cNvSpPr>
              <p:nvPr/>
            </p:nvSpPr>
            <p:spPr bwMode="auto">
              <a:xfrm>
                <a:off x="1866" y="14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</p:grpSp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1552" y="1416"/>
              <a:ext cx="624" cy="288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685" y="1416"/>
              <a:ext cx="499" cy="289"/>
              <a:chOff x="685" y="1416"/>
              <a:chExt cx="499" cy="289"/>
            </a:xfrm>
          </p:grpSpPr>
          <p:sp>
            <p:nvSpPr>
              <p:cNvPr id="55322" name="Text Box 26"/>
              <p:cNvSpPr txBox="1">
                <a:spLocks noChangeArrowheads="1"/>
              </p:cNvSpPr>
              <p:nvPr/>
            </p:nvSpPr>
            <p:spPr bwMode="auto">
              <a:xfrm>
                <a:off x="938" y="14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55323" name="Text Box 27"/>
              <p:cNvSpPr txBox="1">
                <a:spLocks noChangeArrowheads="1"/>
              </p:cNvSpPr>
              <p:nvPr/>
            </p:nvSpPr>
            <p:spPr bwMode="auto">
              <a:xfrm>
                <a:off x="685" y="14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</p:grpSp>
        <p:sp>
          <p:nvSpPr>
            <p:cNvPr id="55324" name="Rectangle 28"/>
            <p:cNvSpPr>
              <a:spLocks noChangeArrowheads="1"/>
            </p:cNvSpPr>
            <p:nvPr/>
          </p:nvSpPr>
          <p:spPr bwMode="auto">
            <a:xfrm>
              <a:off x="624" y="1416"/>
              <a:ext cx="624" cy="288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990600" y="3200400"/>
            <a:ext cx="5407025" cy="458788"/>
            <a:chOff x="624" y="2016"/>
            <a:chExt cx="3406" cy="289"/>
          </a:xfrm>
        </p:grpSpPr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3469" y="20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3723" y="20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8</a:t>
              </a:r>
            </a:p>
          </p:txBody>
        </p:sp>
        <p:sp>
          <p:nvSpPr>
            <p:cNvPr id="55328" name="Rectangle 32"/>
            <p:cNvSpPr>
              <a:spLocks noChangeArrowheads="1"/>
            </p:cNvSpPr>
            <p:nvPr/>
          </p:nvSpPr>
          <p:spPr bwMode="auto">
            <a:xfrm>
              <a:off x="3407" y="2016"/>
              <a:ext cx="624" cy="287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2795" y="20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55330" name="Text Box 34"/>
            <p:cNvSpPr txBox="1">
              <a:spLocks noChangeArrowheads="1"/>
            </p:cNvSpPr>
            <p:nvPr/>
          </p:nvSpPr>
          <p:spPr bwMode="auto">
            <a:xfrm>
              <a:off x="2541" y="20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55331" name="Rectangle 35"/>
            <p:cNvSpPr>
              <a:spLocks noChangeArrowheads="1"/>
            </p:cNvSpPr>
            <p:nvPr/>
          </p:nvSpPr>
          <p:spPr bwMode="auto">
            <a:xfrm>
              <a:off x="2479" y="2016"/>
              <a:ext cx="624" cy="287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36"/>
            <p:cNvSpPr txBox="1">
              <a:spLocks noChangeArrowheads="1"/>
            </p:cNvSpPr>
            <p:nvPr/>
          </p:nvSpPr>
          <p:spPr bwMode="auto">
            <a:xfrm>
              <a:off x="1613" y="20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55333" name="Text Box 37"/>
            <p:cNvSpPr txBox="1">
              <a:spLocks noChangeArrowheads="1"/>
            </p:cNvSpPr>
            <p:nvPr/>
          </p:nvSpPr>
          <p:spPr bwMode="auto">
            <a:xfrm>
              <a:off x="1867" y="20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55334" name="Rectangle 38"/>
            <p:cNvSpPr>
              <a:spLocks noChangeArrowheads="1"/>
            </p:cNvSpPr>
            <p:nvPr/>
          </p:nvSpPr>
          <p:spPr bwMode="auto">
            <a:xfrm>
              <a:off x="1552" y="2016"/>
              <a:ext cx="624" cy="287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Text Box 39"/>
            <p:cNvSpPr txBox="1">
              <a:spLocks noChangeArrowheads="1"/>
            </p:cNvSpPr>
            <p:nvPr/>
          </p:nvSpPr>
          <p:spPr bwMode="auto">
            <a:xfrm>
              <a:off x="939" y="20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55336" name="Text Box 40"/>
            <p:cNvSpPr txBox="1">
              <a:spLocks noChangeArrowheads="1"/>
            </p:cNvSpPr>
            <p:nvPr/>
          </p:nvSpPr>
          <p:spPr bwMode="auto">
            <a:xfrm>
              <a:off x="686" y="20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55337" name="Rectangle 41"/>
            <p:cNvSpPr>
              <a:spLocks noChangeArrowheads="1"/>
            </p:cNvSpPr>
            <p:nvPr/>
          </p:nvSpPr>
          <p:spPr bwMode="auto">
            <a:xfrm>
              <a:off x="624" y="2016"/>
              <a:ext cx="624" cy="287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38" name="Text Box 42"/>
          <p:cNvSpPr txBox="1">
            <a:spLocks noChangeArrowheads="1"/>
          </p:cNvSpPr>
          <p:nvPr/>
        </p:nvSpPr>
        <p:spPr bwMode="auto">
          <a:xfrm>
            <a:off x="6780213" y="2286000"/>
            <a:ext cx="12668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Divide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6805613" y="3200400"/>
            <a:ext cx="16224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Conquer</a:t>
            </a:r>
          </a:p>
        </p:txBody>
      </p: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346200" y="4152900"/>
            <a:ext cx="4695825" cy="458788"/>
            <a:chOff x="848" y="2616"/>
            <a:chExt cx="2958" cy="289"/>
          </a:xfrm>
        </p:grpSpPr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2704" y="2616"/>
              <a:ext cx="1102" cy="289"/>
              <a:chOff x="2704" y="2616"/>
              <a:chExt cx="1102" cy="289"/>
            </a:xfrm>
          </p:grpSpPr>
          <p:sp>
            <p:nvSpPr>
              <p:cNvPr id="55342" name="Text Box 46"/>
              <p:cNvSpPr txBox="1">
                <a:spLocks noChangeArrowheads="1"/>
              </p:cNvSpPr>
              <p:nvPr/>
            </p:nvSpPr>
            <p:spPr bwMode="auto">
              <a:xfrm>
                <a:off x="3004" y="26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3</a:t>
                </a:r>
              </a:p>
            </p:txBody>
          </p:sp>
          <p:sp>
            <p:nvSpPr>
              <p:cNvPr id="55343" name="Text Box 47"/>
              <p:cNvSpPr txBox="1">
                <a:spLocks noChangeArrowheads="1"/>
              </p:cNvSpPr>
              <p:nvPr/>
            </p:nvSpPr>
            <p:spPr bwMode="auto">
              <a:xfrm>
                <a:off x="2752" y="26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2</a:t>
                </a:r>
              </a:p>
            </p:txBody>
          </p:sp>
          <p:sp>
            <p:nvSpPr>
              <p:cNvPr id="55344" name="Text Box 48"/>
              <p:cNvSpPr txBox="1">
                <a:spLocks noChangeArrowheads="1"/>
              </p:cNvSpPr>
              <p:nvPr/>
            </p:nvSpPr>
            <p:spPr bwMode="auto">
              <a:xfrm>
                <a:off x="3258" y="26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55345" name="Text Box 49"/>
              <p:cNvSpPr txBox="1">
                <a:spLocks noChangeArrowheads="1"/>
              </p:cNvSpPr>
              <p:nvPr/>
            </p:nvSpPr>
            <p:spPr bwMode="auto">
              <a:xfrm>
                <a:off x="3512" y="26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8</a:t>
                </a:r>
              </a:p>
            </p:txBody>
          </p:sp>
          <p:sp>
            <p:nvSpPr>
              <p:cNvPr id="55346" name="Rectangle 50"/>
              <p:cNvSpPr>
                <a:spLocks noChangeArrowheads="1"/>
              </p:cNvSpPr>
              <p:nvPr/>
            </p:nvSpPr>
            <p:spPr bwMode="auto">
              <a:xfrm>
                <a:off x="2704" y="2616"/>
                <a:ext cx="1103" cy="287"/>
              </a:xfrm>
              <a:prstGeom prst="rect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848" y="2616"/>
              <a:ext cx="1102" cy="289"/>
              <a:chOff x="848" y="2616"/>
              <a:chExt cx="1102" cy="289"/>
            </a:xfrm>
          </p:grpSpPr>
          <p:sp>
            <p:nvSpPr>
              <p:cNvPr id="55348" name="Text Box 52"/>
              <p:cNvSpPr txBox="1">
                <a:spLocks noChangeArrowheads="1"/>
              </p:cNvSpPr>
              <p:nvPr/>
            </p:nvSpPr>
            <p:spPr bwMode="auto">
              <a:xfrm>
                <a:off x="1148" y="26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4</a:t>
                </a:r>
              </a:p>
            </p:txBody>
          </p:sp>
          <p:sp>
            <p:nvSpPr>
              <p:cNvPr id="55349" name="Text Box 53"/>
              <p:cNvSpPr txBox="1">
                <a:spLocks noChangeArrowheads="1"/>
              </p:cNvSpPr>
              <p:nvPr/>
            </p:nvSpPr>
            <p:spPr bwMode="auto">
              <a:xfrm>
                <a:off x="896" y="26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1</a:t>
                </a:r>
              </a:p>
            </p:txBody>
          </p:sp>
          <p:sp>
            <p:nvSpPr>
              <p:cNvPr id="55350" name="Text Box 54"/>
              <p:cNvSpPr txBox="1">
                <a:spLocks noChangeArrowheads="1"/>
              </p:cNvSpPr>
              <p:nvPr/>
            </p:nvSpPr>
            <p:spPr bwMode="auto">
              <a:xfrm>
                <a:off x="1402" y="26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6</a:t>
                </a:r>
              </a:p>
            </p:txBody>
          </p:sp>
          <p:sp>
            <p:nvSpPr>
              <p:cNvPr id="55351" name="Text Box 55"/>
              <p:cNvSpPr txBox="1">
                <a:spLocks noChangeArrowheads="1"/>
              </p:cNvSpPr>
              <p:nvPr/>
            </p:nvSpPr>
            <p:spPr bwMode="auto">
              <a:xfrm>
                <a:off x="1656" y="2616"/>
                <a:ext cx="247" cy="29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IN" sz="2400" b="1">
                    <a:solidFill>
                      <a:srgbClr val="000000"/>
                    </a:solidFill>
                    <a:latin typeface="Comic Sans MS" pitchFamily="64" charset="0"/>
                    <a:ea typeface="DejaVu Sans" charset="0"/>
                    <a:cs typeface="DejaVu Sans" charset="0"/>
                  </a:rPr>
                  <a:t>7</a:t>
                </a:r>
              </a:p>
            </p:txBody>
          </p:sp>
          <p:sp>
            <p:nvSpPr>
              <p:cNvPr id="55352" name="Rectangle 56"/>
              <p:cNvSpPr>
                <a:spLocks noChangeArrowheads="1"/>
              </p:cNvSpPr>
              <p:nvPr/>
            </p:nvSpPr>
            <p:spPr bwMode="auto">
              <a:xfrm>
                <a:off x="848" y="2616"/>
                <a:ext cx="1103" cy="287"/>
              </a:xfrm>
              <a:prstGeom prst="rect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57"/>
          <p:cNvGrpSpPr>
            <a:grpSpLocks/>
          </p:cNvGrpSpPr>
          <p:nvPr/>
        </p:nvGrpSpPr>
        <p:grpSpPr bwMode="auto">
          <a:xfrm>
            <a:off x="2019300" y="5105400"/>
            <a:ext cx="3349625" cy="458788"/>
            <a:chOff x="1272" y="3216"/>
            <a:chExt cx="2110" cy="289"/>
          </a:xfrm>
        </p:grpSpPr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566" y="32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2</a:t>
              </a:r>
            </a:p>
          </p:txBody>
        </p:sp>
        <p:sp>
          <p:nvSpPr>
            <p:cNvPr id="55355" name="Text Box 59"/>
            <p:cNvSpPr txBox="1">
              <a:spLocks noChangeArrowheads="1"/>
            </p:cNvSpPr>
            <p:nvPr/>
          </p:nvSpPr>
          <p:spPr bwMode="auto">
            <a:xfrm>
              <a:off x="1313" y="32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1</a:t>
              </a:r>
            </a:p>
          </p:txBody>
        </p:sp>
        <p:sp>
          <p:nvSpPr>
            <p:cNvPr id="55356" name="Text Box 60"/>
            <p:cNvSpPr txBox="1">
              <a:spLocks noChangeArrowheads="1"/>
            </p:cNvSpPr>
            <p:nvPr/>
          </p:nvSpPr>
          <p:spPr bwMode="auto">
            <a:xfrm>
              <a:off x="1819" y="32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3</a:t>
              </a:r>
            </a:p>
          </p:txBody>
        </p:sp>
        <p:sp>
          <p:nvSpPr>
            <p:cNvPr id="55357" name="Text Box 61"/>
            <p:cNvSpPr txBox="1">
              <a:spLocks noChangeArrowheads="1"/>
            </p:cNvSpPr>
            <p:nvPr/>
          </p:nvSpPr>
          <p:spPr bwMode="auto">
            <a:xfrm>
              <a:off x="2073" y="32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4</a:t>
              </a:r>
            </a:p>
          </p:txBody>
        </p:sp>
        <p:sp>
          <p:nvSpPr>
            <p:cNvPr id="55358" name="Text Box 62"/>
            <p:cNvSpPr txBox="1">
              <a:spLocks noChangeArrowheads="1"/>
            </p:cNvSpPr>
            <p:nvPr/>
          </p:nvSpPr>
          <p:spPr bwMode="auto">
            <a:xfrm>
              <a:off x="2580" y="32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6</a:t>
              </a:r>
            </a:p>
          </p:txBody>
        </p:sp>
        <p:sp>
          <p:nvSpPr>
            <p:cNvPr id="55359" name="Text Box 63"/>
            <p:cNvSpPr txBox="1">
              <a:spLocks noChangeArrowheads="1"/>
            </p:cNvSpPr>
            <p:nvPr/>
          </p:nvSpPr>
          <p:spPr bwMode="auto">
            <a:xfrm>
              <a:off x="2326" y="32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55360" name="Text Box 64"/>
            <p:cNvSpPr txBox="1">
              <a:spLocks noChangeArrowheads="1"/>
            </p:cNvSpPr>
            <p:nvPr/>
          </p:nvSpPr>
          <p:spPr bwMode="auto">
            <a:xfrm>
              <a:off x="2834" y="32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7</a:t>
              </a:r>
            </a:p>
          </p:txBody>
        </p:sp>
        <p:sp>
          <p:nvSpPr>
            <p:cNvPr id="55361" name="Text Box 65"/>
            <p:cNvSpPr txBox="1">
              <a:spLocks noChangeArrowheads="1"/>
            </p:cNvSpPr>
            <p:nvPr/>
          </p:nvSpPr>
          <p:spPr bwMode="auto">
            <a:xfrm>
              <a:off x="3088" y="3216"/>
              <a:ext cx="247" cy="2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Comic Sans MS" pitchFamily="64" charset="0"/>
                  <a:ea typeface="DejaVu Sans" charset="0"/>
                  <a:cs typeface="DejaVu Sans" charset="0"/>
                </a:rPr>
                <a:t>8</a:t>
              </a:r>
            </a:p>
          </p:txBody>
        </p:sp>
        <p:sp>
          <p:nvSpPr>
            <p:cNvPr id="55362" name="Rectangle 66"/>
            <p:cNvSpPr>
              <a:spLocks noChangeArrowheads="1"/>
            </p:cNvSpPr>
            <p:nvPr/>
          </p:nvSpPr>
          <p:spPr bwMode="auto">
            <a:xfrm>
              <a:off x="1272" y="3216"/>
              <a:ext cx="2111" cy="287"/>
            </a:xfrm>
            <a:prstGeom prst="rect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363" name="Text Box 67"/>
          <p:cNvSpPr txBox="1">
            <a:spLocks noChangeArrowheads="1"/>
          </p:cNvSpPr>
          <p:nvPr/>
        </p:nvSpPr>
        <p:spPr bwMode="auto">
          <a:xfrm>
            <a:off x="6797675" y="4495800"/>
            <a:ext cx="167798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>
                <a:solidFill>
                  <a:srgbClr val="000000"/>
                </a:solidFill>
                <a:latin typeface="Comic Sans MS" pitchFamily="64" charset="0"/>
                <a:ea typeface="DejaVu Sans" charset="0"/>
                <a:cs typeface="DejaVu Sans" charset="0"/>
              </a:rPr>
              <a:t>Combine</a:t>
            </a:r>
          </a:p>
        </p:txBody>
      </p:sp>
      <p:sp>
        <p:nvSpPr>
          <p:cNvPr id="55364" name="Line 68"/>
          <p:cNvSpPr>
            <a:spLocks noChangeShapeType="1"/>
          </p:cNvSpPr>
          <p:nvPr/>
        </p:nvSpPr>
        <p:spPr bwMode="auto">
          <a:xfrm>
            <a:off x="1524000" y="3657600"/>
            <a:ext cx="2286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65" name="Line 69"/>
          <p:cNvSpPr>
            <a:spLocks noChangeShapeType="1"/>
          </p:cNvSpPr>
          <p:nvPr/>
        </p:nvSpPr>
        <p:spPr bwMode="auto">
          <a:xfrm flipH="1">
            <a:off x="2660650" y="3657600"/>
            <a:ext cx="2413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66" name="Line 70"/>
          <p:cNvSpPr>
            <a:spLocks noChangeShapeType="1"/>
          </p:cNvSpPr>
          <p:nvPr/>
        </p:nvSpPr>
        <p:spPr bwMode="auto">
          <a:xfrm>
            <a:off x="4495800" y="3657600"/>
            <a:ext cx="2286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67" name="Line 71"/>
          <p:cNvSpPr>
            <a:spLocks noChangeShapeType="1"/>
          </p:cNvSpPr>
          <p:nvPr/>
        </p:nvSpPr>
        <p:spPr bwMode="auto">
          <a:xfrm flipH="1">
            <a:off x="5632450" y="3657600"/>
            <a:ext cx="241300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68" name="Line 72"/>
          <p:cNvSpPr>
            <a:spLocks noChangeShapeType="1"/>
          </p:cNvSpPr>
          <p:nvPr/>
        </p:nvSpPr>
        <p:spPr bwMode="auto">
          <a:xfrm>
            <a:off x="2205038" y="4610100"/>
            <a:ext cx="466725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69" name="Line 73"/>
          <p:cNvSpPr>
            <a:spLocks noChangeShapeType="1"/>
          </p:cNvSpPr>
          <p:nvPr/>
        </p:nvSpPr>
        <p:spPr bwMode="auto">
          <a:xfrm flipH="1">
            <a:off x="4678363" y="4610100"/>
            <a:ext cx="479425" cy="45720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Merge Sort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Divide the array into 2 equal parts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Merge sort the parts.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Merge the sorted array into single sorted array (?)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1219200" y="4038600"/>
            <a:ext cx="6019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4001294" y="4152106"/>
            <a:ext cx="3810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886200" y="441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4114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41910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Merge Sort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MergeSort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(</a:t>
            </a:r>
            <a:r>
              <a:rPr lang="en-US" sz="2600" dirty="0" err="1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int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A[], l, ){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 if (l &lt; r)    {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     mid = (l + r) / 2;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     </a:t>
            </a:r>
            <a:r>
              <a:rPr lang="en-US" sz="2600" dirty="0" err="1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MergeSort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(A, l, mid);   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     </a:t>
            </a:r>
            <a:r>
              <a:rPr lang="en-US" sz="2600" dirty="0" err="1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MergeSort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(A, mid + 1, r);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     Merge (A, l, r); 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  }}</a:t>
            </a: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 dirty="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Merge Sort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6425" cy="49037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Merge (</a:t>
            </a:r>
            <a:r>
              <a:rPr lang="en-US" dirty="0" err="1" smtClean="0"/>
              <a:t>int</a:t>
            </a:r>
            <a:r>
              <a:rPr lang="en-US" dirty="0" smtClean="0"/>
              <a:t> A[], l, r){ </a:t>
            </a:r>
          </a:p>
          <a:p>
            <a:r>
              <a:rPr lang="en-US" dirty="0" smtClean="0"/>
              <a:t>p = 0;  mid = (l + r) / 2;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 = l;  j =mid + 1; </a:t>
            </a:r>
          </a:p>
          <a:p>
            <a:endParaRPr lang="en-US" dirty="0" smtClean="0"/>
          </a:p>
          <a:p>
            <a:r>
              <a:rPr lang="en-US" dirty="0" smtClean="0"/>
              <a:t> while (</a:t>
            </a:r>
            <a:r>
              <a:rPr lang="en-US" dirty="0" err="1" smtClean="0"/>
              <a:t>i</a:t>
            </a:r>
            <a:r>
              <a:rPr lang="en-US" dirty="0" smtClean="0"/>
              <a:t> &lt; mid+1 &amp;&amp; j &lt; r + 1)    {      if (A[</a:t>
            </a:r>
            <a:r>
              <a:rPr lang="en-US" dirty="0" err="1" smtClean="0"/>
              <a:t>i</a:t>
            </a:r>
            <a:r>
              <a:rPr lang="en-US" dirty="0" smtClean="0"/>
              <a:t>] &lt;= A[j])	B[p++] = A[</a:t>
            </a:r>
            <a:r>
              <a:rPr lang="en-US" dirty="0" err="1" smtClean="0"/>
              <a:t>i</a:t>
            </a:r>
            <a:r>
              <a:rPr lang="en-US" dirty="0" smtClean="0"/>
              <a:t>++];      else	B[p++] = A[j++];    }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 dirty="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Merge Sort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6425" cy="490378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while (</a:t>
            </a:r>
            <a:r>
              <a:rPr lang="en-US" smtClean="0"/>
              <a:t>i&lt;mid+1</a:t>
            </a:r>
            <a:r>
              <a:rPr lang="en-US" dirty="0" smtClean="0"/>
              <a:t>)    B[p++] = A[</a:t>
            </a:r>
            <a:r>
              <a:rPr lang="en-US" dirty="0" err="1" smtClean="0"/>
              <a:t>i</a:t>
            </a:r>
            <a:r>
              <a:rPr lang="en-US" dirty="0" smtClean="0"/>
              <a:t>++];  </a:t>
            </a:r>
          </a:p>
          <a:p>
            <a:r>
              <a:rPr lang="en-US" dirty="0" smtClean="0"/>
              <a:t>while (j&lt;r+1)    B[p++] = A[j++];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l;  p = 0;  while (</a:t>
            </a:r>
            <a:r>
              <a:rPr lang="en-US" dirty="0" err="1" smtClean="0"/>
              <a:t>i</a:t>
            </a:r>
            <a:r>
              <a:rPr lang="en-US" dirty="0" smtClean="0"/>
              <a:t> &lt; r + 1)    A[</a:t>
            </a:r>
            <a:r>
              <a:rPr lang="en-US" dirty="0" err="1" smtClean="0"/>
              <a:t>i</a:t>
            </a:r>
            <a:r>
              <a:rPr lang="en-US" dirty="0" smtClean="0"/>
              <a:t>++] = B[p++];}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bIns="0" anchor="b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5000">
                <a:solidFill>
                  <a:srgbClr val="04617B"/>
                </a:solidFill>
                <a:latin typeface="Calibri" pitchFamily="32" charset="0"/>
                <a:ea typeface="DejaVu Sans" charset="0"/>
                <a:cs typeface="DejaVu Sans" charset="0"/>
              </a:rPr>
              <a:t>Merge Sort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Divide the array into 2 equal parts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Merge sort the parts.</a:t>
            </a:r>
          </a:p>
          <a:p>
            <a:pPr marL="336550" indent="-336550">
              <a:spcBef>
                <a:spcPts val="650"/>
              </a:spcBef>
              <a:buClr>
                <a:srgbClr val="0BD0D9"/>
              </a:buClr>
              <a:buSzPct val="95000"/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Merge the sorted array into single sorted array 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T( n )=2 T(n/2)+ 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2n 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=2</a:t>
            </a:r>
            <a:r>
              <a:rPr lang="en-IN" sz="2600" baseline="300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2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T(n/2</a:t>
            </a:r>
            <a:r>
              <a:rPr lang="en-IN" sz="2600" baseline="300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2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)+ 4n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=2</a:t>
            </a:r>
            <a:r>
              <a:rPr lang="en-IN" sz="2600" baseline="300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k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 T(n/2</a:t>
            </a:r>
            <a:r>
              <a:rPr lang="en-IN" sz="2600" baseline="300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k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)+ 2kn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= 2n </a:t>
            </a:r>
            <a:r>
              <a:rPr lang="en-IN" sz="2600" dirty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log </a:t>
            </a: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n</a:t>
            </a: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IN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T(n) is </a:t>
            </a:r>
            <a:r>
              <a:rPr lang="el-GR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Θ</a:t>
            </a:r>
            <a:r>
              <a:rPr lang="en-US" sz="2600" dirty="0" smtClean="0">
                <a:solidFill>
                  <a:srgbClr val="000000"/>
                </a:solidFill>
                <a:latin typeface="Constantia" pitchFamily="16" charset="0"/>
                <a:ea typeface="DejaVu Sans" charset="0"/>
                <a:cs typeface="DejaVu Sans" charset="0"/>
              </a:rPr>
              <a:t>(n log n)</a:t>
            </a:r>
            <a:endParaRPr lang="en-IN" sz="2600" dirty="0" smtClean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  <a:p>
            <a:pPr marL="336550" indent="-336550">
              <a:spcBef>
                <a:spcPts val="650"/>
              </a:spcBef>
              <a:buClrTx/>
              <a:buSzPct val="95000"/>
              <a:buFontTx/>
              <a:buNone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IN" sz="2600" dirty="0">
              <a:solidFill>
                <a:srgbClr val="000000"/>
              </a:solidFill>
              <a:latin typeface="Constantia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10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000" kern="1200" dirty="0" smtClean="0">
                <a:solidFill>
                  <a:schemeClr val="accent2"/>
                </a:solidFill>
                <a:latin typeface="Arial" charset="0"/>
              </a:rPr>
              <a:t>Muralidhara V N IIIT Bangalore</a:t>
            </a:r>
            <a:endParaRPr lang="en-IN" sz="2000" kern="12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Consider to consecutive numbers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and 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j+1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&gt; 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j+1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Swap(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and 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j+1</a:t>
            </a:r>
            <a:r>
              <a:rPr lang="en-US" dirty="0" smtClean="0"/>
              <a:t>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267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C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Consider to consecutive numbers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and 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j+1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&gt; 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j+1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Swap(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and 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j+1</a:t>
            </a:r>
            <a:r>
              <a:rPr lang="en-US" dirty="0" smtClean="0"/>
              <a:t>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for (j = 0; j &lt; n - 1 ; ++j)    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if (A[j] &gt; A[j + 1])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Swap(A[j], A[j + 1])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86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(j = 0; j &lt; n - 1 ; ++j)    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if (A[j] &gt; A[j + 1])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Swap(A[j], A[j + 1])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After one iteration 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The largest number moves to A[n-1]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Now ignore A[n-1] and repeat.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4958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nn-NO" dirty="0" smtClean="0"/>
              <a:t> for (i = 0; i &lt; n - 2; ++i) </a:t>
            </a: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 (j = 0; j &lt; n – 1-i ; ++j)    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if (A[j] &gt; A[j + 1])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Swap(A[j], A[j + 1])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572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 is the number of comparisons done by the Bubble Sort algorithm.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T(n)=n-1+T(n-1)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=n-1+n-2+n-3 …+1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=n(n-1)/2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T(n) is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9624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Bubble Sort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S</a:t>
            </a:r>
            <a:r>
              <a:rPr lang="en-US" dirty="0" smtClean="0"/>
              <a:t>(n) is the number of swaps done by the Bubble Sort algorithm.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In worst case,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S </a:t>
            </a:r>
            <a:r>
              <a:rPr lang="en-US" dirty="0" smtClean="0"/>
              <a:t>(n)=n-1+T(n-1)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=n-1+n-2+n-3 …+1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=n(n-1)/2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S </a:t>
            </a:r>
            <a:r>
              <a:rPr lang="en-US" dirty="0" smtClean="0"/>
              <a:t>(n) is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</a:t>
            </a:r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just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38862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1558</Words>
  <Application>Microsoft Office PowerPoint</Application>
  <PresentationFormat>On-screen Show (4:3)</PresentationFormat>
  <Paragraphs>474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1_Office Theme</vt:lpstr>
      <vt:lpstr>Sorting Algorithms</vt:lpstr>
      <vt:lpstr>Sorting Algorithms </vt:lpstr>
      <vt:lpstr>Sorting Problem</vt:lpstr>
      <vt:lpstr>Bubble Sort</vt:lpstr>
      <vt:lpstr>Bubble Sort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Search</vt:lpstr>
      <vt:lpstr>Linear Search</vt:lpstr>
      <vt:lpstr>Linear Search</vt:lpstr>
      <vt:lpstr>Linear Search</vt:lpstr>
      <vt:lpstr>Linear Search</vt:lpstr>
      <vt:lpstr>Divide and Conquer</vt:lpstr>
      <vt:lpstr>Binary Search </vt:lpstr>
      <vt:lpstr>Binary Search </vt:lpstr>
      <vt:lpstr>Binary Search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46</cp:revision>
  <dcterms:created xsi:type="dcterms:W3CDTF">2020-04-03T03:53:21Z</dcterms:created>
  <dcterms:modified xsi:type="dcterms:W3CDTF">2021-09-16T04:00:35Z</dcterms:modified>
</cp:coreProperties>
</file>