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290" r:id="rId4"/>
    <p:sldId id="257" r:id="rId5"/>
    <p:sldId id="279" r:id="rId6"/>
    <p:sldId id="288" r:id="rId7"/>
    <p:sldId id="289" r:id="rId8"/>
    <p:sldId id="28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CC21F-2D32-49F0-B502-29276E3B68A8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86C2-A025-4DC8-8059-189EC626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B0A229C-7C8D-415D-95E7-01AB2F006EB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ACEF491-B5B3-4F1A-AC07-B2393608B698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BD8EDFD-EB1E-4A1A-BF62-BF22D8CD7859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7013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19200"/>
            <a:ext cx="4037012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94C020F-4431-4ECA-BCBC-3E5999003B8F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338099-5CF6-4234-A752-8FFF14B26F7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444A0EA-E76B-4E7E-A7C4-23D334D29D1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4F341F2-D70C-49C5-9CF3-9A5F2CA373D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E6B65F-EBDF-4DD6-9C10-F69E787327AE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3F0E392-B577-47F6-A4F7-50FCFF5679D3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2D64A7A-76A9-4D44-9D2F-371D581B092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513" y="-244475"/>
            <a:ext cx="2170112" cy="636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244475"/>
            <a:ext cx="6361113" cy="6367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17D0F04-C3B4-4C22-8DB6-5CE19640AD60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BE42B-18DE-401B-93B6-73624635822A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-244475"/>
            <a:ext cx="80772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6425" cy="4903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fld id="{E67A8C46-3A16-49F2-BD97-CF4DBED2EFCC}" type="slidenum">
              <a:rPr lang="en-US" kern="1200"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US" kern="1200">
              <a:latin typeface="Arial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077200" y="0"/>
            <a:ext cx="1065213" cy="820738"/>
            <a:chOff x="5088" y="0"/>
            <a:chExt cx="671" cy="517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088" y="0"/>
              <a:ext cx="672" cy="51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en-US" kern="1200">
                <a:solidFill>
                  <a:srgbClr val="FFFFFF"/>
                </a:solidFill>
                <a:latin typeface="Arial" charset="0"/>
              </a:endParaRPr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155" y="69"/>
              <a:ext cx="554" cy="38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3366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 Traversal</a:t>
            </a:r>
            <a:br>
              <a:rPr lang="en-US" dirty="0" smtClean="0"/>
            </a:br>
            <a:r>
              <a:rPr lang="en-US" sz="2000" dirty="0" smtClean="0"/>
              <a:t>Graph Traversal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>
                <a:solidFill>
                  <a:srgbClr val="000000"/>
                </a:solidFill>
              </a:rPr>
              <a:t>Muralidhara</a:t>
            </a:r>
            <a:r>
              <a:rPr lang="en-US" dirty="0">
                <a:solidFill>
                  <a:srgbClr val="000000"/>
                </a:solidFill>
              </a:rPr>
              <a:t> V N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>
                <a:solidFill>
                  <a:srgbClr val="000000"/>
                </a:solidFill>
              </a:rPr>
              <a:t>IIIT Bangalore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9600" y="4191000"/>
          <a:ext cx="6096000" cy="1150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838200" y="6019800"/>
          <a:ext cx="304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9600" y="4191000"/>
          <a:ext cx="6096000" cy="1150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62000" y="6096000"/>
          <a:ext cx="228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9600" y="4191000"/>
          <a:ext cx="6096000" cy="1150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62000" y="5867400"/>
          <a:ext cx="228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9600" y="4191000"/>
          <a:ext cx="6096000" cy="1150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62000" y="5867400"/>
          <a:ext cx="228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5800" y="5029200"/>
          <a:ext cx="6096000" cy="11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073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Oval 20"/>
          <p:cNvSpPr/>
          <p:nvPr/>
        </p:nvSpPr>
        <p:spPr bwMode="auto">
          <a:xfrm>
            <a:off x="7010400" y="914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400800" y="2133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80010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324600" y="3657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8001000" y="3657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>
            <a:stCxn id="21" idx="3"/>
          </p:cNvCxnSpPr>
          <p:nvPr/>
        </p:nvCxnSpPr>
        <p:spPr bwMode="auto">
          <a:xfrm rot="5400000">
            <a:off x="6726962" y="1825928"/>
            <a:ext cx="514911" cy="252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23" idx="4"/>
            <a:endCxn id="27" idx="0"/>
          </p:cNvCxnSpPr>
          <p:nvPr/>
        </p:nvCxnSpPr>
        <p:spPr bwMode="auto">
          <a:xfrm rot="5400000">
            <a:off x="6400800" y="3314700"/>
            <a:ext cx="609600" cy="76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16200000" flipH="1">
            <a:off x="7624622" y="1747978"/>
            <a:ext cx="572622" cy="42946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25" idx="4"/>
          </p:cNvCxnSpPr>
          <p:nvPr/>
        </p:nvCxnSpPr>
        <p:spPr bwMode="auto">
          <a:xfrm rot="16200000" flipH="1">
            <a:off x="8096250" y="3371850"/>
            <a:ext cx="5334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BFS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While(Q)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u=</a:t>
            </a:r>
            <a:r>
              <a:rPr lang="en-US" dirty="0" err="1" smtClean="0"/>
              <a:t>Dequeue</a:t>
            </a:r>
            <a:r>
              <a:rPr lang="en-US" dirty="0" smtClean="0"/>
              <a:t>(Q);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every edge 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Every node is added once.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You will consider all out going edges of the deleted node. So every edge will be considered once.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6096000" y="1828800"/>
            <a:ext cx="205740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943600" y="3048000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001000" y="1828800"/>
            <a:ext cx="44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BFS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Enqueue</a:t>
            </a:r>
            <a:r>
              <a:rPr lang="en-US" dirty="0" smtClean="0"/>
              <a:t> – O(1)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Dequeue</a:t>
            </a:r>
            <a:r>
              <a:rPr lang="en-US" dirty="0" smtClean="0"/>
              <a:t> – O(1)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The does n </a:t>
            </a:r>
            <a:r>
              <a:rPr lang="en-US" dirty="0" err="1" smtClean="0"/>
              <a:t>Enqueue</a:t>
            </a:r>
            <a:r>
              <a:rPr lang="en-US" dirty="0" smtClean="0"/>
              <a:t> and n </a:t>
            </a:r>
            <a:r>
              <a:rPr lang="en-US" dirty="0" err="1" smtClean="0"/>
              <a:t>Dequeue</a:t>
            </a:r>
            <a:r>
              <a:rPr lang="en-US" dirty="0" smtClean="0"/>
              <a:t>- takes O(n) time.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Every edge is considered once –takes O(m) time.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BFS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BFS takes O(</a:t>
            </a:r>
            <a:r>
              <a:rPr lang="en-US" dirty="0" err="1" smtClean="0"/>
              <a:t>m+n</a:t>
            </a:r>
            <a:r>
              <a:rPr lang="en-US" dirty="0" smtClean="0"/>
              <a:t>) time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Every node is added once to the Queue – takes O(n) additional space.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DFSvisit</a:t>
            </a:r>
            <a:r>
              <a:rPr lang="en-US" dirty="0" smtClean="0"/>
              <a:t>(G)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=0;i&lt;n:++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{Phi(</a:t>
            </a:r>
            <a:r>
              <a:rPr lang="en-US" dirty="0" err="1" smtClean="0"/>
              <a:t>i</a:t>
            </a:r>
            <a:r>
              <a:rPr lang="en-US" dirty="0" smtClean="0"/>
              <a:t>)=-2;D[</a:t>
            </a:r>
            <a:r>
              <a:rPr lang="en-US" dirty="0" err="1" smtClean="0"/>
              <a:t>i</a:t>
            </a:r>
            <a:r>
              <a:rPr lang="en-US" dirty="0" smtClean="0"/>
              <a:t>]=0;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false;F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]=0;}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Count=1;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=0;i&lt;n:++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if(V[</a:t>
            </a:r>
            <a:r>
              <a:rPr lang="en-US" dirty="0" err="1" smtClean="0"/>
              <a:t>i</a:t>
            </a:r>
            <a:r>
              <a:rPr lang="en-US" dirty="0" smtClean="0"/>
              <a:t>]==false) {Phi(</a:t>
            </a:r>
            <a:r>
              <a:rPr lang="en-US" dirty="0" err="1" smtClean="0"/>
              <a:t>i</a:t>
            </a:r>
            <a:r>
              <a:rPr lang="en-US" dirty="0" smtClean="0"/>
              <a:t>)=-1;Push(</a:t>
            </a:r>
            <a:r>
              <a:rPr lang="en-US" dirty="0" err="1" smtClean="0"/>
              <a:t>S,i</a:t>
            </a:r>
            <a:r>
              <a:rPr lang="en-US" dirty="0" smtClean="0"/>
              <a:t>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DFS(s)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While(S){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u=Pop(S);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if(V[u]==false){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V[u]=</a:t>
            </a:r>
            <a:r>
              <a:rPr lang="en-US" sz="2400" dirty="0" err="1" smtClean="0"/>
              <a:t>true;Push</a:t>
            </a:r>
            <a:r>
              <a:rPr lang="en-US" sz="2400" dirty="0" smtClean="0"/>
              <a:t>(</a:t>
            </a:r>
            <a:r>
              <a:rPr lang="en-US" sz="2400" dirty="0" err="1" smtClean="0"/>
              <a:t>S,u</a:t>
            </a:r>
            <a:r>
              <a:rPr lang="en-US" sz="2400" dirty="0" smtClean="0"/>
              <a:t>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D[u]=count++;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For every edge (</a:t>
            </a:r>
            <a:r>
              <a:rPr lang="en-US" sz="2400" dirty="0" err="1" smtClean="0"/>
              <a:t>u,v</a:t>
            </a:r>
            <a:r>
              <a:rPr lang="en-US" sz="2400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if (V[v]==false){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		Push(</a:t>
            </a:r>
            <a:r>
              <a:rPr lang="en-US" sz="2400" dirty="0" err="1" smtClean="0"/>
              <a:t>S,v</a:t>
            </a:r>
            <a:r>
              <a:rPr lang="en-US" sz="2400" dirty="0" smtClean="0"/>
              <a:t>);		Phi(v)=u;}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}}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Else if(F[u]==0) F[u]=count++;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6096000" y="1828800"/>
            <a:ext cx="205740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943600" y="3048000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001000" y="1828800"/>
            <a:ext cx="44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Graph Traversal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Given a node s, we want to visit all the nodes reachable from s in the graph.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9600" y="4191000"/>
          <a:ext cx="6096000" cy="191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315200" y="1397000"/>
          <a:ext cx="304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9600" y="4191000"/>
          <a:ext cx="6096000" cy="191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315200" y="1397000"/>
          <a:ext cx="304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9600" y="4191000"/>
          <a:ext cx="6096000" cy="191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315200" y="1397000"/>
          <a:ext cx="304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9600" y="4191000"/>
          <a:ext cx="6096000" cy="191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315200" y="1397000"/>
          <a:ext cx="304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9600" y="4191000"/>
          <a:ext cx="6096000" cy="191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315200" y="1397000"/>
          <a:ext cx="304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7010400" y="914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400800" y="2133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467600" y="3276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324600" y="3657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7543800" y="4724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>
            <a:stCxn id="21" idx="3"/>
          </p:cNvCxnSpPr>
          <p:nvPr/>
        </p:nvCxnSpPr>
        <p:spPr bwMode="auto">
          <a:xfrm rot="5400000">
            <a:off x="6726962" y="1825928"/>
            <a:ext cx="514911" cy="252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23" idx="4"/>
            <a:endCxn id="27" idx="0"/>
          </p:cNvCxnSpPr>
          <p:nvPr/>
        </p:nvCxnSpPr>
        <p:spPr bwMode="auto">
          <a:xfrm rot="5400000">
            <a:off x="6400800" y="3314700"/>
            <a:ext cx="609600" cy="76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16200000" flipH="1">
            <a:off x="7015022" y="2890978"/>
            <a:ext cx="572622" cy="42946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25" idx="4"/>
          </p:cNvCxnSpPr>
          <p:nvPr/>
        </p:nvCxnSpPr>
        <p:spPr bwMode="auto">
          <a:xfrm rot="16200000" flipH="1">
            <a:off x="7562850" y="4438650"/>
            <a:ext cx="5334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28600" y="4572000"/>
          <a:ext cx="60198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  <a:gridCol w="1003300"/>
                <a:gridCol w="1003300"/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562600" y="23622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2/9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772400" y="121920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1/10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29600" y="35814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5/8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4648200"/>
            <a:ext cx="7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3/4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543800" y="5715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6/7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Graph Traversal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Add(DS,s);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While(DS){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u=Delete(DS);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every edge 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 was deleted – do nothing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 is not added –add v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 is in the DS –update</a:t>
            </a:r>
          </a:p>
          <a:p>
            <a:pPr marL="517525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6096000" y="1828800"/>
            <a:ext cx="205740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943600" y="3048000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001000" y="1828800"/>
            <a:ext cx="44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Graph Traversal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 is in the DS –update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DS is Queue – do nothing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DS is Stack – Add to stack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DS is </a:t>
            </a:r>
            <a:r>
              <a:rPr lang="en-US" dirty="0" err="1" smtClean="0"/>
              <a:t>PriorityQueue</a:t>
            </a:r>
            <a:r>
              <a:rPr lang="en-US" dirty="0" smtClean="0"/>
              <a:t> –</a:t>
            </a:r>
          </a:p>
          <a:p>
            <a:pPr lvl="2"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Min – Decrease Key</a:t>
            </a:r>
          </a:p>
          <a:p>
            <a:pPr lvl="2"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Max – Increase Key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Graph Traversal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While(DS)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u=Delete(DS);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every edge 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Every node is deleted at exactly once.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You will consider all out going edges of the deleted nodes , after you delete the node. So every edge will be considered at exactly once.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6096000" y="1828800"/>
            <a:ext cx="205740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943600" y="3048000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001000" y="1828800"/>
            <a:ext cx="44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Graph Traversal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Phi(s)=-1;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While(DS)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u=Delete(DS);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every edge 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v is added or updated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Phi(v)=u;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(Phi(v),v)) for all v </a:t>
            </a:r>
            <a:r>
              <a:rPr lang="az-Cyrl-AZ" dirty="0" smtClean="0"/>
              <a:t>Є</a:t>
            </a:r>
            <a:r>
              <a:rPr lang="en-US" dirty="0" smtClean="0"/>
              <a:t> V\{s} is a tree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6096000" y="1828800"/>
            <a:ext cx="205740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943600" y="3048000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001000" y="1828800"/>
            <a:ext cx="44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Graph Traversal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458200" cy="4906963"/>
          </a:xfrm>
          <a:ln/>
        </p:spPr>
        <p:txBody>
          <a:bodyPr/>
          <a:lstStyle/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Queue – Breadth First Search (BFS)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Stack – Depth First Search (DFS)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Min Priority Queue – </a:t>
            </a:r>
            <a:r>
              <a:rPr lang="en-US" sz="2400" dirty="0" err="1" smtClean="0"/>
              <a:t>Dijkstra</a:t>
            </a:r>
            <a:endParaRPr lang="en-US" sz="2400" dirty="0" smtClean="0"/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Priority Queue – Primes</a:t>
            </a:r>
          </a:p>
          <a:p>
            <a:pPr lvl="1"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000" dirty="0" smtClean="0"/>
              <a:t>Min – Minimum Spanning Tree</a:t>
            </a:r>
          </a:p>
          <a:p>
            <a:pPr lvl="1"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000" dirty="0" smtClean="0"/>
              <a:t>Max – Maximum Spanning Tree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BFS(s)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=0;i&lt;n:++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{Phi(</a:t>
            </a:r>
            <a:r>
              <a:rPr lang="en-US" dirty="0" err="1" smtClean="0"/>
              <a:t>i</a:t>
            </a:r>
            <a:r>
              <a:rPr lang="en-US" dirty="0" smtClean="0"/>
              <a:t>)=-2;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V[</a:t>
            </a:r>
            <a:r>
              <a:rPr lang="en-US" dirty="0" err="1" smtClean="0"/>
              <a:t>i</a:t>
            </a:r>
            <a:r>
              <a:rPr lang="en-US" dirty="0" smtClean="0"/>
              <a:t>]=false;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Enqueue</a:t>
            </a:r>
            <a:r>
              <a:rPr lang="en-US" dirty="0" smtClean="0"/>
              <a:t>(Q,s);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Phi(s)=-1;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V[s]=true;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BFS(s)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While(Q){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u=</a:t>
            </a:r>
            <a:r>
              <a:rPr lang="en-US" dirty="0" err="1" smtClean="0"/>
              <a:t>Dequeue</a:t>
            </a:r>
            <a:r>
              <a:rPr lang="en-US" dirty="0" smtClean="0"/>
              <a:t>(Q);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every edge 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 (V[v]==false){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	</a:t>
            </a:r>
            <a:r>
              <a:rPr lang="en-US" dirty="0" err="1" smtClean="0"/>
              <a:t>Enqueue</a:t>
            </a:r>
            <a:r>
              <a:rPr lang="en-US" dirty="0" smtClean="0"/>
              <a:t>(</a:t>
            </a:r>
            <a:r>
              <a:rPr lang="en-US" dirty="0" err="1" smtClean="0"/>
              <a:t>Q,v</a:t>
            </a:r>
            <a:r>
              <a:rPr lang="en-US" dirty="0" smtClean="0"/>
              <a:t>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	Phi(v)=u;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		V[v]=true;}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}}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6096000" y="1828800"/>
            <a:ext cx="205740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943600" y="3048000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001000" y="1828800"/>
            <a:ext cx="44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DejaVu Sans"/>
        <a:cs typeface="DejaVu Sans"/>
      </a:majorFont>
      <a:minorFont>
        <a:latin typeface="Verdan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876</Words>
  <Application>Microsoft Office PowerPoint</Application>
  <PresentationFormat>On-screen Show (4:3)</PresentationFormat>
  <Paragraphs>535</Paragraphs>
  <Slides>25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1_Office Theme</vt:lpstr>
      <vt:lpstr>Graph Traversal Graph Traversal Algorithm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BFS(s)</vt:lpstr>
      <vt:lpstr>BFS(s)</vt:lpstr>
      <vt:lpstr>BFS on Directed Graphs </vt:lpstr>
      <vt:lpstr>BFS on Directed Graphs </vt:lpstr>
      <vt:lpstr>BFS on Directed Graphs </vt:lpstr>
      <vt:lpstr>BFS on Directed Graphs </vt:lpstr>
      <vt:lpstr>BFS on Directed Graphs </vt:lpstr>
      <vt:lpstr>BFS</vt:lpstr>
      <vt:lpstr>BFS</vt:lpstr>
      <vt:lpstr>BFS</vt:lpstr>
      <vt:lpstr>DFS</vt:lpstr>
      <vt:lpstr>DFS(s)</vt:lpstr>
      <vt:lpstr>DFS on Directed Graphs </vt:lpstr>
      <vt:lpstr>DFS on Directed Graphs </vt:lpstr>
      <vt:lpstr>DFS on Directed Graphs </vt:lpstr>
      <vt:lpstr>DFS on Directed Graphs </vt:lpstr>
      <vt:lpstr>DFS on Directed Graphs </vt:lpstr>
      <vt:lpstr>DFS on Directed Graphs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Prof.Murali</dc:creator>
  <cp:lastModifiedBy>Prof.Murali</cp:lastModifiedBy>
  <cp:revision>17</cp:revision>
  <dcterms:created xsi:type="dcterms:W3CDTF">2020-04-03T03:53:21Z</dcterms:created>
  <dcterms:modified xsi:type="dcterms:W3CDTF">2022-06-21T03:34:57Z</dcterms:modified>
</cp:coreProperties>
</file>