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5"/>
  </p:notesMasterIdLst>
  <p:sldIdLst>
    <p:sldId id="256" r:id="rId3"/>
    <p:sldId id="257" r:id="rId4"/>
    <p:sldId id="290" r:id="rId5"/>
    <p:sldId id="258" r:id="rId6"/>
    <p:sldId id="297" r:id="rId7"/>
    <p:sldId id="298" r:id="rId8"/>
    <p:sldId id="299" r:id="rId9"/>
    <p:sldId id="300" r:id="rId10"/>
    <p:sldId id="288" r:id="rId11"/>
    <p:sldId id="295" r:id="rId12"/>
    <p:sldId id="301" r:id="rId13"/>
    <p:sldId id="296" r:id="rId14"/>
    <p:sldId id="302" r:id="rId15"/>
    <p:sldId id="311" r:id="rId16"/>
    <p:sldId id="303" r:id="rId17"/>
    <p:sldId id="304" r:id="rId18"/>
    <p:sldId id="310" r:id="rId19"/>
    <p:sldId id="312" r:id="rId20"/>
    <p:sldId id="307" r:id="rId21"/>
    <p:sldId id="308" r:id="rId22"/>
    <p:sldId id="309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94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E42B-18DE-401B-93B6-73624635822A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 dirty="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 dirty="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 dirty="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 dirty="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Shortest path Algorithm</a:t>
            </a:r>
            <a:br>
              <a:rPr lang="en-US" dirty="0" smtClean="0"/>
            </a:br>
            <a:r>
              <a:rPr lang="en-US" sz="2000" dirty="0" smtClean="0"/>
              <a:t>using Priority 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Bangalore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Dijkstra’s</a:t>
            </a:r>
            <a:r>
              <a:rPr lang="en-IN" dirty="0" smtClean="0"/>
              <a:t> Algorithm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Every node is deleted once.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</a:t>
            </a:r>
            <a:r>
              <a:rPr lang="en-US" dirty="0" err="1" smtClean="0"/>
              <a:t>DeleteMin</a:t>
            </a:r>
            <a:r>
              <a:rPr lang="en-US" dirty="0" smtClean="0"/>
              <a:t>()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Every edge is considered once.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</a:t>
            </a:r>
            <a:r>
              <a:rPr lang="en-US" dirty="0" err="1" smtClean="0"/>
              <a:t>DecreaseKey</a:t>
            </a:r>
            <a:r>
              <a:rPr lang="en-US" dirty="0" smtClean="0"/>
              <a:t>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Dijkstra’s</a:t>
            </a:r>
            <a:r>
              <a:rPr lang="en-IN" dirty="0" smtClean="0"/>
              <a:t> Algorithm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n		</a:t>
            </a:r>
            <a:r>
              <a:rPr lang="en-US" dirty="0" err="1" smtClean="0"/>
              <a:t>DeleteMin</a:t>
            </a:r>
            <a:r>
              <a:rPr lang="en-US" dirty="0" smtClean="0"/>
              <a:t>()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m	</a:t>
            </a:r>
            <a:r>
              <a:rPr lang="en-US" dirty="0" err="1" smtClean="0"/>
              <a:t>DecreaseKey</a:t>
            </a:r>
            <a:r>
              <a:rPr lang="en-US" dirty="0" smtClean="0"/>
              <a:t>()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Min Heap O((</a:t>
            </a:r>
            <a:r>
              <a:rPr lang="en-US" dirty="0" err="1" smtClean="0"/>
              <a:t>n+m</a:t>
            </a:r>
            <a:r>
              <a:rPr lang="en-US" dirty="0" smtClean="0"/>
              <a:t>) log n)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Fibonacci Heap O(</a:t>
            </a:r>
            <a:r>
              <a:rPr lang="en-US" dirty="0" err="1" smtClean="0"/>
              <a:t>nlogn+m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Dijkstra’s</a:t>
            </a:r>
            <a:r>
              <a:rPr lang="en-IN" dirty="0" smtClean="0"/>
              <a:t> Algorithm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Computes the weight of the shortest path only if the weights are positive.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D[A]=0;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D[B]=3;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D[C]=4;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err="1" smtClean="0"/>
              <a:t>Dijkstra</a:t>
            </a:r>
            <a:r>
              <a:rPr lang="en-US" sz="2400" dirty="0" smtClean="0"/>
              <a:t> reports that A-&gt;B is the shortest path.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But the shortest path is A-&gt;C-&gt;B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7848600" y="3886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7724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C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6388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>
            <a:endCxn id="4" idx="2"/>
          </p:cNvCxnSpPr>
          <p:nvPr/>
        </p:nvCxnSpPr>
        <p:spPr bwMode="auto">
          <a:xfrm>
            <a:off x="6324600" y="3733800"/>
            <a:ext cx="1524000" cy="609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endCxn id="5" idx="2"/>
          </p:cNvCxnSpPr>
          <p:nvPr/>
        </p:nvCxnSpPr>
        <p:spPr bwMode="auto">
          <a:xfrm flipV="1">
            <a:off x="6324600" y="2667000"/>
            <a:ext cx="1447800" cy="685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5" idx="4"/>
            <a:endCxn id="4" idx="0"/>
          </p:cNvCxnSpPr>
          <p:nvPr/>
        </p:nvCxnSpPr>
        <p:spPr bwMode="auto">
          <a:xfrm rot="16200000" flipH="1">
            <a:off x="7772400" y="3467100"/>
            <a:ext cx="762000" cy="76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7010400" y="3581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29600" y="33528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05600" y="2514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Dijkstra’s</a:t>
            </a:r>
            <a:r>
              <a:rPr lang="en-IN" dirty="0" smtClean="0"/>
              <a:t> Algorithm–Max Heap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Does not compute the weight of the longest path, by using Max Heap.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D[A]=0;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D[B]=4;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D[C]=3;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err="1" smtClean="0"/>
              <a:t>Dijkstra</a:t>
            </a:r>
            <a:r>
              <a:rPr lang="en-US" sz="2400" dirty="0" smtClean="0"/>
              <a:t> reports that A-&gt;B is the longest  path.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But the longest path is A-&gt;C-&gt;B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7848600" y="3886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7724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C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6388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>
            <a:endCxn id="4" idx="2"/>
          </p:cNvCxnSpPr>
          <p:nvPr/>
        </p:nvCxnSpPr>
        <p:spPr bwMode="auto">
          <a:xfrm>
            <a:off x="6324600" y="3733800"/>
            <a:ext cx="1524000" cy="609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endCxn id="5" idx="2"/>
          </p:cNvCxnSpPr>
          <p:nvPr/>
        </p:nvCxnSpPr>
        <p:spPr bwMode="auto">
          <a:xfrm flipV="1">
            <a:off x="6324600" y="2667000"/>
            <a:ext cx="1447800" cy="685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5" idx="4"/>
            <a:endCxn id="4" idx="0"/>
          </p:cNvCxnSpPr>
          <p:nvPr/>
        </p:nvCxnSpPr>
        <p:spPr bwMode="auto">
          <a:xfrm rot="16200000" flipH="1">
            <a:off x="7772400" y="3467100"/>
            <a:ext cx="762000" cy="76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7010400" y="3581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29600" y="3352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05600" y="2514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600" dirty="0" err="1" smtClean="0"/>
              <a:t>Dijkstra’s</a:t>
            </a:r>
            <a:r>
              <a:rPr lang="en-IN" sz="3600" dirty="0" smtClean="0"/>
              <a:t> Algorithm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Shortest Paths change of you add a constant to every edge in the graph.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2057400" y="5181600"/>
            <a:ext cx="1524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590800" y="4267200"/>
            <a:ext cx="1524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447800" y="4267200"/>
            <a:ext cx="1524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905000" y="2514600"/>
            <a:ext cx="1524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838200" y="3505200"/>
            <a:ext cx="1524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276600" y="3429000"/>
            <a:ext cx="1524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924800" y="4343400"/>
            <a:ext cx="1524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467600" y="5029200"/>
            <a:ext cx="1524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781800" y="4343400"/>
            <a:ext cx="1524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162800" y="2590800"/>
            <a:ext cx="1524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8382000" y="3505200"/>
            <a:ext cx="1524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248400" y="3505200"/>
            <a:ext cx="1524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7" name="Straight Arrow Connector 16"/>
          <p:cNvCxnSpPr>
            <a:stCxn id="8" idx="0"/>
            <a:endCxn id="7" idx="3"/>
          </p:cNvCxnSpPr>
          <p:nvPr/>
        </p:nvCxnSpPr>
        <p:spPr bwMode="auto">
          <a:xfrm rot="5400000" flipH="1" flipV="1">
            <a:off x="1023120" y="2601002"/>
            <a:ext cx="795478" cy="101291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7" idx="4"/>
            <a:endCxn id="9" idx="1"/>
          </p:cNvCxnSpPr>
          <p:nvPr/>
        </p:nvCxnSpPr>
        <p:spPr bwMode="auto">
          <a:xfrm rot="16200000" flipH="1">
            <a:off x="2280420" y="2443980"/>
            <a:ext cx="719278" cy="131771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8" idx="4"/>
            <a:endCxn id="6" idx="1"/>
          </p:cNvCxnSpPr>
          <p:nvPr/>
        </p:nvCxnSpPr>
        <p:spPr bwMode="auto">
          <a:xfrm rot="16200000" flipH="1">
            <a:off x="908820" y="3739380"/>
            <a:ext cx="566878" cy="55571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6" idx="4"/>
            <a:endCxn id="4" idx="1"/>
          </p:cNvCxnSpPr>
          <p:nvPr/>
        </p:nvCxnSpPr>
        <p:spPr bwMode="auto">
          <a:xfrm rot="16200000" flipH="1">
            <a:off x="1442220" y="4577580"/>
            <a:ext cx="719278" cy="55571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4" idx="7"/>
            <a:endCxn id="5" idx="3"/>
          </p:cNvCxnSpPr>
          <p:nvPr/>
        </p:nvCxnSpPr>
        <p:spPr bwMode="auto">
          <a:xfrm rot="5400000" flipH="1" flipV="1">
            <a:off x="2023922" y="4625882"/>
            <a:ext cx="752756" cy="4256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5" idx="7"/>
            <a:endCxn id="9" idx="3"/>
          </p:cNvCxnSpPr>
          <p:nvPr/>
        </p:nvCxnSpPr>
        <p:spPr bwMode="auto">
          <a:xfrm rot="5400000" flipH="1" flipV="1">
            <a:off x="2671622" y="3673382"/>
            <a:ext cx="676556" cy="5780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5" idx="7"/>
            <a:endCxn id="13" idx="3"/>
          </p:cNvCxnSpPr>
          <p:nvPr/>
        </p:nvCxnSpPr>
        <p:spPr bwMode="auto">
          <a:xfrm rot="5400000" flipH="1" flipV="1">
            <a:off x="6405422" y="2758982"/>
            <a:ext cx="752756" cy="8066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6"/>
            <a:endCxn id="14" idx="1"/>
          </p:cNvCxnSpPr>
          <p:nvPr/>
        </p:nvCxnSpPr>
        <p:spPr bwMode="auto">
          <a:xfrm>
            <a:off x="7315200" y="2705100"/>
            <a:ext cx="1089118" cy="83357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5" idx="4"/>
            <a:endCxn id="12" idx="1"/>
          </p:cNvCxnSpPr>
          <p:nvPr/>
        </p:nvCxnSpPr>
        <p:spPr bwMode="auto">
          <a:xfrm rot="16200000" flipH="1">
            <a:off x="6242820" y="3815580"/>
            <a:ext cx="643078" cy="47951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12" idx="5"/>
            <a:endCxn id="11" idx="2"/>
          </p:cNvCxnSpPr>
          <p:nvPr/>
        </p:nvCxnSpPr>
        <p:spPr bwMode="auto">
          <a:xfrm rot="16200000" flipH="1">
            <a:off x="6887252" y="4563152"/>
            <a:ext cx="604978" cy="55571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11" idx="7"/>
            <a:endCxn id="10" idx="3"/>
          </p:cNvCxnSpPr>
          <p:nvPr/>
        </p:nvCxnSpPr>
        <p:spPr bwMode="auto">
          <a:xfrm rot="5400000" flipH="1" flipV="1">
            <a:off x="7510322" y="4625882"/>
            <a:ext cx="524156" cy="3494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10" idx="0"/>
            <a:endCxn id="14" idx="3"/>
          </p:cNvCxnSpPr>
          <p:nvPr/>
        </p:nvCxnSpPr>
        <p:spPr bwMode="auto">
          <a:xfrm rot="5400000" flipH="1" flipV="1">
            <a:off x="7881120" y="3820202"/>
            <a:ext cx="643078" cy="40331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8610600" y="34290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505200" y="33528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1000" y="34290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867400" y="34290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400800" y="2895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14400" y="2667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124200" y="4038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514600" y="4724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447800" y="4876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85800" y="3962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14600" y="2590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229600" y="4114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772400" y="4800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858000" y="4876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96000" y="4038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772400" y="2590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600" dirty="0" err="1" smtClean="0"/>
              <a:t>Dijkstra’s</a:t>
            </a:r>
            <a:r>
              <a:rPr lang="en-IN" sz="3600" dirty="0" smtClean="0"/>
              <a:t> Algorithm-Correctness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D[v]=weight of the shortest path from s to v.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600" dirty="0" err="1" smtClean="0"/>
              <a:t>Dijkstra’s</a:t>
            </a:r>
            <a:r>
              <a:rPr lang="en-IN" sz="3600" dirty="0" smtClean="0"/>
              <a:t> Algorithm-Correctness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D[v]=weight of the shortest path from s to v.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Claim: if 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, v</a:t>
            </a:r>
            <a:r>
              <a:rPr lang="en-US" baseline="-25000" dirty="0" smtClean="0"/>
              <a:t>3</a:t>
            </a:r>
            <a:r>
              <a:rPr lang="en-US" dirty="0" smtClean="0"/>
              <a:t> ….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 </a:t>
            </a:r>
            <a:r>
              <a:rPr lang="en-US" dirty="0" smtClean="0"/>
              <a:t>is the order in which the nodes are deleted from the Min Heap then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D[v</a:t>
            </a:r>
            <a:r>
              <a:rPr lang="en-US" baseline="-25000" dirty="0" smtClean="0"/>
              <a:t>1</a:t>
            </a:r>
            <a:r>
              <a:rPr lang="en-US" dirty="0" smtClean="0"/>
              <a:t>]≤ D[v</a:t>
            </a:r>
            <a:r>
              <a:rPr lang="en-US" baseline="-25000" dirty="0" smtClean="0"/>
              <a:t>2</a:t>
            </a:r>
            <a:r>
              <a:rPr lang="en-US" dirty="0" smtClean="0"/>
              <a:t>]≤ D[v</a:t>
            </a:r>
            <a:r>
              <a:rPr lang="en-US" baseline="-25000" dirty="0" smtClean="0"/>
              <a:t>3</a:t>
            </a:r>
            <a:r>
              <a:rPr lang="en-US" dirty="0" smtClean="0"/>
              <a:t>]≤ …. ≤ D[</a:t>
            </a:r>
            <a:r>
              <a:rPr lang="en-US" dirty="0" err="1" smtClean="0"/>
              <a:t>v</a:t>
            </a:r>
            <a:r>
              <a:rPr lang="en-US" baseline="-25000" dirty="0" err="1" smtClean="0"/>
              <a:t>n</a:t>
            </a:r>
            <a:r>
              <a:rPr lang="en-US" dirty="0" smtClean="0"/>
              <a:t>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600" dirty="0" err="1" smtClean="0"/>
              <a:t>Dijkstra’s</a:t>
            </a:r>
            <a:r>
              <a:rPr lang="en-IN" sz="3600" dirty="0" smtClean="0"/>
              <a:t> Algorithm-Correctness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Claim: if v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v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v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…. 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n</a:t>
            </a:r>
            <a:r>
              <a:rPr lang="en-US" sz="2400" baseline="-25000" dirty="0" smtClean="0"/>
              <a:t>  </a:t>
            </a:r>
            <a:r>
              <a:rPr lang="en-US" sz="2400" dirty="0" smtClean="0"/>
              <a:t>is the order in which the nodes are deleted from the Min Heap then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D[v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]≤ D[v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]≤ D[v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]≤ …. ≤ D[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]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Proof: By induction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Consider </a:t>
            </a:r>
            <a:r>
              <a:rPr lang="en-US" sz="2400" dirty="0" err="1" smtClean="0"/>
              <a:t>i</a:t>
            </a:r>
            <a:r>
              <a:rPr lang="en-US" sz="2400" dirty="0" smtClean="0"/>
              <a:t> the node , let v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and D[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]&lt;D[v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], let j be the smallest such j.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When </a:t>
            </a:r>
            <a:r>
              <a:rPr lang="en-US" sz="2400" dirty="0" err="1" smtClean="0"/>
              <a:t>i</a:t>
            </a:r>
            <a:r>
              <a:rPr lang="en-US" sz="2400" dirty="0" smtClean="0"/>
              <a:t> was deleted D[v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] ≤D[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600" dirty="0" err="1" smtClean="0"/>
              <a:t>Dijkstra’s</a:t>
            </a:r>
            <a:r>
              <a:rPr lang="en-IN" sz="3600" dirty="0" smtClean="0"/>
              <a:t> Algorithm-Correctness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Claim: if v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v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v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…. 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n</a:t>
            </a:r>
            <a:r>
              <a:rPr lang="en-US" sz="2400" baseline="-25000" dirty="0" smtClean="0"/>
              <a:t>  </a:t>
            </a:r>
            <a:r>
              <a:rPr lang="en-US" sz="2400" dirty="0" smtClean="0"/>
              <a:t>is the order in which the nodes are deleted from the Min Heap then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D[v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]≤ D[v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]≤ D[v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]≤ …. ≤ D[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]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Proof: By induction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Consider </a:t>
            </a:r>
            <a:r>
              <a:rPr lang="en-US" sz="2400" dirty="0" err="1" smtClean="0"/>
              <a:t>i</a:t>
            </a:r>
            <a:r>
              <a:rPr lang="en-US" sz="2400" dirty="0" smtClean="0"/>
              <a:t> the node , let v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and D[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]&lt;D[v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], let j be the smallest such j.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When </a:t>
            </a:r>
            <a:r>
              <a:rPr lang="en-US" sz="2400" dirty="0" err="1" smtClean="0"/>
              <a:t>i</a:t>
            </a:r>
            <a:r>
              <a:rPr lang="en-US" sz="2400" dirty="0" smtClean="0"/>
              <a:t> was deleted D[v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] ≤D[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]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Even in future , if D[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] decreases it can decrease to D[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]=D[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]+w(</a:t>
            </a:r>
            <a:r>
              <a:rPr lang="en-US" sz="2400" dirty="0" err="1" smtClean="0"/>
              <a:t>k,j</a:t>
            </a:r>
            <a:r>
              <a:rPr lang="en-US" sz="2400" dirty="0" smtClean="0"/>
              <a:t>) for some k, </a:t>
            </a:r>
            <a:r>
              <a:rPr lang="en-US" sz="2400" dirty="0" err="1" smtClean="0"/>
              <a:t>i</a:t>
            </a:r>
            <a:r>
              <a:rPr lang="en-US" sz="2400" dirty="0" smtClean="0"/>
              <a:t> ≤k&lt;j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 D[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] =D[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]+w(</a:t>
            </a:r>
            <a:r>
              <a:rPr lang="en-US" sz="2400" dirty="0" err="1" smtClean="0"/>
              <a:t>k,j</a:t>
            </a:r>
            <a:r>
              <a:rPr lang="en-US" sz="2400" dirty="0" smtClean="0"/>
              <a:t>)≥D[v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]+w(</a:t>
            </a:r>
            <a:r>
              <a:rPr lang="en-US" sz="2400" dirty="0" err="1" smtClean="0"/>
              <a:t>k,j</a:t>
            </a:r>
            <a:r>
              <a:rPr lang="en-US" sz="2400" dirty="0" smtClean="0"/>
              <a:t>)&gt;D[v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];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600" dirty="0" err="1" smtClean="0"/>
              <a:t>Dijkstra’s</a:t>
            </a:r>
            <a:r>
              <a:rPr lang="en-IN" sz="3600" dirty="0" smtClean="0"/>
              <a:t> Algorithm-Correctness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D[v]=weight of the shortest path from s to v.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Consider the shortest path to a node v. Let u be a node just before the node v on the path from s to v.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6781800" y="5029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v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181600" y="5105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u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143000" y="5029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s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5" idx="6"/>
          </p:cNvCxnSpPr>
          <p:nvPr/>
        </p:nvCxnSpPr>
        <p:spPr bwMode="auto">
          <a:xfrm>
            <a:off x="5867400" y="55626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057400" y="5334000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……………………………………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Dijkstra</a:t>
            </a:r>
            <a:r>
              <a:rPr lang="en-IN" dirty="0" smtClean="0"/>
              <a:t>(s)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{Phi(</a:t>
            </a:r>
            <a:r>
              <a:rPr lang="en-US" dirty="0" err="1" smtClean="0"/>
              <a:t>i</a:t>
            </a:r>
            <a:r>
              <a:rPr lang="en-US" dirty="0" smtClean="0"/>
              <a:t>)=-2;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V[</a:t>
            </a:r>
            <a:r>
              <a:rPr lang="en-US" dirty="0" err="1" smtClean="0"/>
              <a:t>i</a:t>
            </a:r>
            <a:r>
              <a:rPr lang="en-US" dirty="0" smtClean="0"/>
              <a:t>]=false;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]=infinity;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D[s]=0; //</a:t>
            </a:r>
            <a:r>
              <a:rPr lang="en-US" dirty="0" err="1" smtClean="0"/>
              <a:t>DecreaseKye</a:t>
            </a:r>
            <a:r>
              <a:rPr lang="en-US" dirty="0" smtClean="0"/>
              <a:t>(s, 0)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Phi(s)=-1;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600" dirty="0" err="1" smtClean="0"/>
              <a:t>Dijkstra’s</a:t>
            </a:r>
            <a:r>
              <a:rPr lang="en-IN" sz="3600" dirty="0" smtClean="0"/>
              <a:t> Algorithm-Correctness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D[v]=weight of the shortest path from s to v.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Consider the shortest path to a node v. Let u be a node just before the node v on the path from s to v.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As w(</a:t>
            </a:r>
            <a:r>
              <a:rPr lang="en-US" dirty="0" err="1" smtClean="0"/>
              <a:t>u,v</a:t>
            </a:r>
            <a:r>
              <a:rPr lang="en-US" dirty="0" smtClean="0"/>
              <a:t>)&gt;0 D[u]&lt;D[v], so u must be deleted before v.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6781800" y="5029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v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181600" y="5105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u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143000" y="5029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s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5" idx="6"/>
          </p:cNvCxnSpPr>
          <p:nvPr/>
        </p:nvCxnSpPr>
        <p:spPr bwMode="auto">
          <a:xfrm>
            <a:off x="5867400" y="55626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057400" y="5334000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……………………………………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600" dirty="0" err="1" smtClean="0"/>
              <a:t>Dijkstra’s</a:t>
            </a:r>
            <a:r>
              <a:rPr lang="en-IN" sz="3600" dirty="0" smtClean="0"/>
              <a:t> Algorithm-Correctness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D[v]=weight of the shortest path from s to v.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As w(</a:t>
            </a:r>
            <a:r>
              <a:rPr lang="en-US" sz="2800" dirty="0" err="1" smtClean="0"/>
              <a:t>u,v</a:t>
            </a:r>
            <a:r>
              <a:rPr lang="en-US" sz="2800" dirty="0" smtClean="0"/>
              <a:t>)&gt;0 D[u]&lt;D[v], so u must be deleted before v.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When u was deleted , edge (</a:t>
            </a:r>
            <a:r>
              <a:rPr lang="en-US" sz="2800" dirty="0" err="1" smtClean="0"/>
              <a:t>u,v</a:t>
            </a:r>
            <a:r>
              <a:rPr lang="en-US" sz="2800" dirty="0" smtClean="0"/>
              <a:t>) should have been considered and D[v] can not be </a:t>
            </a:r>
            <a:r>
              <a:rPr lang="en-US" sz="2800" smtClean="0"/>
              <a:t>&gt; than </a:t>
            </a:r>
            <a:r>
              <a:rPr lang="en-US" sz="2800" dirty="0" smtClean="0"/>
              <a:t>D[u]+w(</a:t>
            </a:r>
            <a:r>
              <a:rPr lang="en-US" sz="2800" dirty="0" err="1" smtClean="0"/>
              <a:t>u,v</a:t>
            </a:r>
            <a:r>
              <a:rPr lang="en-US" sz="2800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6781800" y="5029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v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181600" y="5105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u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143000" y="5029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s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5" idx="6"/>
          </p:cNvCxnSpPr>
          <p:nvPr/>
        </p:nvCxnSpPr>
        <p:spPr bwMode="auto">
          <a:xfrm>
            <a:off x="5867400" y="55626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057400" y="5334000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……………………………………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Prim’s Algorithm for MST</a:t>
            </a:r>
            <a:br>
              <a:rPr lang="en-US" dirty="0" smtClean="0"/>
            </a:br>
            <a:r>
              <a:rPr lang="en-US" sz="2000" dirty="0" smtClean="0"/>
              <a:t>using Priority 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Bangalore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Prim’s Algorithm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{Phi(</a:t>
            </a:r>
            <a:r>
              <a:rPr lang="en-US" dirty="0" err="1" smtClean="0"/>
              <a:t>i</a:t>
            </a:r>
            <a:r>
              <a:rPr lang="en-US" dirty="0" smtClean="0"/>
              <a:t>)=-2;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V[</a:t>
            </a:r>
            <a:r>
              <a:rPr lang="en-US" dirty="0" err="1" smtClean="0"/>
              <a:t>i</a:t>
            </a:r>
            <a:r>
              <a:rPr lang="en-US" dirty="0" smtClean="0"/>
              <a:t>]=false;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]=infinity;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D[s]=0; //</a:t>
            </a:r>
            <a:r>
              <a:rPr lang="en-US" dirty="0" err="1" smtClean="0"/>
              <a:t>DecreaseKye</a:t>
            </a:r>
            <a:r>
              <a:rPr lang="en-US" dirty="0" smtClean="0"/>
              <a:t>(s, 0)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Phi(s)=-1;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Prim’s Algorithm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While(PQ){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u=</a:t>
            </a:r>
            <a:r>
              <a:rPr lang="en-US" sz="2800" dirty="0" err="1" smtClean="0"/>
              <a:t>DeleteMin</a:t>
            </a:r>
            <a:r>
              <a:rPr lang="en-US" sz="2800" dirty="0" smtClean="0"/>
              <a:t>();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V[u]=true;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For every edge (</a:t>
            </a:r>
            <a:r>
              <a:rPr lang="en-US" sz="2800" dirty="0" err="1" smtClean="0"/>
              <a:t>u,v</a:t>
            </a:r>
            <a:r>
              <a:rPr lang="en-US" sz="2800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if (V[v]==false &amp;&amp; D[v]&gt;w(</a:t>
            </a:r>
            <a:r>
              <a:rPr lang="en-US" sz="2800" dirty="0" err="1" smtClean="0"/>
              <a:t>u,v</a:t>
            </a:r>
            <a:r>
              <a:rPr lang="en-US" sz="2800" dirty="0" smtClean="0"/>
              <a:t>)){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		D[v]=w(</a:t>
            </a:r>
            <a:r>
              <a:rPr lang="en-US" sz="2800" dirty="0" err="1" smtClean="0"/>
              <a:t>u,v</a:t>
            </a:r>
            <a:r>
              <a:rPr lang="en-US" sz="2800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//</a:t>
            </a:r>
            <a:r>
              <a:rPr lang="en-US" sz="2800" dirty="0" err="1" smtClean="0"/>
              <a:t>DecreseKey</a:t>
            </a:r>
            <a:r>
              <a:rPr lang="en-US" sz="2800" dirty="0" smtClean="0"/>
              <a:t>(</a:t>
            </a:r>
            <a:r>
              <a:rPr lang="en-US" sz="2800" dirty="0" err="1" smtClean="0"/>
              <a:t>v,w</a:t>
            </a:r>
            <a:r>
              <a:rPr lang="en-US" sz="2800" dirty="0" smtClean="0"/>
              <a:t>(</a:t>
            </a:r>
            <a:r>
              <a:rPr lang="en-US" sz="2800" dirty="0" err="1" smtClean="0"/>
              <a:t>u,v</a:t>
            </a:r>
            <a:r>
              <a:rPr lang="en-US" sz="2800" dirty="0" smtClean="0"/>
              <a:t>));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		Phi(v)=u;}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5943600" y="1219200"/>
            <a:ext cx="20574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715000" y="24384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772400" y="1143000"/>
            <a:ext cx="4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Prim’s Algorithm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096000" cy="153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Infinite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Infinite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Infinite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Infinite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315200" y="1397000"/>
          <a:ext cx="68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/>
                <a:gridCol w="342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600200" y="1752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57400" y="2438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52800" y="21336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24400" y="2438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76600" y="3581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19200" y="3352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52800" y="1295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34" name="Straight Connector 33"/>
          <p:cNvCxnSpPr>
            <a:stCxn id="14" idx="7"/>
          </p:cNvCxnSpPr>
          <p:nvPr/>
        </p:nvCxnSpPr>
        <p:spPr bwMode="auto">
          <a:xfrm rot="5400000" flipH="1" flipV="1">
            <a:off x="1521128" y="1655040"/>
            <a:ext cx="362511" cy="10148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4" idx="5"/>
          </p:cNvCxnSpPr>
          <p:nvPr/>
        </p:nvCxnSpPr>
        <p:spPr bwMode="auto">
          <a:xfrm rot="16200000" flipH="1">
            <a:off x="1559228" y="2626027"/>
            <a:ext cx="362511" cy="1091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0" idx="5"/>
            <a:endCxn id="6" idx="1"/>
          </p:cNvCxnSpPr>
          <p:nvPr/>
        </p:nvCxnSpPr>
        <p:spPr bwMode="auto">
          <a:xfrm rot="16200000" flipH="1">
            <a:off x="3028389" y="1918867"/>
            <a:ext cx="1106022" cy="15724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0" idx="6"/>
            <a:endCxn id="8" idx="2"/>
          </p:cNvCxnSpPr>
          <p:nvPr/>
        </p:nvCxnSpPr>
        <p:spPr bwMode="auto">
          <a:xfrm>
            <a:off x="2895600" y="18288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9" idx="6"/>
            <a:endCxn id="6" idx="2"/>
          </p:cNvCxnSpPr>
          <p:nvPr/>
        </p:nvCxnSpPr>
        <p:spPr bwMode="auto">
          <a:xfrm>
            <a:off x="2895600" y="3505200"/>
            <a:ext cx="13716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8" idx="4"/>
            <a:endCxn id="6" idx="0"/>
          </p:cNvCxnSpPr>
          <p:nvPr/>
        </p:nvCxnSpPr>
        <p:spPr bwMode="auto">
          <a:xfrm rot="5400000">
            <a:off x="4191000" y="2705100"/>
            <a:ext cx="838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Prim’s Algorithm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096000" cy="153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Infinite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Infinite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315200" y="1397000"/>
          <a:ext cx="1219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600200" y="1752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57400" y="2438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52800" y="21336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24400" y="2438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76600" y="3581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19200" y="3352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52800" y="1295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34" name="Straight Connector 33"/>
          <p:cNvCxnSpPr>
            <a:stCxn id="14" idx="7"/>
          </p:cNvCxnSpPr>
          <p:nvPr/>
        </p:nvCxnSpPr>
        <p:spPr bwMode="auto">
          <a:xfrm rot="5400000" flipH="1" flipV="1">
            <a:off x="1521128" y="1655040"/>
            <a:ext cx="362511" cy="10148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4" idx="5"/>
          </p:cNvCxnSpPr>
          <p:nvPr/>
        </p:nvCxnSpPr>
        <p:spPr bwMode="auto">
          <a:xfrm rot="16200000" flipH="1">
            <a:off x="1559228" y="2626027"/>
            <a:ext cx="362511" cy="1091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0" idx="5"/>
            <a:endCxn id="6" idx="1"/>
          </p:cNvCxnSpPr>
          <p:nvPr/>
        </p:nvCxnSpPr>
        <p:spPr bwMode="auto">
          <a:xfrm rot="16200000" flipH="1">
            <a:off x="3028389" y="1918867"/>
            <a:ext cx="1106022" cy="15724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0" idx="6"/>
            <a:endCxn id="8" idx="2"/>
          </p:cNvCxnSpPr>
          <p:nvPr/>
        </p:nvCxnSpPr>
        <p:spPr bwMode="auto">
          <a:xfrm>
            <a:off x="2895600" y="18288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9" idx="6"/>
            <a:endCxn id="6" idx="2"/>
          </p:cNvCxnSpPr>
          <p:nvPr/>
        </p:nvCxnSpPr>
        <p:spPr bwMode="auto">
          <a:xfrm>
            <a:off x="2895600" y="3505200"/>
            <a:ext cx="13716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8" idx="4"/>
            <a:endCxn id="6" idx="0"/>
          </p:cNvCxnSpPr>
          <p:nvPr/>
        </p:nvCxnSpPr>
        <p:spPr bwMode="auto">
          <a:xfrm rot="5400000">
            <a:off x="4191000" y="2705100"/>
            <a:ext cx="838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Prim’s Algorithm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096000" cy="153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Infinite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315200" y="1397000"/>
          <a:ext cx="1219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600200" y="1752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57400" y="2438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52800" y="21336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24400" y="2438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76600" y="3581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19200" y="3352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52800" y="1295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34" name="Straight Connector 33"/>
          <p:cNvCxnSpPr>
            <a:stCxn id="14" idx="7"/>
          </p:cNvCxnSpPr>
          <p:nvPr/>
        </p:nvCxnSpPr>
        <p:spPr bwMode="auto">
          <a:xfrm rot="5400000" flipH="1" flipV="1">
            <a:off x="1521128" y="1655040"/>
            <a:ext cx="362511" cy="10148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4" idx="5"/>
          </p:cNvCxnSpPr>
          <p:nvPr/>
        </p:nvCxnSpPr>
        <p:spPr bwMode="auto">
          <a:xfrm rot="16200000" flipH="1">
            <a:off x="1559228" y="2626027"/>
            <a:ext cx="362511" cy="1091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0" idx="5"/>
            <a:endCxn id="6" idx="1"/>
          </p:cNvCxnSpPr>
          <p:nvPr/>
        </p:nvCxnSpPr>
        <p:spPr bwMode="auto">
          <a:xfrm rot="16200000" flipH="1">
            <a:off x="3028389" y="1918867"/>
            <a:ext cx="1106022" cy="15724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0" idx="6"/>
            <a:endCxn id="8" idx="2"/>
          </p:cNvCxnSpPr>
          <p:nvPr/>
        </p:nvCxnSpPr>
        <p:spPr bwMode="auto">
          <a:xfrm>
            <a:off x="2895600" y="18288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9" idx="6"/>
            <a:endCxn id="6" idx="2"/>
          </p:cNvCxnSpPr>
          <p:nvPr/>
        </p:nvCxnSpPr>
        <p:spPr bwMode="auto">
          <a:xfrm>
            <a:off x="2895600" y="3505200"/>
            <a:ext cx="13716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8" idx="4"/>
            <a:endCxn id="6" idx="0"/>
          </p:cNvCxnSpPr>
          <p:nvPr/>
        </p:nvCxnSpPr>
        <p:spPr bwMode="auto">
          <a:xfrm rot="5400000">
            <a:off x="4191000" y="2705100"/>
            <a:ext cx="838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Prim’s Algorithm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096000" cy="153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315200" y="1397000"/>
          <a:ext cx="1219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600200" y="1752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57400" y="2438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52800" y="21336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24400" y="2438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76600" y="3581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19200" y="3352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52800" y="1295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34" name="Straight Connector 33"/>
          <p:cNvCxnSpPr>
            <a:stCxn id="14" idx="7"/>
          </p:cNvCxnSpPr>
          <p:nvPr/>
        </p:nvCxnSpPr>
        <p:spPr bwMode="auto">
          <a:xfrm rot="5400000" flipH="1" flipV="1">
            <a:off x="1521128" y="1655040"/>
            <a:ext cx="362511" cy="10148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4" idx="5"/>
          </p:cNvCxnSpPr>
          <p:nvPr/>
        </p:nvCxnSpPr>
        <p:spPr bwMode="auto">
          <a:xfrm rot="16200000" flipH="1">
            <a:off x="1559228" y="2626027"/>
            <a:ext cx="362511" cy="1091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0" idx="5"/>
            <a:endCxn id="6" idx="1"/>
          </p:cNvCxnSpPr>
          <p:nvPr/>
        </p:nvCxnSpPr>
        <p:spPr bwMode="auto">
          <a:xfrm rot="16200000" flipH="1">
            <a:off x="3028389" y="1918867"/>
            <a:ext cx="1106022" cy="15724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0" idx="6"/>
            <a:endCxn id="8" idx="2"/>
          </p:cNvCxnSpPr>
          <p:nvPr/>
        </p:nvCxnSpPr>
        <p:spPr bwMode="auto">
          <a:xfrm>
            <a:off x="2895600" y="18288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9" idx="6"/>
            <a:endCxn id="6" idx="2"/>
          </p:cNvCxnSpPr>
          <p:nvPr/>
        </p:nvCxnSpPr>
        <p:spPr bwMode="auto">
          <a:xfrm>
            <a:off x="2895600" y="3505200"/>
            <a:ext cx="13716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8" idx="4"/>
            <a:endCxn id="6" idx="0"/>
          </p:cNvCxnSpPr>
          <p:nvPr/>
        </p:nvCxnSpPr>
        <p:spPr bwMode="auto">
          <a:xfrm rot="5400000">
            <a:off x="4191000" y="2705100"/>
            <a:ext cx="838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Prim’s Algorithm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04800" y="5029200"/>
          <a:ext cx="6096000" cy="151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600200" y="1752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57400" y="2438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52800" y="21336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305800" y="48006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76600" y="3581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19200" y="3352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52800" y="1295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34" name="Straight Connector 33"/>
          <p:cNvCxnSpPr>
            <a:stCxn id="14" idx="7"/>
          </p:cNvCxnSpPr>
          <p:nvPr/>
        </p:nvCxnSpPr>
        <p:spPr bwMode="auto">
          <a:xfrm rot="5400000" flipH="1" flipV="1">
            <a:off x="1521128" y="1655040"/>
            <a:ext cx="362511" cy="10148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4" idx="5"/>
          </p:cNvCxnSpPr>
          <p:nvPr/>
        </p:nvCxnSpPr>
        <p:spPr bwMode="auto">
          <a:xfrm rot="16200000" flipH="1">
            <a:off x="1559228" y="2626027"/>
            <a:ext cx="362511" cy="1091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0" idx="5"/>
            <a:endCxn id="6" idx="1"/>
          </p:cNvCxnSpPr>
          <p:nvPr/>
        </p:nvCxnSpPr>
        <p:spPr bwMode="auto">
          <a:xfrm rot="16200000" flipH="1">
            <a:off x="3028389" y="1918867"/>
            <a:ext cx="1106022" cy="15724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0" idx="6"/>
            <a:endCxn id="8" idx="2"/>
          </p:cNvCxnSpPr>
          <p:nvPr/>
        </p:nvCxnSpPr>
        <p:spPr bwMode="auto">
          <a:xfrm>
            <a:off x="2895600" y="18288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9" idx="6"/>
            <a:endCxn id="6" idx="2"/>
          </p:cNvCxnSpPr>
          <p:nvPr/>
        </p:nvCxnSpPr>
        <p:spPr bwMode="auto">
          <a:xfrm>
            <a:off x="2895600" y="3505200"/>
            <a:ext cx="13716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8" idx="4"/>
            <a:endCxn id="6" idx="0"/>
          </p:cNvCxnSpPr>
          <p:nvPr/>
        </p:nvCxnSpPr>
        <p:spPr bwMode="auto">
          <a:xfrm rot="5400000">
            <a:off x="4191000" y="2705100"/>
            <a:ext cx="838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4"/>
          <p:cNvSpPr/>
          <p:nvPr/>
        </p:nvSpPr>
        <p:spPr bwMode="auto">
          <a:xfrm>
            <a:off x="7010400" y="91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7010400" y="2362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248400" y="3810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7772400" y="3733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8001000" y="5334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43" name="Straight Connector 42"/>
          <p:cNvCxnSpPr>
            <a:stCxn id="25" idx="4"/>
            <a:endCxn id="26" idx="0"/>
          </p:cNvCxnSpPr>
          <p:nvPr/>
        </p:nvCxnSpPr>
        <p:spPr bwMode="auto">
          <a:xfrm rot="5400000">
            <a:off x="7086600" y="2095500"/>
            <a:ext cx="5334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26" idx="3"/>
          </p:cNvCxnSpPr>
          <p:nvPr/>
        </p:nvCxnSpPr>
        <p:spPr bwMode="auto">
          <a:xfrm rot="5400000">
            <a:off x="6612662" y="3311828"/>
            <a:ext cx="667311" cy="329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26" idx="5"/>
          </p:cNvCxnSpPr>
          <p:nvPr/>
        </p:nvCxnSpPr>
        <p:spPr bwMode="auto">
          <a:xfrm rot="16200000" flipH="1">
            <a:off x="7502828" y="3235627"/>
            <a:ext cx="591111" cy="4052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33" idx="4"/>
          </p:cNvCxnSpPr>
          <p:nvPr/>
        </p:nvCxnSpPr>
        <p:spPr bwMode="auto">
          <a:xfrm rot="16200000" flipH="1">
            <a:off x="7829550" y="4933950"/>
            <a:ext cx="685800" cy="1143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7391400" y="1905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324600" y="3200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848600" y="3124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Dijkstra</a:t>
            </a:r>
            <a:r>
              <a:rPr lang="en-IN" dirty="0" smtClean="0"/>
              <a:t>(s)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While(PQ){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u=</a:t>
            </a:r>
            <a:r>
              <a:rPr lang="en-US" sz="2800" dirty="0" err="1" smtClean="0"/>
              <a:t>DeleteMin</a:t>
            </a:r>
            <a:r>
              <a:rPr lang="en-US" sz="2800" dirty="0" smtClean="0"/>
              <a:t>();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V[u]=true;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For every edge (</a:t>
            </a:r>
            <a:r>
              <a:rPr lang="en-US" sz="2800" dirty="0" err="1" smtClean="0"/>
              <a:t>u,v</a:t>
            </a:r>
            <a:r>
              <a:rPr lang="en-US" sz="2800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if (V[v]==false &amp;&amp; D[v]&gt;D[u]+w(</a:t>
            </a:r>
            <a:r>
              <a:rPr lang="en-US" sz="2800" dirty="0" err="1" smtClean="0"/>
              <a:t>u,v</a:t>
            </a:r>
            <a:r>
              <a:rPr lang="en-US" sz="2800" dirty="0" smtClean="0"/>
              <a:t>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		D[v]=D[u]+w(</a:t>
            </a:r>
            <a:r>
              <a:rPr lang="en-US" sz="2800" dirty="0" err="1" smtClean="0"/>
              <a:t>u,v</a:t>
            </a:r>
            <a:r>
              <a:rPr lang="en-US" sz="2800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//</a:t>
            </a:r>
            <a:r>
              <a:rPr lang="en-US" sz="2800" dirty="0" err="1" smtClean="0"/>
              <a:t>DecreseKey</a:t>
            </a:r>
            <a:r>
              <a:rPr lang="en-US" sz="2800" dirty="0" smtClean="0"/>
              <a:t>(</a:t>
            </a:r>
            <a:r>
              <a:rPr lang="en-US" sz="2800" dirty="0" err="1" smtClean="0"/>
              <a:t>v,D</a:t>
            </a:r>
            <a:r>
              <a:rPr lang="en-US" sz="2800" dirty="0" smtClean="0"/>
              <a:t>[u]+w(</a:t>
            </a:r>
            <a:r>
              <a:rPr lang="en-US" sz="2800" dirty="0" err="1" smtClean="0"/>
              <a:t>u,v</a:t>
            </a:r>
            <a:r>
              <a:rPr lang="en-US" sz="2800" dirty="0" smtClean="0"/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		Phi(v)=u;}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5943600" y="1219200"/>
            <a:ext cx="20574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715000" y="24384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772400" y="1143000"/>
            <a:ext cx="4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Prim’s Algorithm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Computes the Weight of the Minimum Spanning Tree.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(Phi(v),v) is the set of edges in the MST.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Sum of D[v] over all the nodes gives the weight of the MST.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Prim’s Algorithm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1524000" y="1981200"/>
            <a:ext cx="1600200" cy="33528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The set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of nodes already Deleted from the Min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638800" y="1981200"/>
            <a:ext cx="1600200" cy="33528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The set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of nodes that are in the Min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514600" y="2362200"/>
            <a:ext cx="3505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33600" y="2209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22098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0" y="1905000"/>
            <a:ext cx="237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 weighted edge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2438400" y="5105400"/>
            <a:ext cx="3733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810000" y="464820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Prim’s Algorithm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Let OPT be the minimum spanning Tree.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Add the edge (</a:t>
            </a:r>
            <a:r>
              <a:rPr lang="en-US" dirty="0" err="1" smtClean="0"/>
              <a:t>u,v</a:t>
            </a:r>
            <a:r>
              <a:rPr lang="en-US" dirty="0" smtClean="0"/>
              <a:t>) to OPT, weight of the maximum weighted edge should be w(</a:t>
            </a:r>
            <a:r>
              <a:rPr lang="en-US" dirty="0" err="1" smtClean="0"/>
              <a:t>u,v</a:t>
            </a:r>
            <a:r>
              <a:rPr lang="en-US" dirty="0" smtClean="0"/>
              <a:t>).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OPT should choose at least one edge going across whose weight is same as w(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Prim’s Algorithm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While(PQ)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u=</a:t>
            </a:r>
            <a:r>
              <a:rPr lang="en-US" dirty="0" err="1" smtClean="0"/>
              <a:t>DeleteMin</a:t>
            </a:r>
            <a:r>
              <a:rPr lang="en-US" dirty="0" smtClean="0"/>
              <a:t>();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every edge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Every node is deleted once.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You will consider all out going edges of the deleted node. So every edge will be considered exactly once.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6096000" y="1828800"/>
            <a:ext cx="20574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943600" y="30480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001000" y="1828800"/>
            <a:ext cx="4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Prim’s Algorithm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n		</a:t>
            </a:r>
            <a:r>
              <a:rPr lang="en-US" dirty="0" err="1" smtClean="0"/>
              <a:t>DeleteMin</a:t>
            </a:r>
            <a:r>
              <a:rPr lang="en-US" dirty="0" smtClean="0"/>
              <a:t>()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m	</a:t>
            </a:r>
            <a:r>
              <a:rPr lang="en-US" dirty="0" err="1" smtClean="0"/>
              <a:t>DecreaseKey</a:t>
            </a:r>
            <a:r>
              <a:rPr lang="en-US" dirty="0" smtClean="0"/>
              <a:t>()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Min Heap O((</a:t>
            </a:r>
            <a:r>
              <a:rPr lang="en-US" dirty="0" err="1" smtClean="0"/>
              <a:t>n+m</a:t>
            </a:r>
            <a:r>
              <a:rPr lang="en-US" dirty="0" smtClean="0"/>
              <a:t>) log n)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Fibonacci Heap O(</a:t>
            </a:r>
            <a:r>
              <a:rPr lang="en-US" dirty="0" err="1" smtClean="0"/>
              <a:t>nlogn+m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Prim’s Algorithm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{Phi(</a:t>
            </a:r>
            <a:r>
              <a:rPr lang="en-US" dirty="0" err="1" smtClean="0"/>
              <a:t>i</a:t>
            </a:r>
            <a:r>
              <a:rPr lang="en-US" dirty="0" smtClean="0"/>
              <a:t>)=-2;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V[</a:t>
            </a:r>
            <a:r>
              <a:rPr lang="en-US" dirty="0" err="1" smtClean="0"/>
              <a:t>i</a:t>
            </a:r>
            <a:r>
              <a:rPr lang="en-US" dirty="0" smtClean="0"/>
              <a:t>]=false;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]=-infinity;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D[s]=0; //</a:t>
            </a:r>
            <a:r>
              <a:rPr lang="en-US" dirty="0" err="1" smtClean="0"/>
              <a:t>IncreseKye</a:t>
            </a:r>
            <a:r>
              <a:rPr lang="en-US" dirty="0" smtClean="0"/>
              <a:t>(s, 0)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Phi(s)=-1;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Prim’s Algorithm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While(PQ){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u=</a:t>
            </a:r>
            <a:r>
              <a:rPr lang="en-US" sz="2800" dirty="0" err="1" smtClean="0"/>
              <a:t>DeleteMax</a:t>
            </a:r>
            <a:r>
              <a:rPr lang="en-US" sz="2800" dirty="0" smtClean="0"/>
              <a:t>();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V[u]=true;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For every edge (</a:t>
            </a:r>
            <a:r>
              <a:rPr lang="en-US" sz="2800" dirty="0" err="1" smtClean="0"/>
              <a:t>u,v</a:t>
            </a:r>
            <a:r>
              <a:rPr lang="en-US" sz="2800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if (V[v]==false &amp;&amp; D[v]&lt;w(</a:t>
            </a:r>
            <a:r>
              <a:rPr lang="en-US" sz="2800" dirty="0" err="1" smtClean="0"/>
              <a:t>u,v</a:t>
            </a:r>
            <a:r>
              <a:rPr lang="en-US" sz="2800" dirty="0" smtClean="0"/>
              <a:t>)){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		D[v]=w(</a:t>
            </a:r>
            <a:r>
              <a:rPr lang="en-US" sz="2800" dirty="0" err="1" smtClean="0"/>
              <a:t>u,v</a:t>
            </a:r>
            <a:r>
              <a:rPr lang="en-US" sz="2800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//</a:t>
            </a:r>
            <a:r>
              <a:rPr lang="en-US" sz="2800" dirty="0" err="1" smtClean="0"/>
              <a:t>IncreseKey</a:t>
            </a:r>
            <a:r>
              <a:rPr lang="en-US" sz="2800" dirty="0" smtClean="0"/>
              <a:t>(</a:t>
            </a:r>
            <a:r>
              <a:rPr lang="en-US" sz="2800" dirty="0" err="1" smtClean="0"/>
              <a:t>v,w</a:t>
            </a:r>
            <a:r>
              <a:rPr lang="en-US" sz="2800" dirty="0" smtClean="0"/>
              <a:t>(</a:t>
            </a:r>
            <a:r>
              <a:rPr lang="en-US" sz="2800" dirty="0" err="1" smtClean="0"/>
              <a:t>u,v</a:t>
            </a:r>
            <a:r>
              <a:rPr lang="en-US" sz="2800" dirty="0" smtClean="0"/>
              <a:t>));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		Phi(v)=u;}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5943600" y="1219200"/>
            <a:ext cx="20574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715000" y="24384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772400" y="1143000"/>
            <a:ext cx="4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Prim’s Algorithm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629400" cy="153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  <a:gridCol w="1104900"/>
                <a:gridCol w="1104900"/>
                <a:gridCol w="1104900"/>
                <a:gridCol w="11049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-Infinite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-Infinite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-Infinite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-Infinite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315200" y="1397000"/>
          <a:ext cx="68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/>
                <a:gridCol w="342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600200" y="1752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57400" y="2438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52800" y="21336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24400" y="2438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76600" y="3581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19200" y="3352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52800" y="1295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34" name="Straight Connector 33"/>
          <p:cNvCxnSpPr>
            <a:stCxn id="14" idx="7"/>
          </p:cNvCxnSpPr>
          <p:nvPr/>
        </p:nvCxnSpPr>
        <p:spPr bwMode="auto">
          <a:xfrm rot="5400000" flipH="1" flipV="1">
            <a:off x="1521128" y="1655040"/>
            <a:ext cx="362511" cy="10148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4" idx="5"/>
          </p:cNvCxnSpPr>
          <p:nvPr/>
        </p:nvCxnSpPr>
        <p:spPr bwMode="auto">
          <a:xfrm rot="16200000" flipH="1">
            <a:off x="1559228" y="2626027"/>
            <a:ext cx="362511" cy="1091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0" idx="5"/>
            <a:endCxn id="6" idx="1"/>
          </p:cNvCxnSpPr>
          <p:nvPr/>
        </p:nvCxnSpPr>
        <p:spPr bwMode="auto">
          <a:xfrm rot="16200000" flipH="1">
            <a:off x="3028389" y="1918867"/>
            <a:ext cx="1106022" cy="15724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0" idx="6"/>
            <a:endCxn id="8" idx="2"/>
          </p:cNvCxnSpPr>
          <p:nvPr/>
        </p:nvCxnSpPr>
        <p:spPr bwMode="auto">
          <a:xfrm>
            <a:off x="2895600" y="18288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9" idx="6"/>
            <a:endCxn id="6" idx="2"/>
          </p:cNvCxnSpPr>
          <p:nvPr/>
        </p:nvCxnSpPr>
        <p:spPr bwMode="auto">
          <a:xfrm>
            <a:off x="2895600" y="3505200"/>
            <a:ext cx="13716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8" idx="4"/>
            <a:endCxn id="6" idx="0"/>
          </p:cNvCxnSpPr>
          <p:nvPr/>
        </p:nvCxnSpPr>
        <p:spPr bwMode="auto">
          <a:xfrm rot="5400000">
            <a:off x="4191000" y="2705100"/>
            <a:ext cx="838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Prim’s Algorithm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553200" cy="153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100"/>
                <a:gridCol w="1054100"/>
                <a:gridCol w="1054100"/>
                <a:gridCol w="1054100"/>
                <a:gridCol w="1117600"/>
                <a:gridCol w="12192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-infinite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-infinite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315200" y="1397000"/>
          <a:ext cx="1219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600200" y="1752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57400" y="2438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52800" y="21336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24400" y="2438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76600" y="3581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19200" y="3352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52800" y="1295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34" name="Straight Connector 33"/>
          <p:cNvCxnSpPr>
            <a:stCxn id="14" idx="7"/>
          </p:cNvCxnSpPr>
          <p:nvPr/>
        </p:nvCxnSpPr>
        <p:spPr bwMode="auto">
          <a:xfrm rot="5400000" flipH="1" flipV="1">
            <a:off x="1521128" y="1655040"/>
            <a:ext cx="362511" cy="10148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4" idx="5"/>
          </p:cNvCxnSpPr>
          <p:nvPr/>
        </p:nvCxnSpPr>
        <p:spPr bwMode="auto">
          <a:xfrm rot="16200000" flipH="1">
            <a:off x="1559228" y="2626027"/>
            <a:ext cx="362511" cy="1091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0" idx="5"/>
            <a:endCxn id="6" idx="1"/>
          </p:cNvCxnSpPr>
          <p:nvPr/>
        </p:nvCxnSpPr>
        <p:spPr bwMode="auto">
          <a:xfrm rot="16200000" flipH="1">
            <a:off x="3028389" y="1918867"/>
            <a:ext cx="1106022" cy="15724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0" idx="6"/>
            <a:endCxn id="8" idx="2"/>
          </p:cNvCxnSpPr>
          <p:nvPr/>
        </p:nvCxnSpPr>
        <p:spPr bwMode="auto">
          <a:xfrm>
            <a:off x="2895600" y="18288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9" idx="6"/>
            <a:endCxn id="6" idx="2"/>
          </p:cNvCxnSpPr>
          <p:nvPr/>
        </p:nvCxnSpPr>
        <p:spPr bwMode="auto">
          <a:xfrm>
            <a:off x="2895600" y="3505200"/>
            <a:ext cx="13716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8" idx="4"/>
            <a:endCxn id="6" idx="0"/>
          </p:cNvCxnSpPr>
          <p:nvPr/>
        </p:nvCxnSpPr>
        <p:spPr bwMode="auto">
          <a:xfrm rot="5400000">
            <a:off x="4191000" y="2705100"/>
            <a:ext cx="838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Prim’s Algorithm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096000" cy="153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315200" y="1397000"/>
          <a:ext cx="1219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600200" y="1752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57400" y="2438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52800" y="21336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24400" y="2438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76600" y="3581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19200" y="3352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52800" y="1295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34" name="Straight Connector 33"/>
          <p:cNvCxnSpPr>
            <a:stCxn id="14" idx="7"/>
          </p:cNvCxnSpPr>
          <p:nvPr/>
        </p:nvCxnSpPr>
        <p:spPr bwMode="auto">
          <a:xfrm rot="5400000" flipH="1" flipV="1">
            <a:off x="1521128" y="1655040"/>
            <a:ext cx="362511" cy="10148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4" idx="5"/>
          </p:cNvCxnSpPr>
          <p:nvPr/>
        </p:nvCxnSpPr>
        <p:spPr bwMode="auto">
          <a:xfrm rot="16200000" flipH="1">
            <a:off x="1559228" y="2626027"/>
            <a:ext cx="362511" cy="1091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0" idx="5"/>
            <a:endCxn id="6" idx="1"/>
          </p:cNvCxnSpPr>
          <p:nvPr/>
        </p:nvCxnSpPr>
        <p:spPr bwMode="auto">
          <a:xfrm rot="16200000" flipH="1">
            <a:off x="3028389" y="1918867"/>
            <a:ext cx="1106022" cy="15724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0" idx="6"/>
            <a:endCxn id="8" idx="2"/>
          </p:cNvCxnSpPr>
          <p:nvPr/>
        </p:nvCxnSpPr>
        <p:spPr bwMode="auto">
          <a:xfrm>
            <a:off x="2895600" y="18288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9" idx="6"/>
            <a:endCxn id="6" idx="2"/>
          </p:cNvCxnSpPr>
          <p:nvPr/>
        </p:nvCxnSpPr>
        <p:spPr bwMode="auto">
          <a:xfrm>
            <a:off x="2895600" y="3505200"/>
            <a:ext cx="13716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8" idx="4"/>
            <a:endCxn id="6" idx="0"/>
          </p:cNvCxnSpPr>
          <p:nvPr/>
        </p:nvCxnSpPr>
        <p:spPr bwMode="auto">
          <a:xfrm rot="5400000">
            <a:off x="4191000" y="2705100"/>
            <a:ext cx="838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Dijkstra</a:t>
            </a:r>
            <a:r>
              <a:rPr lang="en-IN" dirty="0" smtClean="0"/>
              <a:t>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096000" cy="153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Infinite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Infinite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Infinite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Infinite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315200" y="1397000"/>
          <a:ext cx="68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/>
                <a:gridCol w="342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600200" y="1752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57400" y="2438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52800" y="21336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24400" y="2438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76600" y="3581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19200" y="3352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52800" y="1295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Prim’s Algorithm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00200" y="1752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57400" y="2438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52800" y="21336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86600" y="3581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76600" y="3581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19200" y="3352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52800" y="1295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34" name="Straight Connector 33"/>
          <p:cNvCxnSpPr>
            <a:stCxn id="14" idx="7"/>
          </p:cNvCxnSpPr>
          <p:nvPr/>
        </p:nvCxnSpPr>
        <p:spPr bwMode="auto">
          <a:xfrm rot="5400000" flipH="1" flipV="1">
            <a:off x="1521128" y="1655040"/>
            <a:ext cx="362511" cy="10148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4" idx="5"/>
          </p:cNvCxnSpPr>
          <p:nvPr/>
        </p:nvCxnSpPr>
        <p:spPr bwMode="auto">
          <a:xfrm rot="16200000" flipH="1">
            <a:off x="1559228" y="2626027"/>
            <a:ext cx="362511" cy="1091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0" idx="5"/>
            <a:endCxn id="6" idx="1"/>
          </p:cNvCxnSpPr>
          <p:nvPr/>
        </p:nvCxnSpPr>
        <p:spPr bwMode="auto">
          <a:xfrm rot="16200000" flipH="1">
            <a:off x="3028389" y="1918867"/>
            <a:ext cx="1106022" cy="15724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0" idx="6"/>
            <a:endCxn id="8" idx="2"/>
          </p:cNvCxnSpPr>
          <p:nvPr/>
        </p:nvCxnSpPr>
        <p:spPr bwMode="auto">
          <a:xfrm>
            <a:off x="2895600" y="18288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9" idx="6"/>
            <a:endCxn id="6" idx="2"/>
          </p:cNvCxnSpPr>
          <p:nvPr/>
        </p:nvCxnSpPr>
        <p:spPr bwMode="auto">
          <a:xfrm>
            <a:off x="2895600" y="3505200"/>
            <a:ext cx="13716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8" idx="4"/>
            <a:endCxn id="6" idx="0"/>
          </p:cNvCxnSpPr>
          <p:nvPr/>
        </p:nvCxnSpPr>
        <p:spPr bwMode="auto">
          <a:xfrm rot="5400000">
            <a:off x="4191000" y="2705100"/>
            <a:ext cx="838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4"/>
          <p:cNvSpPr/>
          <p:nvPr/>
        </p:nvSpPr>
        <p:spPr bwMode="auto">
          <a:xfrm>
            <a:off x="7010400" y="91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7010400" y="2362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248400" y="3810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8458200" y="3810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7391400" y="3886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43" name="Straight Connector 42"/>
          <p:cNvCxnSpPr>
            <a:stCxn id="25" idx="4"/>
            <a:endCxn id="26" idx="0"/>
          </p:cNvCxnSpPr>
          <p:nvPr/>
        </p:nvCxnSpPr>
        <p:spPr bwMode="auto">
          <a:xfrm rot="5400000">
            <a:off x="7086600" y="2095500"/>
            <a:ext cx="5334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26" idx="3"/>
          </p:cNvCxnSpPr>
          <p:nvPr/>
        </p:nvCxnSpPr>
        <p:spPr bwMode="auto">
          <a:xfrm rot="5400000">
            <a:off x="6612662" y="3311828"/>
            <a:ext cx="667311" cy="329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7391400" y="19050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324600" y="3200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001000" y="3124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609600" y="4953000"/>
          <a:ext cx="6096000" cy="1600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59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04741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04741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404741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Straight Connector 43"/>
          <p:cNvCxnSpPr>
            <a:stCxn id="26" idx="4"/>
          </p:cNvCxnSpPr>
          <p:nvPr/>
        </p:nvCxnSpPr>
        <p:spPr bwMode="auto">
          <a:xfrm rot="16200000" flipH="1">
            <a:off x="7143750" y="3486150"/>
            <a:ext cx="685800" cy="2667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endCxn id="33" idx="1"/>
          </p:cNvCxnSpPr>
          <p:nvPr/>
        </p:nvCxnSpPr>
        <p:spPr bwMode="auto">
          <a:xfrm rot="16200000" flipH="1">
            <a:off x="7679461" y="3064738"/>
            <a:ext cx="895911" cy="8624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Prim’s Algorithm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Computes the Weight of the Maximum Spanning Tree.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(Phi(v),v) is the set of edges in the MST.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Sum of D[v] over all the nodes gives the weight of the MST.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Prim’s Algorithm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Minimum and Maximum Spanning Tree can be computed.</a:t>
            </a:r>
            <a:endParaRPr lang="en-US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Min Heap O((</a:t>
            </a:r>
            <a:r>
              <a:rPr lang="en-US" dirty="0" err="1" smtClean="0"/>
              <a:t>n+m</a:t>
            </a:r>
            <a:r>
              <a:rPr lang="en-US" dirty="0" smtClean="0"/>
              <a:t>) log n)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Fibonacci Heap O(</a:t>
            </a:r>
            <a:r>
              <a:rPr lang="en-US" dirty="0" err="1" smtClean="0"/>
              <a:t>nlogn+m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Dijkstra</a:t>
            </a:r>
            <a:r>
              <a:rPr lang="en-IN" dirty="0" smtClean="0"/>
              <a:t>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096000" cy="153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Infinite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Infinite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315200" y="1397000"/>
          <a:ext cx="1219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600200" y="1752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57400" y="2438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52800" y="21336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24400" y="2438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76600" y="3581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19200" y="3352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52800" y="1295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Dijkstra</a:t>
            </a:r>
            <a:r>
              <a:rPr lang="en-IN" dirty="0" smtClean="0"/>
              <a:t>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096000" cy="153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Infinite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315200" y="1397000"/>
          <a:ext cx="1219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600200" y="1752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57400" y="2438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52800" y="21336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24400" y="2438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76600" y="3581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19200" y="3352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52800" y="1295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Dijkstra</a:t>
            </a:r>
            <a:r>
              <a:rPr lang="en-IN" dirty="0" smtClean="0"/>
              <a:t>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096000" cy="153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315200" y="1397000"/>
          <a:ext cx="1219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600200" y="1752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57400" y="2438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52800" y="21336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24400" y="2438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76600" y="3581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19200" y="3352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52800" y="1295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Dijkstra</a:t>
            </a:r>
            <a:r>
              <a:rPr lang="en-IN" dirty="0" smtClean="0"/>
              <a:t>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52400" y="4953000"/>
          <a:ext cx="5943600" cy="168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4216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600200" y="1752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57400" y="2438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52800" y="21336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24400" y="2438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76600" y="3581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19200" y="3352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52800" y="1295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 bwMode="auto">
          <a:xfrm>
            <a:off x="7086600" y="91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7086600" y="2362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7162800" y="3810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8229600" y="5105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6248400" y="5257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>
            <a:stCxn id="25" idx="4"/>
            <a:endCxn id="33" idx="0"/>
          </p:cNvCxnSpPr>
          <p:nvPr/>
        </p:nvCxnSpPr>
        <p:spPr bwMode="auto">
          <a:xfrm rot="5400000">
            <a:off x="7162800" y="2095500"/>
            <a:ext cx="533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33" idx="4"/>
            <a:endCxn id="34" idx="0"/>
          </p:cNvCxnSpPr>
          <p:nvPr/>
        </p:nvCxnSpPr>
        <p:spPr bwMode="auto">
          <a:xfrm rot="16200000" flipH="1">
            <a:off x="7200900" y="3505200"/>
            <a:ext cx="533400" cy="76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10800000" flipV="1">
            <a:off x="6705600" y="4724400"/>
            <a:ext cx="685800" cy="533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34" idx="5"/>
            <a:endCxn id="35" idx="1"/>
          </p:cNvCxnSpPr>
          <p:nvPr/>
        </p:nvCxnSpPr>
        <p:spPr bwMode="auto">
          <a:xfrm rot="16200000" flipH="1">
            <a:off x="7714689" y="4623967"/>
            <a:ext cx="648822" cy="5818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Dijkstra’s</a:t>
            </a:r>
            <a:r>
              <a:rPr lang="en-IN" dirty="0" smtClean="0"/>
              <a:t> Algorithm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While(PQ)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u=</a:t>
            </a:r>
            <a:r>
              <a:rPr lang="en-US" dirty="0" err="1" smtClean="0"/>
              <a:t>DeleteMin</a:t>
            </a:r>
            <a:r>
              <a:rPr lang="en-US" dirty="0" smtClean="0"/>
              <a:t>();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every edge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Every node is deleted once.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You will consider all out going edges of the deleted node. So every edge will be considered exactly once.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6096000" y="1828800"/>
            <a:ext cx="20574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943600" y="30480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001000" y="1828800"/>
            <a:ext cx="4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1687</Words>
  <Application>Microsoft Office PowerPoint</Application>
  <PresentationFormat>On-screen Show (4:3)</PresentationFormat>
  <Paragraphs>874</Paragraphs>
  <Slides>42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1_Office Theme</vt:lpstr>
      <vt:lpstr>Dijkstra’s Shortest path Algorithm using Priority Queue</vt:lpstr>
      <vt:lpstr>Dijkstra(s)</vt:lpstr>
      <vt:lpstr>Dijkstra(s)</vt:lpstr>
      <vt:lpstr>Dijkstra on Directed Graphs </vt:lpstr>
      <vt:lpstr>Dijkstra on Directed Graphs </vt:lpstr>
      <vt:lpstr>Dijkstra on Directed Graphs </vt:lpstr>
      <vt:lpstr>Dijkstra on Directed Graphs </vt:lpstr>
      <vt:lpstr>Dijkstra on Directed Graphs </vt:lpstr>
      <vt:lpstr>Dijkstra’s Algorithm</vt:lpstr>
      <vt:lpstr>Dijkstra’s Algorithm</vt:lpstr>
      <vt:lpstr>Dijkstra’s Algorithm</vt:lpstr>
      <vt:lpstr>Dijkstra’s Algorithm</vt:lpstr>
      <vt:lpstr>Dijkstra’s Algorithm–Max Heap</vt:lpstr>
      <vt:lpstr>Dijkstra’s Algorithm</vt:lpstr>
      <vt:lpstr>Dijkstra’s Algorithm-Correctness</vt:lpstr>
      <vt:lpstr>Dijkstra’s Algorithm-Correctness</vt:lpstr>
      <vt:lpstr>Dijkstra’s Algorithm-Correctness</vt:lpstr>
      <vt:lpstr>Dijkstra’s Algorithm-Correctness</vt:lpstr>
      <vt:lpstr>Dijkstra’s Algorithm-Correctness</vt:lpstr>
      <vt:lpstr>Dijkstra’s Algorithm-Correctness</vt:lpstr>
      <vt:lpstr>Dijkstra’s Algorithm-Correctness</vt:lpstr>
      <vt:lpstr>Prim’s Algorithm for MST using Priority Queue</vt:lpstr>
      <vt:lpstr>Prim’s Algorithm 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 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26</cp:revision>
  <dcterms:created xsi:type="dcterms:W3CDTF">2020-04-03T03:53:21Z</dcterms:created>
  <dcterms:modified xsi:type="dcterms:W3CDTF">2022-06-23T04:13:59Z</dcterms:modified>
</cp:coreProperties>
</file>