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99" r:id="rId4"/>
    <p:sldId id="257" r:id="rId5"/>
    <p:sldId id="290" r:id="rId6"/>
    <p:sldId id="296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Connected Components of an undirected Graph using BFS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While(Q){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u=</a:t>
            </a:r>
            <a:r>
              <a:rPr lang="en-US" dirty="0" err="1" smtClean="0"/>
              <a:t>Dequeue</a:t>
            </a:r>
            <a:r>
              <a:rPr lang="en-US" dirty="0" smtClean="0"/>
              <a:t>(Q);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(V[v]==false){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Enqueue</a:t>
            </a:r>
            <a:r>
              <a:rPr lang="en-US" dirty="0" smtClean="0"/>
              <a:t>(</a:t>
            </a:r>
            <a:r>
              <a:rPr lang="en-US" dirty="0" err="1" smtClean="0"/>
              <a:t>Q,v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Phi(v)=u;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		V[v]=true;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L[v]=L[u]+1;}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5029200"/>
          <a:ext cx="6096000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073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 bwMode="auto">
          <a:xfrm>
            <a:off x="7010400" y="91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400800" y="2133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80010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324600" y="3657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8001000" y="3657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 bwMode="auto">
          <a:xfrm rot="5400000">
            <a:off x="6726962" y="1825928"/>
            <a:ext cx="514911" cy="252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4"/>
            <a:endCxn id="27" idx="0"/>
          </p:cNvCxnSpPr>
          <p:nvPr/>
        </p:nvCxnSpPr>
        <p:spPr bwMode="auto">
          <a:xfrm rot="5400000">
            <a:off x="6400800" y="3314700"/>
            <a:ext cx="609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7624622" y="1747978"/>
            <a:ext cx="572622" cy="4294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4"/>
          </p:cNvCxnSpPr>
          <p:nvPr/>
        </p:nvCxnSpPr>
        <p:spPr bwMode="auto">
          <a:xfrm rot="16200000" flipH="1">
            <a:off x="8096250" y="3371850"/>
            <a:ext cx="5334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Shortest length path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L[v] is the length of the shortest length path from s to v.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L[v]=INT_MAX means node is not reachable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There is a path of length L[v]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Shortest length path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L[v] is the length of the shortest length path from s to v.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d is the </a:t>
            </a:r>
            <a:r>
              <a:rPr lang="en-US" dirty="0" err="1" smtClean="0"/>
              <a:t>the</a:t>
            </a:r>
            <a:r>
              <a:rPr lang="en-US" dirty="0" smtClean="0"/>
              <a:t> length of the shortest length path from s to v, </a:t>
            </a:r>
            <a:r>
              <a:rPr lang="en-US" smtClean="0"/>
              <a:t>then L[</a:t>
            </a:r>
            <a:r>
              <a:rPr lang="en-US" dirty="0" err="1" smtClean="0"/>
              <a:t>v</a:t>
            </a:r>
            <a:r>
              <a:rPr lang="en-US" smtClean="0"/>
              <a:t>]=</a:t>
            </a:r>
            <a:r>
              <a:rPr lang="en-US" dirty="0" smtClean="0"/>
              <a:t>d;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3505200" y="472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562600" y="472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v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14600" y="472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95400" y="4800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Shortest length path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L[v] is the length of the shortest length path from s to v.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Can be found in O(</a:t>
            </a:r>
            <a:r>
              <a:rPr lang="en-US" dirty="0" err="1" smtClean="0"/>
              <a:t>n+m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Shortest length path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L[v] is the length of the shortest length path from s to v.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Can be found in O(</a:t>
            </a:r>
            <a:r>
              <a:rPr lang="en-US" dirty="0" err="1" smtClean="0"/>
              <a:t>n+m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Diameter of a graph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Diameter of a graph is the maximum distance between two nodes of the graph.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Distance between two nodes is the weight of the shortest path between the nodes.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Note that it is not same as the longest path in the graph 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Diameter of a graph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Diameter of a graph is the maximum distance between two nodes of the graph.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Distance between two nodes is the weight of the shortest path between the nodes.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Can be found in O(n</a:t>
            </a:r>
            <a:r>
              <a:rPr lang="en-US" baseline="30000" dirty="0" smtClean="0"/>
              <a:t>3</a:t>
            </a:r>
            <a:r>
              <a:rPr lang="en-US" dirty="0" smtClean="0"/>
              <a:t>) using Floyd –</a:t>
            </a:r>
            <a:r>
              <a:rPr lang="en-US" dirty="0" err="1" smtClean="0"/>
              <a:t>Warshall’s</a:t>
            </a:r>
            <a:r>
              <a:rPr lang="en-US" dirty="0" smtClean="0"/>
              <a:t> algorithm.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Diameter of a graph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all the edges have unit weight then the distance between two nodes is the length of the shortest length between the nodes.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Can be found in O((</a:t>
            </a:r>
            <a:r>
              <a:rPr lang="en-US" dirty="0" err="1" smtClean="0"/>
              <a:t>n+m</a:t>
            </a:r>
            <a:r>
              <a:rPr lang="en-US" dirty="0" smtClean="0"/>
              <a:t>)n) time by calling the BFS from each node of the graph.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Diameter of a graph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G be an undirected connected graph.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L be the maximum level of any node when applied BFS from a node s.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Let d be the diameter of the graph and let u and v be the nodes such that d is the length of the shortest length path between u and v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dirty="0" smtClean="0"/>
              <a:t>Connect components of an undirected graph </a:t>
            </a:r>
            <a:endParaRPr lang="en-IN" sz="24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4" idx="5"/>
            <a:endCxn id="9" idx="2"/>
          </p:cNvCxnSpPr>
          <p:nvPr/>
        </p:nvCxnSpPr>
        <p:spPr bwMode="auto">
          <a:xfrm rot="16200000" flipH="1">
            <a:off x="1444928" y="2740327"/>
            <a:ext cx="5149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304800" y="4191000"/>
            <a:ext cx="853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7030A0"/>
                </a:solidFill>
              </a:rPr>
              <a:t>connected component </a:t>
            </a:r>
            <a:r>
              <a:rPr lang="en-US" dirty="0" smtClean="0"/>
              <a:t>of G is a </a:t>
            </a:r>
            <a:r>
              <a:rPr lang="en-US" i="1" dirty="0" smtClean="0"/>
              <a:t>maximal</a:t>
            </a:r>
            <a:r>
              <a:rPr lang="en-US" dirty="0" smtClean="0"/>
              <a:t> connected </a:t>
            </a:r>
            <a:r>
              <a:rPr lang="en-US" dirty="0" err="1" smtClean="0"/>
              <a:t>subgraph</a:t>
            </a:r>
            <a:r>
              <a:rPr lang="en-US" dirty="0" smtClean="0"/>
              <a:t> of G.</a:t>
            </a:r>
          </a:p>
          <a:p>
            <a:endParaRPr lang="en-US" dirty="0" smtClean="0"/>
          </a:p>
          <a:p>
            <a:r>
              <a:rPr lang="en-US" dirty="0" smtClean="0"/>
              <a:t>The set of nodes is the disjoint union of set of nodes in the connected components.</a:t>
            </a:r>
          </a:p>
          <a:p>
            <a:endParaRPr lang="en-US" dirty="0" smtClean="0"/>
          </a:p>
          <a:p>
            <a:r>
              <a:rPr lang="en-US" dirty="0" smtClean="0"/>
              <a:t>There are 3 connect components in the above graph.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5791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39000" y="2057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7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867400" y="2895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/>
          <p:cNvCxnSpPr>
            <a:stCxn id="17" idx="4"/>
            <a:endCxn id="21" idx="0"/>
          </p:cNvCxnSpPr>
          <p:nvPr/>
        </p:nvCxnSpPr>
        <p:spPr bwMode="auto">
          <a:xfrm rot="16200000" flipH="1">
            <a:off x="5867400" y="2552700"/>
            <a:ext cx="609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Diameter of a graph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d= length of the shortest length path between v and u.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≤ L[u]+L[v]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≤2L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 ≤ d ≤2L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Diameter of a graph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There is a liner time approximation algorithm to compute the diameter of an undirected graph.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Diameter of a graph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What about a directed graph.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724400" y="5943600"/>
            <a:ext cx="7620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n-1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257800" y="4953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n-2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1200" y="3962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324600" y="2971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81800" y="1981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239000" y="1066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9" idx="3"/>
          </p:cNvCxnSpPr>
          <p:nvPr/>
        </p:nvCxnSpPr>
        <p:spPr bwMode="auto">
          <a:xfrm rot="5400000">
            <a:off x="5202962" y="5788328"/>
            <a:ext cx="210111" cy="1004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6269761" y="3864839"/>
            <a:ext cx="210111" cy="1004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>
            <a:off x="7260361" y="1883639"/>
            <a:ext cx="210111" cy="1004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6803161" y="2874239"/>
            <a:ext cx="210111" cy="1004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Bipartite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undirected graph is said to be a bipartite graph , if the set of nodes can be divided into two disjoint sets say, L and R such that every edge has exactly one end point in L.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09800" y="3733800"/>
            <a:ext cx="685800" cy="2438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62400" y="3657600"/>
            <a:ext cx="685800" cy="2438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514600" y="4343400"/>
            <a:ext cx="1752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590800" y="4953000"/>
            <a:ext cx="152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590800" y="4343400"/>
            <a:ext cx="1676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14600" y="4419600"/>
            <a:ext cx="17526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90800" y="5486400"/>
            <a:ext cx="1676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Bipartite graph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a Bipartite graph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2514600"/>
            <a:ext cx="9906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1828800" y="4648200"/>
            <a:ext cx="1143000" cy="12192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Colorable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undirected graph is said to be a k – colorable graph , if every node can be assigned one of the colors from {1,2,…k} such that for every edge (</a:t>
            </a:r>
            <a:r>
              <a:rPr lang="en-US" dirty="0" err="1" smtClean="0"/>
              <a:t>v,u</a:t>
            </a:r>
            <a:r>
              <a:rPr lang="en-US" dirty="0" smtClean="0"/>
              <a:t>) c(u)≠c(v).</a:t>
            </a:r>
          </a:p>
          <a:p>
            <a:endParaRPr lang="en-US" dirty="0" smtClean="0"/>
          </a:p>
          <a:p>
            <a:r>
              <a:rPr lang="en-US" dirty="0" smtClean="0"/>
              <a:t>If k&gt;2, checking if a graph is k-colorable or not is a NP-Hard 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undirected graph is Bipartite </a:t>
            </a:r>
            <a:r>
              <a:rPr lang="en-US" dirty="0" err="1" smtClean="0"/>
              <a:t>iff</a:t>
            </a:r>
            <a:r>
              <a:rPr lang="en-US" dirty="0" smtClean="0"/>
              <a:t> it is 2– colorable.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König</a:t>
            </a:r>
            <a:r>
              <a:rPr lang="en-US" dirty="0" smtClean="0"/>
              <a:t> Theorem, 1936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undirected graph is 2– colorable </a:t>
            </a:r>
            <a:r>
              <a:rPr lang="en-US" dirty="0" err="1" smtClean="0"/>
              <a:t>iff</a:t>
            </a:r>
            <a:r>
              <a:rPr lang="en-US" dirty="0" smtClean="0"/>
              <a:t> it does not contain an odd cycle.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the graph has a odd cycle it is not 2 –colorable.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>
            <a:off x="5410200" y="2286000"/>
            <a:ext cx="1143000" cy="1219200"/>
          </a:xfrm>
          <a:prstGeom prst="triangle">
            <a:avLst>
              <a:gd name="adj" fmla="val 474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0" y="4191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</a:t>
            </a:r>
            <a:endParaRPr lang="en-US" sz="3200" dirty="0"/>
          </a:p>
        </p:txBody>
      </p:sp>
      <p:sp>
        <p:nvSpPr>
          <p:cNvPr id="14" name="Oval 13"/>
          <p:cNvSpPr/>
          <p:nvPr/>
        </p:nvSpPr>
        <p:spPr>
          <a:xfrm>
            <a:off x="1143000" y="4191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15" name="Oval 14"/>
          <p:cNvSpPr/>
          <p:nvPr/>
        </p:nvSpPr>
        <p:spPr>
          <a:xfrm>
            <a:off x="7467600" y="4267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2514600" y="4191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</a:t>
            </a:r>
            <a:endParaRPr lang="en-US" sz="3200" dirty="0"/>
          </a:p>
        </p:txBody>
      </p:sp>
      <p:sp>
        <p:nvSpPr>
          <p:cNvPr id="17" name="Oval 16"/>
          <p:cNvSpPr/>
          <p:nvPr/>
        </p:nvSpPr>
        <p:spPr>
          <a:xfrm>
            <a:off x="6096000" y="4267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3733800" y="4191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19" name="Oval 18"/>
          <p:cNvSpPr/>
          <p:nvPr/>
        </p:nvSpPr>
        <p:spPr>
          <a:xfrm>
            <a:off x="4876800" y="4191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</a:t>
            </a:r>
            <a:endParaRPr 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König</a:t>
            </a:r>
            <a:r>
              <a:rPr lang="en-US" dirty="0" smtClean="0"/>
              <a:t> Theorem, 1936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graph does not contain odd cycle</a:t>
            </a:r>
          </a:p>
          <a:p>
            <a:r>
              <a:rPr lang="en-US" dirty="0" smtClean="0"/>
              <a:t>Fix a node, v.</a:t>
            </a:r>
          </a:p>
          <a:p>
            <a:r>
              <a:rPr lang="en-US" dirty="0" smtClean="0"/>
              <a:t>L= {u| there is odd length path from v to u}  </a:t>
            </a:r>
          </a:p>
          <a:p>
            <a:r>
              <a:rPr lang="en-US" dirty="0" smtClean="0"/>
              <a:t>R= {u| there is even length path from v to u}</a:t>
            </a:r>
          </a:p>
          <a:p>
            <a:r>
              <a:rPr lang="en-US" dirty="0" smtClean="0"/>
              <a:t>A node is in either L or R, but not both.</a:t>
            </a:r>
          </a:p>
          <a:p>
            <a:r>
              <a:rPr lang="en-US" dirty="0" smtClean="0"/>
              <a:t>There is no edge between two nodes of L  </a:t>
            </a:r>
          </a:p>
          <a:p>
            <a:r>
              <a:rPr lang="en-US" dirty="0" smtClean="0"/>
              <a:t>There is no edge between two nodes of R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C[</a:t>
            </a:r>
            <a:r>
              <a:rPr lang="en-US" dirty="0" err="1" smtClean="0"/>
              <a:t>i</a:t>
            </a:r>
            <a:r>
              <a:rPr lang="en-US" dirty="0" smtClean="0"/>
              <a:t>]=0;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Count=0;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if(C[</a:t>
            </a:r>
            <a:r>
              <a:rPr lang="en-US" dirty="0" err="1" smtClean="0"/>
              <a:t>i</a:t>
            </a:r>
            <a:r>
              <a:rPr lang="en-US" dirty="0" smtClean="0"/>
              <a:t>]=0){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Enqueue</a:t>
            </a:r>
            <a:r>
              <a:rPr lang="en-US" dirty="0" smtClean="0"/>
              <a:t>(Q,s);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C[s]=count++;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{L[</a:t>
            </a:r>
            <a:r>
              <a:rPr lang="en-US" dirty="0" err="1" smtClean="0"/>
              <a:t>i</a:t>
            </a:r>
            <a:r>
              <a:rPr lang="en-US" dirty="0" smtClean="0"/>
              <a:t>]=-1;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Enqueue</a:t>
            </a:r>
            <a:r>
              <a:rPr lang="en-US" dirty="0" smtClean="0"/>
              <a:t>(Q,s);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L[s]=0;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While(Q){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u=</a:t>
            </a:r>
            <a:r>
              <a:rPr lang="en-US" dirty="0" err="1" smtClean="0"/>
              <a:t>Dequeue</a:t>
            </a:r>
            <a:r>
              <a:rPr lang="en-US" dirty="0" smtClean="0"/>
              <a:t>(Q);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(L[v]&lt;0){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Enqueue</a:t>
            </a:r>
            <a:r>
              <a:rPr lang="en-US" dirty="0" smtClean="0"/>
              <a:t>(</a:t>
            </a:r>
            <a:r>
              <a:rPr lang="en-US" dirty="0" err="1" smtClean="0"/>
              <a:t>Q,v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L[v]=L[u]+1;}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Bipartite Graphs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(L[v]%2 !=L[u]%2) then the given graph is not a bipartite graph.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Bipartite Graphs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We can check if the given graph is  a bipartite graph or not in linear time.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While(Q){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u=</a:t>
            </a:r>
            <a:r>
              <a:rPr lang="en-US" dirty="0" err="1" smtClean="0"/>
              <a:t>Dequeue</a:t>
            </a:r>
            <a:r>
              <a:rPr lang="en-US" dirty="0" smtClean="0"/>
              <a:t>(Q);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(C[v]==0){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Enqueue</a:t>
            </a:r>
            <a:r>
              <a:rPr lang="en-US" dirty="0" smtClean="0"/>
              <a:t>(</a:t>
            </a:r>
            <a:r>
              <a:rPr lang="en-US" dirty="0" err="1" smtClean="0"/>
              <a:t>Q,v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 		C[v]=count;}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6324600" y="2209800"/>
            <a:ext cx="1676400" cy="914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Connected Components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Connected graph, the number of connoted components and labeling the connected component to which a node belongs to can be done using BFS in O(</a:t>
            </a:r>
            <a:r>
              <a:rPr lang="en-US" dirty="0" err="1" smtClean="0"/>
              <a:t>m+n</a:t>
            </a:r>
            <a:r>
              <a:rPr lang="en-US" dirty="0" smtClean="0"/>
              <a:t>)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Shortest length path using Breadth First Search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length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graph (directed or undirected).</a:t>
            </a:r>
          </a:p>
          <a:p>
            <a:r>
              <a:rPr lang="en-US" dirty="0" smtClean="0"/>
              <a:t>Given a source node s, find the shortest length path from s to every node in the graph.</a:t>
            </a:r>
          </a:p>
          <a:p>
            <a:r>
              <a:rPr lang="en-US" dirty="0" smtClean="0"/>
              <a:t>Length of a path is the number of edges in the path.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length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source node s, find the shortest length path from s to every node in the graph.</a:t>
            </a:r>
          </a:p>
          <a:p>
            <a:r>
              <a:rPr lang="en-US" dirty="0" smtClean="0"/>
              <a:t>We can set the edge weight as 1 and for each edge and use </a:t>
            </a:r>
            <a:r>
              <a:rPr lang="en-US" dirty="0" err="1" smtClean="0"/>
              <a:t>Dijkstar</a:t>
            </a:r>
            <a:r>
              <a:rPr lang="en-US" dirty="0" smtClean="0"/>
              <a:t> to compute the shortest path, takes O((</a:t>
            </a:r>
            <a:r>
              <a:rPr lang="en-US" dirty="0" err="1" smtClean="0"/>
              <a:t>n+m</a:t>
            </a:r>
            <a:r>
              <a:rPr lang="en-US" dirty="0" smtClean="0"/>
              <a:t>) log n)</a:t>
            </a:r>
          </a:p>
          <a:p>
            <a:r>
              <a:rPr lang="en-US" dirty="0" smtClean="0"/>
              <a:t>We can compute the shortest length path using BFS in O(</a:t>
            </a:r>
            <a:r>
              <a:rPr lang="en-US" dirty="0" err="1" smtClean="0"/>
              <a:t>n+m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{Phi(</a:t>
            </a:r>
            <a:r>
              <a:rPr lang="en-US" dirty="0" err="1" smtClean="0"/>
              <a:t>i</a:t>
            </a:r>
            <a:r>
              <a:rPr lang="en-US" dirty="0" smtClean="0"/>
              <a:t>)=-2;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]=false;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L[</a:t>
            </a:r>
            <a:r>
              <a:rPr lang="en-US" dirty="0" err="1" smtClean="0"/>
              <a:t>i</a:t>
            </a:r>
            <a:r>
              <a:rPr lang="en-US" dirty="0" smtClean="0"/>
              <a:t>]=INT_MAX;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Enqueue</a:t>
            </a:r>
            <a:r>
              <a:rPr lang="en-US" dirty="0" smtClean="0"/>
              <a:t>(Q,s);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Phi(s)=-1; V[s]=true; L[</a:t>
            </a:r>
            <a:r>
              <a:rPr lang="en-US" dirty="0" err="1" smtClean="0"/>
              <a:t>i</a:t>
            </a:r>
            <a:r>
              <a:rPr lang="en-US" dirty="0" smtClean="0"/>
              <a:t>]=0;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1090</Words>
  <Application>Microsoft Office PowerPoint</Application>
  <PresentationFormat>On-screen Show (4:3)</PresentationFormat>
  <Paragraphs>219</Paragraphs>
  <Slides>33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1_Office Theme</vt:lpstr>
      <vt:lpstr>Connected Components of an undirected Graph using BFS</vt:lpstr>
      <vt:lpstr>Connect components of an undirected graph </vt:lpstr>
      <vt:lpstr>BFS(s)</vt:lpstr>
      <vt:lpstr>BFS(s)</vt:lpstr>
      <vt:lpstr>Connected Components</vt:lpstr>
      <vt:lpstr>Computing Shortest length path using Breadth First Search </vt:lpstr>
      <vt:lpstr>Shortest length path</vt:lpstr>
      <vt:lpstr>Shortest length path</vt:lpstr>
      <vt:lpstr>BFS(s)</vt:lpstr>
      <vt:lpstr>BFS(s)</vt:lpstr>
      <vt:lpstr>BFS on Directed Graphs </vt:lpstr>
      <vt:lpstr>Shortest length path</vt:lpstr>
      <vt:lpstr>Shortest length path</vt:lpstr>
      <vt:lpstr>Shortest length path</vt:lpstr>
      <vt:lpstr>Shortest length path</vt:lpstr>
      <vt:lpstr>Diameter of a graph</vt:lpstr>
      <vt:lpstr>Diameter of a graph</vt:lpstr>
      <vt:lpstr>Diameter of a graph</vt:lpstr>
      <vt:lpstr>Diameter of a graph</vt:lpstr>
      <vt:lpstr>Diameter of a graph</vt:lpstr>
      <vt:lpstr>Diameter of a graph</vt:lpstr>
      <vt:lpstr>Diameter of a graph</vt:lpstr>
      <vt:lpstr>Bipartite Graphs</vt:lpstr>
      <vt:lpstr>Bipartite Graphs</vt:lpstr>
      <vt:lpstr>Bipartite Graphs</vt:lpstr>
      <vt:lpstr>Colorable Graphs</vt:lpstr>
      <vt:lpstr>Bipartite Graphs</vt:lpstr>
      <vt:lpstr>König Theorem, 1936</vt:lpstr>
      <vt:lpstr>König Theorem, 1936</vt:lpstr>
      <vt:lpstr>BFS(s)</vt:lpstr>
      <vt:lpstr>BFS(s)</vt:lpstr>
      <vt:lpstr>Bipartite Graphs</vt:lpstr>
      <vt:lpstr>Bipartite Graphs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26</cp:revision>
  <dcterms:created xsi:type="dcterms:W3CDTF">2020-04-03T03:53:21Z</dcterms:created>
  <dcterms:modified xsi:type="dcterms:W3CDTF">2022-07-05T03:40:11Z</dcterms:modified>
</cp:coreProperties>
</file>