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1"/>
  </p:notesMasterIdLst>
  <p:sldIdLst>
    <p:sldId id="256" r:id="rId3"/>
    <p:sldId id="298" r:id="rId4"/>
    <p:sldId id="301" r:id="rId5"/>
    <p:sldId id="302" r:id="rId6"/>
    <p:sldId id="308" r:id="rId7"/>
    <p:sldId id="309" r:id="rId8"/>
    <p:sldId id="310" r:id="rId9"/>
    <p:sldId id="311" r:id="rId10"/>
    <p:sldId id="307" r:id="rId11"/>
    <p:sldId id="312" r:id="rId12"/>
    <p:sldId id="290" r:id="rId13"/>
    <p:sldId id="258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67" r:id="rId69"/>
    <p:sldId id="368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Depth First Search</a:t>
            </a:r>
            <a:br>
              <a:rPr lang="en-US" dirty="0" smtClean="0"/>
            </a:br>
            <a:r>
              <a:rPr lang="en-US" sz="2000" dirty="0" smtClean="0"/>
              <a:t>DFS computing the discovery time and finish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DFSvisit</a:t>
            </a:r>
            <a:r>
              <a:rPr lang="en-US" dirty="0" smtClean="0"/>
              <a:t>(G)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{Phi(</a:t>
            </a:r>
            <a:r>
              <a:rPr lang="en-US" dirty="0" err="1" smtClean="0"/>
              <a:t>i</a:t>
            </a:r>
            <a:r>
              <a:rPr lang="en-US" dirty="0" smtClean="0"/>
              <a:t>)=-2;D[</a:t>
            </a:r>
            <a:r>
              <a:rPr lang="en-US" dirty="0" err="1" smtClean="0"/>
              <a:t>i</a:t>
            </a:r>
            <a:r>
              <a:rPr lang="en-US" dirty="0" smtClean="0"/>
              <a:t>]=0;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false;F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]=0;}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Count=1;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if(V[</a:t>
            </a:r>
            <a:r>
              <a:rPr lang="en-US" dirty="0" err="1" smtClean="0"/>
              <a:t>i</a:t>
            </a:r>
            <a:r>
              <a:rPr lang="en-US" dirty="0" smtClean="0"/>
              <a:t>]==false) {Phi(</a:t>
            </a:r>
            <a:r>
              <a:rPr lang="en-US" dirty="0" err="1" smtClean="0"/>
              <a:t>i</a:t>
            </a:r>
            <a:r>
              <a:rPr lang="en-US" dirty="0" smtClean="0"/>
              <a:t>)=-1;Push(</a:t>
            </a:r>
            <a:r>
              <a:rPr lang="en-US" dirty="0" err="1" smtClean="0"/>
              <a:t>S,i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DFS(s)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While(S){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u=Pop(S);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if(V[u]==false){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V[u]=</a:t>
            </a:r>
            <a:r>
              <a:rPr lang="en-US" sz="2400" dirty="0" err="1" smtClean="0"/>
              <a:t>true;Push</a:t>
            </a:r>
            <a:r>
              <a:rPr lang="en-US" sz="2400" dirty="0" smtClean="0"/>
              <a:t>(</a:t>
            </a:r>
            <a:r>
              <a:rPr lang="en-US" sz="2400" dirty="0" err="1" smtClean="0"/>
              <a:t>S,u</a:t>
            </a:r>
            <a:r>
              <a:rPr lang="en-US" sz="2400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D[u]=count++;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For every edge (</a:t>
            </a:r>
            <a:r>
              <a:rPr lang="en-US" sz="2400" dirty="0" err="1" smtClean="0"/>
              <a:t>u,v</a:t>
            </a:r>
            <a:r>
              <a:rPr lang="en-US" sz="2400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if (V[v]==false){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		Push(</a:t>
            </a:r>
            <a:r>
              <a:rPr lang="en-US" sz="2400" dirty="0" err="1" smtClean="0"/>
              <a:t>S,v</a:t>
            </a:r>
            <a:r>
              <a:rPr lang="en-US" sz="2400" dirty="0" smtClean="0"/>
              <a:t>);		Phi(v)=u;}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}}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Else if(F[u]==0) F[u]=count++;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30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304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30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30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0" y="1397000"/>
          <a:ext cx="30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7010400" y="91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400800" y="2133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467600" y="3276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324600" y="3657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543800" y="472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1" idx="3"/>
          </p:cNvCxnSpPr>
          <p:nvPr/>
        </p:nvCxnSpPr>
        <p:spPr bwMode="auto">
          <a:xfrm rot="5400000">
            <a:off x="6726962" y="1825928"/>
            <a:ext cx="514911" cy="252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3" idx="4"/>
            <a:endCxn id="27" idx="0"/>
          </p:cNvCxnSpPr>
          <p:nvPr/>
        </p:nvCxnSpPr>
        <p:spPr bwMode="auto">
          <a:xfrm rot="5400000">
            <a:off x="6400800" y="3314700"/>
            <a:ext cx="6096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H="1">
            <a:off x="7015022" y="2890978"/>
            <a:ext cx="572622" cy="4294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5" idx="4"/>
          </p:cNvCxnSpPr>
          <p:nvPr/>
        </p:nvCxnSpPr>
        <p:spPr bwMode="auto">
          <a:xfrm rot="16200000" flipH="1">
            <a:off x="7562850" y="4438650"/>
            <a:ext cx="5334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28600" y="4572000"/>
          <a:ext cx="60198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  <a:gridCol w="1003300"/>
                <a:gridCol w="10033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562600" y="23622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2/9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72400" y="12192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9600" y="3581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648200"/>
            <a:ext cx="7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43800" y="5715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6/7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D[] – n distinct values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F[] – n distinct values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Every node is associated with a closed interval. [D[u],F[u]]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u and v be two nodes such that D[u]&lt;D[v] then one of the following should be true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F[u]&lt;D[v]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F[v]&lt;F[u]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Not possible 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733800" y="32004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324600" y="32004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486400" y="48768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35052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886200" y="4419600"/>
            <a:ext cx="3733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876800" y="41148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781800" y="25146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0" y="44958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4800600" y="54864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3733800" y="57150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495800" y="25908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3733800" y="51054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DFSvisit</a:t>
            </a:r>
            <a:r>
              <a:rPr lang="en-US" dirty="0" smtClean="0"/>
              <a:t>(G)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{Phi(</a:t>
            </a:r>
            <a:r>
              <a:rPr lang="en-US" dirty="0" err="1" smtClean="0"/>
              <a:t>i</a:t>
            </a:r>
            <a:r>
              <a:rPr lang="en-US" dirty="0" smtClean="0"/>
              <a:t>)=-2;D[</a:t>
            </a:r>
            <a:r>
              <a:rPr lang="en-US" dirty="0" err="1" smtClean="0"/>
              <a:t>i</a:t>
            </a:r>
            <a:r>
              <a:rPr lang="en-US" dirty="0" smtClean="0"/>
              <a:t>]=0;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false;F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]=0;}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count=1;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if(V[</a:t>
            </a:r>
            <a:r>
              <a:rPr lang="en-US" dirty="0" err="1" smtClean="0"/>
              <a:t>i</a:t>
            </a:r>
            <a:r>
              <a:rPr lang="en-US" dirty="0" smtClean="0"/>
              <a:t>]==false) {Phi(</a:t>
            </a:r>
            <a:r>
              <a:rPr lang="en-US" dirty="0" err="1" smtClean="0"/>
              <a:t>i</a:t>
            </a:r>
            <a:r>
              <a:rPr lang="en-US" dirty="0" smtClean="0"/>
              <a:t>)=-1;DFS(</a:t>
            </a:r>
            <a:r>
              <a:rPr lang="en-US" dirty="0" err="1" smtClean="0"/>
              <a:t>G,i</a:t>
            </a:r>
            <a:r>
              <a:rPr lang="en-US" dirty="0" smtClean="0"/>
              <a:t>);}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u and v be two nodes such that F[u]&lt;F[v] then one of the following should be true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F[u]&lt;D[v]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D[v]&lt;D[u]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733800" y="32004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324600" y="32004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486400" y="35052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886200" y="4419600"/>
            <a:ext cx="3733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876800" y="41148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781800" y="25146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0" y="44958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495800" y="25908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u and v be two nodes such that F[u]&lt;F[v] then one of the following should be true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F[u]&lt;D[v]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D[v]&lt;D[u]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What if (</a:t>
            </a:r>
            <a:r>
              <a:rPr lang="en-US" dirty="0" err="1" smtClean="0"/>
              <a:t>u,v</a:t>
            </a:r>
            <a:r>
              <a:rPr lang="en-US" dirty="0" smtClean="0"/>
              <a:t>) is an edge in the graph ?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733800" y="32004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324600" y="32004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486400" y="35052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886200" y="4419600"/>
            <a:ext cx="3733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876800" y="41148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781800" y="25146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0" y="44958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495800" y="25908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Theorem 1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(</a:t>
            </a:r>
            <a:r>
              <a:rPr lang="en-US" dirty="0" err="1" smtClean="0"/>
              <a:t>u,v</a:t>
            </a:r>
            <a:r>
              <a:rPr lang="en-US" dirty="0" smtClean="0"/>
              <a:t>) is an edge in the graph such that F[u]&lt;F[v] then there must be a path in the graph from v to 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0" y="35052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886200" y="4419600"/>
            <a:ext cx="3733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876800" y="41148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267200" y="44958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Theorem 2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there is a path from u </a:t>
            </a:r>
            <a:r>
              <a:rPr lang="en-US" smtClean="0"/>
              <a:t>to v in </a:t>
            </a:r>
            <a:r>
              <a:rPr lang="en-US" dirty="0" smtClean="0"/>
              <a:t>the graph such that F[u]&lt;F[v] then there must be a path in the graph from v to 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0" y="35052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886200" y="4419600"/>
            <a:ext cx="3733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876800" y="4114800"/>
            <a:ext cx="1828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267200" y="4495800"/>
            <a:ext cx="73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Topological Sort of a Directed Acyclic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Directed Acyclic Graph (DAG)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DAG is a directed graph which does not contain a cycle.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Directed Acyclic Graph (DAG)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DAG is a directed graph which does not contain a cycle.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Apply DFS on G, then list the nodes in the decreasing order of finish times.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DFSvisit</a:t>
            </a:r>
            <a:r>
              <a:rPr lang="en-US" dirty="0" smtClean="0"/>
              <a:t>(G)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{Phi(</a:t>
            </a:r>
            <a:r>
              <a:rPr lang="en-US" dirty="0" err="1" smtClean="0"/>
              <a:t>i</a:t>
            </a:r>
            <a:r>
              <a:rPr lang="en-US" dirty="0" smtClean="0"/>
              <a:t>)=-2;D[</a:t>
            </a:r>
            <a:r>
              <a:rPr lang="en-US" dirty="0" err="1" smtClean="0"/>
              <a:t>i</a:t>
            </a:r>
            <a:r>
              <a:rPr lang="en-US" dirty="0" smtClean="0"/>
              <a:t>]=0;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false;F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]=0;}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count=1;c=1;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if(V[</a:t>
            </a:r>
            <a:r>
              <a:rPr lang="en-US" dirty="0" err="1" smtClean="0"/>
              <a:t>i</a:t>
            </a:r>
            <a:r>
              <a:rPr lang="en-US" dirty="0" smtClean="0"/>
              <a:t>]==false) {Phi(</a:t>
            </a:r>
            <a:r>
              <a:rPr lang="en-US" dirty="0" err="1" smtClean="0"/>
              <a:t>i</a:t>
            </a:r>
            <a:r>
              <a:rPr lang="en-US" dirty="0" smtClean="0"/>
              <a:t>)=-1;DFS(</a:t>
            </a:r>
            <a:r>
              <a:rPr lang="en-US" dirty="0" err="1" smtClean="0"/>
              <a:t>G,i</a:t>
            </a:r>
            <a:r>
              <a:rPr lang="en-US" dirty="0" smtClean="0"/>
              <a:t>);}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DFS(</a:t>
            </a:r>
            <a:r>
              <a:rPr lang="en-US" dirty="0" err="1" smtClean="0"/>
              <a:t>G,u</a:t>
            </a:r>
            <a:r>
              <a:rPr lang="en-US" dirty="0" smtClean="0"/>
              <a:t>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V[u]=true;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D[u]=count++;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	if (V[v]==false)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			{Phi(v)=</a:t>
            </a:r>
            <a:r>
              <a:rPr lang="en-US" dirty="0" err="1" smtClean="0"/>
              <a:t>u;DFS</a:t>
            </a:r>
            <a:r>
              <a:rPr lang="en-US" dirty="0" smtClean="0"/>
              <a:t>(</a:t>
            </a:r>
            <a:r>
              <a:rPr lang="en-US" dirty="0" err="1" smtClean="0"/>
              <a:t>G,v</a:t>
            </a:r>
            <a:r>
              <a:rPr lang="en-US" dirty="0" smtClean="0"/>
              <a:t>);}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F[u]=count++;L[n-c]=</a:t>
            </a:r>
            <a:r>
              <a:rPr lang="en-US" dirty="0" err="1" smtClean="0"/>
              <a:t>u;c</a:t>
            </a:r>
            <a:r>
              <a:rPr lang="en-US" dirty="0" smtClean="0"/>
              <a:t>++;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7010400" y="91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400800" y="2133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467600" y="3276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324600" y="3657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543800" y="472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1" idx="3"/>
          </p:cNvCxnSpPr>
          <p:nvPr/>
        </p:nvCxnSpPr>
        <p:spPr bwMode="auto">
          <a:xfrm rot="5400000">
            <a:off x="6726962" y="1825928"/>
            <a:ext cx="514911" cy="252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3" idx="4"/>
            <a:endCxn id="27" idx="0"/>
          </p:cNvCxnSpPr>
          <p:nvPr/>
        </p:nvCxnSpPr>
        <p:spPr bwMode="auto">
          <a:xfrm rot="5400000">
            <a:off x="6400800" y="3314700"/>
            <a:ext cx="6096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H="1">
            <a:off x="7015022" y="2890978"/>
            <a:ext cx="572622" cy="4294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5" idx="4"/>
          </p:cNvCxnSpPr>
          <p:nvPr/>
        </p:nvCxnSpPr>
        <p:spPr bwMode="auto">
          <a:xfrm rot="16200000" flipH="1">
            <a:off x="7562850" y="4438650"/>
            <a:ext cx="5334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562600" y="23622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2/9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72400" y="12192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9600" y="3581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648200"/>
            <a:ext cx="7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43800" y="5715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6/7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43000" y="4953000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L={0,1,2,4,3}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DFS(</a:t>
            </a:r>
            <a:r>
              <a:rPr lang="en-US" dirty="0" err="1" smtClean="0"/>
              <a:t>G,u</a:t>
            </a:r>
            <a:r>
              <a:rPr lang="en-US" dirty="0" smtClean="0"/>
              <a:t>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V[u]=true;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]=count++;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	if (V[v]==false)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			{Phi(v)=</a:t>
            </a:r>
            <a:r>
              <a:rPr lang="en-US" dirty="0" err="1" smtClean="0"/>
              <a:t>u;DFS</a:t>
            </a:r>
            <a:r>
              <a:rPr lang="en-US" dirty="0" smtClean="0"/>
              <a:t>(</a:t>
            </a:r>
            <a:r>
              <a:rPr lang="en-US" dirty="0" err="1" smtClean="0"/>
              <a:t>G,v</a:t>
            </a:r>
            <a:r>
              <a:rPr lang="en-US" dirty="0" smtClean="0"/>
              <a:t>);}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F[u]=count++;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Directed Acyclic Graph (DAG)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Apply DFS on G, L is the list the nodes in the decreasing order of finish times.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i</a:t>
            </a:r>
            <a:r>
              <a:rPr lang="en-US" dirty="0" smtClean="0"/>
              <a:t>&lt;j,  and let v=L[</a:t>
            </a:r>
            <a:r>
              <a:rPr lang="en-US" dirty="0" err="1" smtClean="0"/>
              <a:t>i</a:t>
            </a:r>
            <a:r>
              <a:rPr lang="en-US" dirty="0" smtClean="0"/>
              <a:t>] and u=L[j] then F[u]&lt;F[v]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</a:t>
            </a:r>
            <a:r>
              <a:rPr lang="en-US" dirty="0" err="1" smtClean="0"/>
              <a:t>u,v</a:t>
            </a:r>
            <a:r>
              <a:rPr lang="en-US" dirty="0" smtClean="0"/>
              <a:t>) is an edge in the graph then there must be a path from v to u in the graph.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Directed Acyclic Graph (DAG)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we list the nodes of the a DAG in the decreasing order of finish times.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i</a:t>
            </a:r>
            <a:r>
              <a:rPr lang="en-US" dirty="0" smtClean="0"/>
              <a:t>&lt;j,  and let v=L[</a:t>
            </a:r>
            <a:r>
              <a:rPr lang="en-US" dirty="0" err="1" smtClean="0"/>
              <a:t>i</a:t>
            </a:r>
            <a:r>
              <a:rPr lang="en-US" dirty="0" smtClean="0"/>
              <a:t>] and u=L[j],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Then (</a:t>
            </a:r>
            <a:r>
              <a:rPr lang="en-US" dirty="0" err="1" smtClean="0"/>
              <a:t>u,v</a:t>
            </a:r>
            <a:r>
              <a:rPr lang="en-US" dirty="0" smtClean="0"/>
              <a:t>) can not be an edge.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There will be only forward edges and there will be no back ward edges in the graph.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7010400" y="91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400800" y="2133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467600" y="3276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324600" y="3657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543800" y="472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1" idx="3"/>
          </p:cNvCxnSpPr>
          <p:nvPr/>
        </p:nvCxnSpPr>
        <p:spPr bwMode="auto">
          <a:xfrm rot="5400000">
            <a:off x="6726962" y="1825928"/>
            <a:ext cx="514911" cy="252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3" idx="4"/>
            <a:endCxn id="27" idx="0"/>
          </p:cNvCxnSpPr>
          <p:nvPr/>
        </p:nvCxnSpPr>
        <p:spPr bwMode="auto">
          <a:xfrm rot="5400000">
            <a:off x="6400800" y="3314700"/>
            <a:ext cx="6096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H="1">
            <a:off x="7015022" y="2890978"/>
            <a:ext cx="572622" cy="4294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5" idx="4"/>
          </p:cNvCxnSpPr>
          <p:nvPr/>
        </p:nvCxnSpPr>
        <p:spPr bwMode="auto">
          <a:xfrm rot="16200000" flipH="1">
            <a:off x="7562850" y="4438650"/>
            <a:ext cx="5334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562600" y="23622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2/9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72400" y="12192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9600" y="3581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648200"/>
            <a:ext cx="7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43800" y="5715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6/7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43000" y="4953000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L={0,1,2,4,3}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Directed Acyclic Graph (DAG)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we list the nodes of the a DAG in the decreasing order of finish times.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There will be only forward edges and there will be no back ward edges in the graph.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600200" y="3886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791200" y="3810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28600" y="39624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200400" y="3810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572000" y="3810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10400" y="3733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229600" y="36576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2" name="Curved Connector 11"/>
          <p:cNvCxnSpPr/>
          <p:nvPr/>
        </p:nvCxnSpPr>
        <p:spPr bwMode="auto">
          <a:xfrm>
            <a:off x="3657600" y="3733800"/>
            <a:ext cx="3352800" cy="1588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urved Connector 15"/>
          <p:cNvCxnSpPr/>
          <p:nvPr/>
        </p:nvCxnSpPr>
        <p:spPr bwMode="auto">
          <a:xfrm rot="10800000">
            <a:off x="2286000" y="4876800"/>
            <a:ext cx="2743200" cy="1588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Multiply 16"/>
          <p:cNvSpPr/>
          <p:nvPr/>
        </p:nvSpPr>
        <p:spPr bwMode="auto">
          <a:xfrm>
            <a:off x="3276600" y="4876800"/>
            <a:ext cx="914400" cy="9144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Strongly Connected Components of a directed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Strongly Connected Components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 directed graph is disjoint union of strongly connected components.</a:t>
            </a:r>
          </a:p>
          <a:p>
            <a:pPr marL="517525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 strongly connected component (SCC) of a directed graph is sub graph such that 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u and v in SCC, there must be path from u to v and a path from v to u in the graph.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Strongly Connected Components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A directed graph is disjoint union of strongly connected components.</a:t>
            </a:r>
          </a:p>
          <a:p>
            <a:pPr marL="517525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A strongly connected component (SCC) of a directed graph is sub graph such that 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u and v in SCC, there must be path from u to v and a path from v to u in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u in SCC and v not in SCC, there should not be  be path from u to v and a path from v to u in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Strongly Connected Components</a:t>
            </a:r>
            <a:endParaRPr lang="en-IN" sz="32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Strongly Connected Components are</a:t>
            </a:r>
          </a:p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{0}</a:t>
            </a:r>
          </a:p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{1,2,4}</a:t>
            </a:r>
          </a:p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{3}</a:t>
            </a:r>
          </a:p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Transpose of a graph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G(V,E)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every edge (</a:t>
            </a:r>
            <a:r>
              <a:rPr lang="en-US" dirty="0" err="1" smtClean="0"/>
              <a:t>u,v</a:t>
            </a:r>
            <a:r>
              <a:rPr lang="en-US" dirty="0" smtClean="0"/>
              <a:t>) add an edge (</a:t>
            </a:r>
            <a:r>
              <a:rPr lang="en-US" dirty="0" err="1" smtClean="0"/>
              <a:t>v,u</a:t>
            </a:r>
            <a:r>
              <a:rPr lang="en-US" dirty="0" smtClean="0"/>
              <a:t>) in E</a:t>
            </a:r>
            <a:r>
              <a:rPr lang="en-US" baseline="30000" dirty="0" smtClean="0"/>
              <a:t>T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300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Then G</a:t>
            </a:r>
            <a:r>
              <a:rPr lang="en-US" baseline="30000" dirty="0" smtClean="0"/>
              <a:t>T</a:t>
            </a:r>
            <a:r>
              <a:rPr lang="en-US" dirty="0" smtClean="0"/>
              <a:t>(V, E</a:t>
            </a:r>
            <a:r>
              <a:rPr lang="en-US" baseline="30000" dirty="0" smtClean="0"/>
              <a:t>T</a:t>
            </a:r>
            <a:r>
              <a:rPr lang="en-US" dirty="0" smtClean="0"/>
              <a:t>) is called the transpose of the graph.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Transpose of a graph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G(V,E)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every edge (</a:t>
            </a:r>
            <a:r>
              <a:rPr lang="en-US" dirty="0" err="1" smtClean="0"/>
              <a:t>u,v</a:t>
            </a:r>
            <a:r>
              <a:rPr lang="en-US" dirty="0" smtClean="0"/>
              <a:t>) add an edge (</a:t>
            </a:r>
            <a:r>
              <a:rPr lang="en-US" dirty="0" err="1" smtClean="0"/>
              <a:t>v,u</a:t>
            </a:r>
            <a:r>
              <a:rPr lang="en-US" dirty="0" smtClean="0"/>
              <a:t>) in E</a:t>
            </a:r>
            <a:r>
              <a:rPr lang="en-US" baseline="30000" dirty="0" smtClean="0"/>
              <a:t>T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300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Then G</a:t>
            </a:r>
            <a:r>
              <a:rPr lang="en-US" baseline="30000" dirty="0" smtClean="0"/>
              <a:t>T</a:t>
            </a:r>
            <a:r>
              <a:rPr lang="en-US" dirty="0" smtClean="0"/>
              <a:t>(V, E</a:t>
            </a:r>
            <a:r>
              <a:rPr lang="en-US" baseline="30000" dirty="0" smtClean="0"/>
              <a:t>T</a:t>
            </a:r>
            <a:r>
              <a:rPr lang="en-US" dirty="0" smtClean="0"/>
              <a:t>) is called the transpose of the graph.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Transpose of a graph can be found on O(</a:t>
            </a:r>
            <a:r>
              <a:rPr lang="en-US" dirty="0" err="1" smtClean="0"/>
              <a:t>n+m</a:t>
            </a:r>
            <a:r>
              <a:rPr lang="en-US" dirty="0" smtClean="0"/>
              <a:t>) time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Transpose of a graph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Strongly Connected Components of G and G</a:t>
            </a:r>
            <a:r>
              <a:rPr lang="en-US" baseline="30000" dirty="0" smtClean="0"/>
              <a:t>T </a:t>
            </a:r>
            <a:r>
              <a:rPr lang="en-US" dirty="0" smtClean="0"/>
              <a:t>are same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DFSvisit</a:t>
            </a:r>
            <a:r>
              <a:rPr lang="en-US" dirty="0" smtClean="0"/>
              <a:t>(G)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{Phi(</a:t>
            </a:r>
            <a:r>
              <a:rPr lang="en-US" dirty="0" err="1" smtClean="0"/>
              <a:t>i</a:t>
            </a:r>
            <a:r>
              <a:rPr lang="en-US" dirty="0" smtClean="0"/>
              <a:t>)=-2;D[</a:t>
            </a:r>
            <a:r>
              <a:rPr lang="en-US" dirty="0" err="1" smtClean="0"/>
              <a:t>i</a:t>
            </a:r>
            <a:r>
              <a:rPr lang="en-US" dirty="0" smtClean="0"/>
              <a:t>]=0;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false;F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]=0;}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count=1;c=1;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if(V[</a:t>
            </a:r>
            <a:r>
              <a:rPr lang="en-US" dirty="0" err="1" smtClean="0"/>
              <a:t>i</a:t>
            </a:r>
            <a:r>
              <a:rPr lang="en-US" dirty="0" smtClean="0"/>
              <a:t>]==false) {Phi(</a:t>
            </a:r>
            <a:r>
              <a:rPr lang="en-US" dirty="0" err="1" smtClean="0"/>
              <a:t>i</a:t>
            </a:r>
            <a:r>
              <a:rPr lang="en-US" dirty="0" smtClean="0"/>
              <a:t>)=-1;DFS(</a:t>
            </a:r>
            <a:r>
              <a:rPr lang="en-US" dirty="0" err="1" smtClean="0"/>
              <a:t>G,i</a:t>
            </a:r>
            <a:r>
              <a:rPr lang="en-US" dirty="0" smtClean="0"/>
              <a:t>);}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DFS(</a:t>
            </a:r>
            <a:r>
              <a:rPr lang="en-US" dirty="0" err="1" smtClean="0"/>
              <a:t>G,u</a:t>
            </a:r>
            <a:r>
              <a:rPr lang="en-US" dirty="0" smtClean="0"/>
              <a:t>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V[u]=true;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]=count++;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	if (V[v]==false)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			{Phi(v)=</a:t>
            </a:r>
            <a:r>
              <a:rPr lang="en-US" dirty="0" err="1" smtClean="0"/>
              <a:t>u;DFS</a:t>
            </a:r>
            <a:r>
              <a:rPr lang="en-US" dirty="0" smtClean="0"/>
              <a:t>(</a:t>
            </a:r>
            <a:r>
              <a:rPr lang="en-US" dirty="0" err="1" smtClean="0"/>
              <a:t>G,v</a:t>
            </a:r>
            <a:r>
              <a:rPr lang="en-US" dirty="0" smtClean="0"/>
              <a:t>);}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F[u]=count++;L[n-c]=</a:t>
            </a:r>
            <a:r>
              <a:rPr lang="en-US" dirty="0" err="1" smtClean="0"/>
              <a:t>u;c</a:t>
            </a:r>
            <a:r>
              <a:rPr lang="en-US" dirty="0" smtClean="0"/>
              <a:t>++;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Transpose of a graph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Consider the nodes in the decreasing order of finish times and apply DFS on G</a:t>
            </a:r>
            <a:r>
              <a:rPr lang="en-US" baseline="30000" dirty="0" smtClean="0"/>
              <a:t>T  </a:t>
            </a:r>
            <a:r>
              <a:rPr lang="en-US" dirty="0" smtClean="0"/>
              <a:t>to report Strongly Connected Components of 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DFSvisit</a:t>
            </a:r>
            <a:r>
              <a:rPr lang="en-US" dirty="0" smtClean="0"/>
              <a:t>(G</a:t>
            </a:r>
            <a:r>
              <a:rPr lang="en-US" baseline="30000" dirty="0" smtClean="0"/>
              <a:t>T 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</a:t>
            </a:r>
            <a:r>
              <a:rPr lang="en-US" dirty="0" err="1" smtClean="0"/>
              <a:t>i</a:t>
            </a:r>
            <a:r>
              <a:rPr lang="en-US" dirty="0" smtClean="0"/>
              <a:t>]=false;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scc</a:t>
            </a:r>
            <a:r>
              <a:rPr lang="en-US" dirty="0" smtClean="0"/>
              <a:t>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if(L[</a:t>
            </a:r>
            <a:r>
              <a:rPr lang="en-US" dirty="0" err="1" smtClean="0"/>
              <a:t>i</a:t>
            </a:r>
            <a:r>
              <a:rPr lang="en-US" dirty="0" smtClean="0"/>
              <a:t>]==false) {</a:t>
            </a:r>
            <a:r>
              <a:rPr lang="en-US" dirty="0" err="1" smtClean="0"/>
              <a:t>scc</a:t>
            </a:r>
            <a:r>
              <a:rPr lang="en-US" dirty="0" smtClean="0"/>
              <a:t>++;DFS(G</a:t>
            </a:r>
            <a:r>
              <a:rPr lang="en-US" baseline="30000" dirty="0" smtClean="0"/>
              <a:t>T </a:t>
            </a:r>
            <a:r>
              <a:rPr lang="en-US" dirty="0" smtClean="0"/>
              <a:t>,L[</a:t>
            </a:r>
            <a:r>
              <a:rPr lang="en-US" dirty="0" err="1" smtClean="0"/>
              <a:t>i</a:t>
            </a:r>
            <a:r>
              <a:rPr lang="en-US" dirty="0" smtClean="0"/>
              <a:t>]);}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DFS(G</a:t>
            </a:r>
            <a:r>
              <a:rPr lang="en-US" baseline="30000" dirty="0" smtClean="0"/>
              <a:t>T </a:t>
            </a:r>
            <a:r>
              <a:rPr lang="en-US" dirty="0" smtClean="0"/>
              <a:t>,u){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V[u]=true;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SCC[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scc</a:t>
            </a:r>
            <a:r>
              <a:rPr lang="en-US" dirty="0" smtClean="0"/>
              <a:t>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For every edge (</a:t>
            </a:r>
            <a:r>
              <a:rPr lang="en-US" dirty="0" err="1" smtClean="0"/>
              <a:t>u,v</a:t>
            </a:r>
            <a:r>
              <a:rPr lang="en-US" dirty="0" smtClean="0"/>
              <a:t>)in G</a:t>
            </a:r>
            <a:r>
              <a:rPr lang="en-US" baseline="30000" dirty="0" smtClean="0"/>
              <a:t>T</a:t>
            </a: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	if (V[v]==false)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			DFS(G</a:t>
            </a:r>
            <a:r>
              <a:rPr lang="en-US" baseline="30000" dirty="0" smtClean="0"/>
              <a:t>T </a:t>
            </a:r>
            <a:r>
              <a:rPr lang="en-US" dirty="0" smtClean="0"/>
              <a:t>,v);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66800" y="4191000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L={0,1,2,4,3}</a:t>
            </a:r>
            <a:endParaRPr lang="en-US" sz="3200" dirty="0"/>
          </a:p>
        </p:txBody>
      </p:sp>
      <p:cxnSp>
        <p:nvCxnSpPr>
          <p:cNvPr id="48" name="Straight Arrow Connector 47"/>
          <p:cNvCxnSpPr/>
          <p:nvPr/>
        </p:nvCxnSpPr>
        <p:spPr bwMode="auto">
          <a:xfrm rot="10800000">
            <a:off x="2895600" y="2209800"/>
            <a:ext cx="1371600" cy="990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Transpose of the Graph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rot="5400000">
            <a:off x="4191794" y="2666206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8" idx="2"/>
          </p:cNvCxnSpPr>
          <p:nvPr/>
        </p:nvCxnSpPr>
        <p:spPr bwMode="auto">
          <a:xfrm rot="10800000" flipV="1">
            <a:off x="2895602" y="1828799"/>
            <a:ext cx="1371599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5400000" flipH="1" flipV="1">
            <a:off x="2020094" y="2704306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257800" y="2438400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L={0,1,2,4,3}</a:t>
            </a:r>
            <a:endParaRPr lang="en-US" sz="320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rot="10800000" flipV="1">
            <a:off x="2895600" y="3581400"/>
            <a:ext cx="1371599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 flipV="1">
            <a:off x="1295400" y="1905000"/>
            <a:ext cx="838200" cy="457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0800000">
            <a:off x="1219200" y="3048000"/>
            <a:ext cx="838200" cy="533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762000" y="4191000"/>
            <a:ext cx="7772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/>
              <a:t>Strongly Connected Components are</a:t>
            </a:r>
          </a:p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/>
              <a:t>{0}</a:t>
            </a:r>
          </a:p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/>
              <a:t>{1,2,4}</a:t>
            </a:r>
          </a:p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/>
              <a:t>{3}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Strongly Connected Components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Among all the nodes that are not yet visited pick the node with maximum finish time and apply DFS on the Transpose of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u and v in SCC, there must be path from u to v and a path from v to u in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u in SCC and v not in SCC, there should not be  be path from u to v and a path from v to u in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Strongly Connected Components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Among all the nodes that are not yet visited pick the node with maximum finish time and apply DFS on the Transpose of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Given u and v in SCC, there must be path from u to v and a path from v to u in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Given u in SCC and v not in SCC, there should not be  be path from u to v and a path from v to u in the graph.</a:t>
            </a:r>
          </a:p>
          <a:p>
            <a:pPr marL="517525" indent="-514350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If </a:t>
            </a:r>
            <a:r>
              <a:rPr lang="en-US" sz="2400" dirty="0" err="1" smtClean="0"/>
              <a:t>i</a:t>
            </a:r>
            <a:r>
              <a:rPr lang="en-US" sz="2400" dirty="0" smtClean="0"/>
              <a:t>&lt;j there can not be any edge form SCC(</a:t>
            </a:r>
            <a:r>
              <a:rPr lang="en-US" sz="2400" dirty="0" err="1" smtClean="0"/>
              <a:t>i</a:t>
            </a:r>
            <a:r>
              <a:rPr lang="en-US" sz="2400" dirty="0" smtClean="0"/>
              <a:t>) to SCC(j) in the G</a:t>
            </a:r>
            <a:r>
              <a:rPr lang="en-US" sz="2400" baseline="30000" dirty="0" smtClean="0"/>
              <a:t>T</a:t>
            </a:r>
            <a:endParaRPr lang="en-US" dirty="0" smtClean="0"/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Strongly Connected Components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u and w be two nodes in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 same SCC.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this SCC obtained by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applying DFS starting at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 node v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F[v]&gt;F[u] and F[v]&gt;F[w]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5791200" y="1371600"/>
            <a:ext cx="2819400" cy="434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4200" y="2057400"/>
            <a:ext cx="518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v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4419600"/>
            <a:ext cx="542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u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0" y="4267200"/>
            <a:ext cx="518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</a:t>
            </a:r>
            <a:endParaRPr lang="en-US" sz="4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Strongly Connected Components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 G</a:t>
            </a:r>
            <a:r>
              <a:rPr lang="en-US" baseline="30000" dirty="0" smtClean="0"/>
              <a:t>T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path from v to u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So in G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path from u to v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And F[v]&gt;F[u]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path from v to u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5791200" y="1371600"/>
            <a:ext cx="2819400" cy="434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4200" y="2057400"/>
            <a:ext cx="518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v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4419600"/>
            <a:ext cx="542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u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0" y="4267200"/>
            <a:ext cx="518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</a:t>
            </a:r>
            <a:endParaRPr lang="en-US" sz="4400" dirty="0"/>
          </a:p>
        </p:txBody>
      </p:sp>
      <p:cxnSp>
        <p:nvCxnSpPr>
          <p:cNvPr id="9" name="Curved Connector 8"/>
          <p:cNvCxnSpPr/>
          <p:nvPr/>
        </p:nvCxnSpPr>
        <p:spPr bwMode="auto">
          <a:xfrm rot="5400000">
            <a:off x="5715000" y="3276600"/>
            <a:ext cx="1905000" cy="53340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Curved Connector 10"/>
          <p:cNvCxnSpPr/>
          <p:nvPr/>
        </p:nvCxnSpPr>
        <p:spPr bwMode="auto">
          <a:xfrm rot="5400000" flipH="1" flipV="1">
            <a:off x="6057900" y="3467100"/>
            <a:ext cx="1752600" cy="30480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Strongly Connected Components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 G</a:t>
            </a:r>
            <a:r>
              <a:rPr lang="en-US" baseline="30000" dirty="0" smtClean="0"/>
              <a:t>T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path from v to w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So in G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path from w to v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And F[v]&gt;F[w]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path from v to w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5791200" y="1371600"/>
            <a:ext cx="2819400" cy="434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4200" y="2057400"/>
            <a:ext cx="518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v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4419600"/>
            <a:ext cx="542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u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0" y="4267200"/>
            <a:ext cx="518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</a:t>
            </a:r>
            <a:endParaRPr lang="en-US" sz="4400" dirty="0"/>
          </a:p>
        </p:txBody>
      </p:sp>
      <p:cxnSp>
        <p:nvCxnSpPr>
          <p:cNvPr id="9" name="Curved Connector 8"/>
          <p:cNvCxnSpPr/>
          <p:nvPr/>
        </p:nvCxnSpPr>
        <p:spPr bwMode="auto">
          <a:xfrm rot="5400000">
            <a:off x="5715000" y="3276600"/>
            <a:ext cx="1905000" cy="53340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Curved Connector 10"/>
          <p:cNvCxnSpPr/>
          <p:nvPr/>
        </p:nvCxnSpPr>
        <p:spPr bwMode="auto">
          <a:xfrm rot="5400000" flipH="1" flipV="1">
            <a:off x="6057900" y="3467100"/>
            <a:ext cx="1752600" cy="30480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Curved Connector 11"/>
          <p:cNvCxnSpPr/>
          <p:nvPr/>
        </p:nvCxnSpPr>
        <p:spPr bwMode="auto">
          <a:xfrm rot="16200000" flipH="1">
            <a:off x="6858000" y="3124200"/>
            <a:ext cx="1752600" cy="68580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/>
          <p:nvPr/>
        </p:nvCxnSpPr>
        <p:spPr bwMode="auto">
          <a:xfrm rot="16200000" flipV="1">
            <a:off x="6781800" y="3276600"/>
            <a:ext cx="1447800" cy="38100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Strongly Connected Components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 G</a:t>
            </a:r>
            <a:endParaRPr lang="en-US" baseline="300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path from u to v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path from v to w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So in G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path from u to w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mtClean="0"/>
              <a:t>Similarly </a:t>
            </a: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path from w to u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5791200" y="1371600"/>
            <a:ext cx="2819400" cy="434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4200" y="2057400"/>
            <a:ext cx="518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v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4419600"/>
            <a:ext cx="542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u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0" y="4267200"/>
            <a:ext cx="518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</a:t>
            </a:r>
            <a:endParaRPr lang="en-US" sz="4400" dirty="0"/>
          </a:p>
        </p:txBody>
      </p:sp>
      <p:cxnSp>
        <p:nvCxnSpPr>
          <p:cNvPr id="9" name="Curved Connector 8"/>
          <p:cNvCxnSpPr/>
          <p:nvPr/>
        </p:nvCxnSpPr>
        <p:spPr bwMode="auto">
          <a:xfrm rot="5400000">
            <a:off x="5715000" y="3276600"/>
            <a:ext cx="1905000" cy="53340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Curved Connector 10"/>
          <p:cNvCxnSpPr/>
          <p:nvPr/>
        </p:nvCxnSpPr>
        <p:spPr bwMode="auto">
          <a:xfrm rot="5400000" flipH="1" flipV="1">
            <a:off x="6057900" y="3467100"/>
            <a:ext cx="1752600" cy="30480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Curved Connector 11"/>
          <p:cNvCxnSpPr/>
          <p:nvPr/>
        </p:nvCxnSpPr>
        <p:spPr bwMode="auto">
          <a:xfrm rot="16200000" flipH="1">
            <a:off x="6858000" y="3124200"/>
            <a:ext cx="1752600" cy="68580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/>
          <p:nvPr/>
        </p:nvCxnSpPr>
        <p:spPr bwMode="auto">
          <a:xfrm rot="16200000" flipV="1">
            <a:off x="6781800" y="3276600"/>
            <a:ext cx="1447800" cy="38100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Strongly Connected Components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Among all the nodes that are not yet visited pick the node with maximum finish time and apply DFS on the Transpose of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u and v in SCC, there must be path from u to v and a path from v to u in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u in SCC and v not in SCC, there should not be  be path from u to v and a path from v to u in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Strongly Connected Components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Among all the nodes that are not yet visited pick the node with maximum finish time and apply DFS on the Transpose of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u and v in SCC, there must be path from u to v and a path from v to u in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u in SCC and v not in SCC, there should not be  be path from u to v and a path from v to u in the graph.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Shortest and Longest paths in a Directed Acyclic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Directed Acyclic Graph (DAG)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DAG is a directed graph which does not contain a cycle.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We can find both shortest and longest paths from a source node to every node in the graph in linear time 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Directed Acyclic Graph (DAG)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DAG is a directed graph which does not contain a cycle.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Apply DFS on G, then list the nodes in the decreasing order of finish times.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This is called the Topological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DFSvisit</a:t>
            </a:r>
            <a:r>
              <a:rPr lang="en-US" dirty="0" smtClean="0"/>
              <a:t>(G)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{Phi(</a:t>
            </a:r>
            <a:r>
              <a:rPr lang="en-US" dirty="0" err="1" smtClean="0"/>
              <a:t>i</a:t>
            </a:r>
            <a:r>
              <a:rPr lang="en-US" dirty="0" smtClean="0"/>
              <a:t>)=-2;D[</a:t>
            </a:r>
            <a:r>
              <a:rPr lang="en-US" dirty="0" err="1" smtClean="0"/>
              <a:t>i</a:t>
            </a:r>
            <a:r>
              <a:rPr lang="en-US" dirty="0" smtClean="0"/>
              <a:t>]=0;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false;F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]=0;}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count=1;c=1;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if(V[</a:t>
            </a:r>
            <a:r>
              <a:rPr lang="en-US" dirty="0" err="1" smtClean="0"/>
              <a:t>i</a:t>
            </a:r>
            <a:r>
              <a:rPr lang="en-US" dirty="0" smtClean="0"/>
              <a:t>]==false) {Phi(</a:t>
            </a:r>
            <a:r>
              <a:rPr lang="en-US" dirty="0" err="1" smtClean="0"/>
              <a:t>i</a:t>
            </a:r>
            <a:r>
              <a:rPr lang="en-US" dirty="0" smtClean="0"/>
              <a:t>)=-1;DFS(</a:t>
            </a:r>
            <a:r>
              <a:rPr lang="en-US" dirty="0" err="1" smtClean="0"/>
              <a:t>G,i</a:t>
            </a:r>
            <a:r>
              <a:rPr lang="en-US" dirty="0" smtClean="0"/>
              <a:t>);}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DFS(</a:t>
            </a:r>
            <a:r>
              <a:rPr lang="en-US" dirty="0" err="1" smtClean="0"/>
              <a:t>G,u</a:t>
            </a:r>
            <a:r>
              <a:rPr lang="en-US" dirty="0" smtClean="0"/>
              <a:t>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V[u]=true;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D[u]=count++;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	if (V[v]==false)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			{Phi(v)=</a:t>
            </a:r>
            <a:r>
              <a:rPr lang="en-US" dirty="0" err="1" smtClean="0"/>
              <a:t>u;DFS</a:t>
            </a:r>
            <a:r>
              <a:rPr lang="en-US" dirty="0" smtClean="0"/>
              <a:t>(</a:t>
            </a:r>
            <a:r>
              <a:rPr lang="en-US" dirty="0" err="1" smtClean="0"/>
              <a:t>G,v</a:t>
            </a:r>
            <a:r>
              <a:rPr lang="en-US" dirty="0" smtClean="0"/>
              <a:t>);}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F[u]=count++;L[n-c]=</a:t>
            </a:r>
            <a:r>
              <a:rPr lang="en-US" dirty="0" err="1" smtClean="0"/>
              <a:t>u;c</a:t>
            </a:r>
            <a:r>
              <a:rPr lang="en-US" dirty="0" smtClean="0"/>
              <a:t>++;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Directed Acyclic Graph (DAG)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we list the nodes of the a DAG in the decreasing order of finish times.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There will be only forward edges and there will be no back ward edges in the graph.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Paths(s)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for (</a:t>
            </a:r>
            <a:r>
              <a:rPr lang="en-US" sz="2400" dirty="0" err="1" smtClean="0"/>
              <a:t>i</a:t>
            </a:r>
            <a:r>
              <a:rPr lang="en-US" sz="2400" dirty="0" smtClean="0"/>
              <a:t>=0;i&lt;n:++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{L[</a:t>
            </a:r>
            <a:r>
              <a:rPr lang="en-US" sz="2400" dirty="0" err="1" smtClean="0"/>
              <a:t>i</a:t>
            </a:r>
            <a:r>
              <a:rPr lang="en-US" sz="2400" dirty="0" smtClean="0"/>
              <a:t>]=</a:t>
            </a:r>
            <a:r>
              <a:rPr lang="en-US" sz="2400" dirty="0" err="1" smtClean="0"/>
              <a:t>Min;S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]=Max;Phi1(</a:t>
            </a:r>
            <a:r>
              <a:rPr lang="en-US" sz="2400" dirty="0" err="1" smtClean="0"/>
              <a:t>i</a:t>
            </a:r>
            <a:r>
              <a:rPr lang="en-US" sz="2400" dirty="0" smtClean="0"/>
              <a:t>)=Phi2(</a:t>
            </a:r>
            <a:r>
              <a:rPr lang="en-US" sz="2400" dirty="0" err="1" smtClean="0"/>
              <a:t>i</a:t>
            </a:r>
            <a:r>
              <a:rPr lang="en-US" sz="2400" dirty="0" smtClean="0"/>
              <a:t>)=-2;}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L[s]=S[s]=0; Phi1(s)=Phi2(s)=-1;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for (</a:t>
            </a:r>
            <a:r>
              <a:rPr lang="en-US" sz="2400" dirty="0" err="1" smtClean="0"/>
              <a:t>i</a:t>
            </a:r>
            <a:r>
              <a:rPr lang="en-US" sz="2400" dirty="0" smtClean="0"/>
              <a:t>=0;i&lt;n:++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u=L[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For every edge (</a:t>
            </a:r>
            <a:r>
              <a:rPr lang="en-US" sz="2400" dirty="0" err="1" smtClean="0"/>
              <a:t>u,v</a:t>
            </a:r>
            <a:r>
              <a:rPr lang="en-US" sz="2400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If(S[v]&gt;S[u]+w(</a:t>
            </a:r>
            <a:r>
              <a:rPr lang="en-US" sz="2400" dirty="0" err="1" smtClean="0"/>
              <a:t>u,v</a:t>
            </a:r>
            <a:r>
              <a:rPr lang="en-US" sz="2400" dirty="0" smtClean="0"/>
              <a:t>)) {S[v]=S[u]+w(</a:t>
            </a:r>
            <a:r>
              <a:rPr lang="en-US" sz="2400" dirty="0" err="1" smtClean="0"/>
              <a:t>u,v</a:t>
            </a:r>
            <a:r>
              <a:rPr lang="en-US" sz="2400" dirty="0" smtClean="0"/>
              <a:t>);Phi1(v)=u:}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If(L[v]&lt;L[u]+w(</a:t>
            </a:r>
            <a:r>
              <a:rPr lang="en-US" sz="2400" dirty="0" err="1" smtClean="0"/>
              <a:t>u,v</a:t>
            </a:r>
            <a:r>
              <a:rPr lang="en-US" sz="2400" dirty="0" smtClean="0"/>
              <a:t>)) {L[v]=L[u]+w(</a:t>
            </a:r>
            <a:r>
              <a:rPr lang="en-US" sz="2400" dirty="0" err="1" smtClean="0"/>
              <a:t>u,v</a:t>
            </a:r>
            <a:r>
              <a:rPr lang="en-US" sz="2400" smtClean="0"/>
              <a:t>);Phi2(v</a:t>
            </a:r>
            <a:r>
              <a:rPr lang="en-US" sz="2400" dirty="0" smtClean="0"/>
              <a:t>)=u:}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400" dirty="0" smtClean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7010400" y="91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400800" y="2133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467600" y="3276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324600" y="3657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543800" y="472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1" idx="3"/>
          </p:cNvCxnSpPr>
          <p:nvPr/>
        </p:nvCxnSpPr>
        <p:spPr bwMode="auto">
          <a:xfrm rot="5400000">
            <a:off x="6726962" y="1825928"/>
            <a:ext cx="514911" cy="252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3" idx="4"/>
            <a:endCxn id="27" idx="0"/>
          </p:cNvCxnSpPr>
          <p:nvPr/>
        </p:nvCxnSpPr>
        <p:spPr bwMode="auto">
          <a:xfrm rot="5400000">
            <a:off x="6400800" y="3314700"/>
            <a:ext cx="6096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H="1">
            <a:off x="7015022" y="2890978"/>
            <a:ext cx="572622" cy="4294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5" idx="4"/>
          </p:cNvCxnSpPr>
          <p:nvPr/>
        </p:nvCxnSpPr>
        <p:spPr bwMode="auto">
          <a:xfrm rot="16200000" flipH="1">
            <a:off x="7562850" y="4438650"/>
            <a:ext cx="5334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562600" y="23622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2/9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72400" y="12192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9600" y="3581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648200"/>
            <a:ext cx="7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43800" y="5715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6/7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43000" y="4953000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L={0,1,2,4,3}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200400" y="1371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43200" y="243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352800" y="3657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24400" y="2590800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19200" y="3276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95400" y="1676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7010400" y="91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400800" y="2133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467600" y="3276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324600" y="3657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543800" y="472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1" idx="3"/>
          </p:cNvCxnSpPr>
          <p:nvPr/>
        </p:nvCxnSpPr>
        <p:spPr bwMode="auto">
          <a:xfrm rot="5400000">
            <a:off x="6726962" y="1825928"/>
            <a:ext cx="514911" cy="252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3" idx="4"/>
            <a:endCxn id="27" idx="0"/>
          </p:cNvCxnSpPr>
          <p:nvPr/>
        </p:nvCxnSpPr>
        <p:spPr bwMode="auto">
          <a:xfrm rot="5400000">
            <a:off x="6400800" y="3314700"/>
            <a:ext cx="6096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H="1">
            <a:off x="7015022" y="2890978"/>
            <a:ext cx="572622" cy="4294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5" idx="4"/>
          </p:cNvCxnSpPr>
          <p:nvPr/>
        </p:nvCxnSpPr>
        <p:spPr bwMode="auto">
          <a:xfrm rot="16200000" flipH="1">
            <a:off x="7562850" y="4438650"/>
            <a:ext cx="5334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562600" y="23622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2/9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72400" y="12192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9600" y="3581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648200"/>
            <a:ext cx="7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43800" y="5715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6/7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66800" y="4191000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L={0,1,2,4,3}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200400" y="1371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43200" y="243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352800" y="3657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24400" y="2590800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19200" y="3276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95400" y="1676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533400" y="5334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7010400" y="91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400800" y="2133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467600" y="3276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324600" y="3657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543800" y="472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1" idx="3"/>
          </p:cNvCxnSpPr>
          <p:nvPr/>
        </p:nvCxnSpPr>
        <p:spPr bwMode="auto">
          <a:xfrm rot="5400000">
            <a:off x="6726962" y="1825928"/>
            <a:ext cx="514911" cy="252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3" idx="4"/>
            <a:endCxn id="27" idx="0"/>
          </p:cNvCxnSpPr>
          <p:nvPr/>
        </p:nvCxnSpPr>
        <p:spPr bwMode="auto">
          <a:xfrm rot="5400000">
            <a:off x="6400800" y="3314700"/>
            <a:ext cx="6096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H="1">
            <a:off x="7015022" y="2890978"/>
            <a:ext cx="572622" cy="4294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5" idx="4"/>
          </p:cNvCxnSpPr>
          <p:nvPr/>
        </p:nvCxnSpPr>
        <p:spPr bwMode="auto">
          <a:xfrm rot="16200000" flipH="1">
            <a:off x="7562850" y="4438650"/>
            <a:ext cx="5334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562600" y="23622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2/9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72400" y="12192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9600" y="3581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648200"/>
            <a:ext cx="7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43800" y="5715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6/7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66800" y="4191000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L={0,1,2,4,3}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200400" y="1371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43200" y="243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352800" y="3657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24400" y="2590800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19200" y="3276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95400" y="1676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533400" y="5334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7010400" y="91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400800" y="2133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467600" y="3276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324600" y="3657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543800" y="472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1" idx="3"/>
          </p:cNvCxnSpPr>
          <p:nvPr/>
        </p:nvCxnSpPr>
        <p:spPr bwMode="auto">
          <a:xfrm rot="5400000">
            <a:off x="6726962" y="1825928"/>
            <a:ext cx="514911" cy="252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3" idx="4"/>
            <a:endCxn id="27" idx="0"/>
          </p:cNvCxnSpPr>
          <p:nvPr/>
        </p:nvCxnSpPr>
        <p:spPr bwMode="auto">
          <a:xfrm rot="5400000">
            <a:off x="6400800" y="3314700"/>
            <a:ext cx="6096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H="1">
            <a:off x="7015022" y="2890978"/>
            <a:ext cx="572622" cy="4294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5" idx="4"/>
          </p:cNvCxnSpPr>
          <p:nvPr/>
        </p:nvCxnSpPr>
        <p:spPr bwMode="auto">
          <a:xfrm rot="16200000" flipH="1">
            <a:off x="7562850" y="4438650"/>
            <a:ext cx="5334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562600" y="23622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2/9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72400" y="12192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9600" y="3581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648200"/>
            <a:ext cx="7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43800" y="5715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6/7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66800" y="4191000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L={0,1,2,4,3}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200400" y="1371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43200" y="243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352800" y="3657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24400" y="2590800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19200" y="3276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95400" y="1676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533400" y="5334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7010400" y="91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400800" y="2133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467600" y="3276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324600" y="3657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543800" y="472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1" idx="3"/>
          </p:cNvCxnSpPr>
          <p:nvPr/>
        </p:nvCxnSpPr>
        <p:spPr bwMode="auto">
          <a:xfrm rot="5400000">
            <a:off x="6726962" y="1825928"/>
            <a:ext cx="514911" cy="252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3" idx="4"/>
            <a:endCxn id="27" idx="0"/>
          </p:cNvCxnSpPr>
          <p:nvPr/>
        </p:nvCxnSpPr>
        <p:spPr bwMode="auto">
          <a:xfrm rot="5400000">
            <a:off x="6400800" y="3314700"/>
            <a:ext cx="6096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H="1">
            <a:off x="7015022" y="2890978"/>
            <a:ext cx="572622" cy="4294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5" idx="4"/>
          </p:cNvCxnSpPr>
          <p:nvPr/>
        </p:nvCxnSpPr>
        <p:spPr bwMode="auto">
          <a:xfrm rot="16200000" flipH="1">
            <a:off x="7562850" y="4438650"/>
            <a:ext cx="5334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562600" y="23622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2/9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72400" y="12192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9600" y="3581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648200"/>
            <a:ext cx="7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43800" y="5715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6/7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66800" y="4191000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L={0,1,2,4,3}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200400" y="1371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43200" y="243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352800" y="3657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24400" y="2590800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19200" y="3276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95400" y="1676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533400" y="5334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Directed Acyclic Graph (DAG)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we list the nodes of the a DAG in the decreasing order of finish times.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There will be only forward edges and there will be no back ward edges in the graph.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600200" y="3886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5791200" y="3810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28600" y="39624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200400" y="3810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572000" y="3810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10400" y="3733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V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229600" y="36576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2" name="Curved Connector 11"/>
          <p:cNvCxnSpPr/>
          <p:nvPr/>
        </p:nvCxnSpPr>
        <p:spPr bwMode="auto">
          <a:xfrm>
            <a:off x="3657600" y="3733800"/>
            <a:ext cx="3352800" cy="1588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urved Connector 15"/>
          <p:cNvCxnSpPr/>
          <p:nvPr/>
        </p:nvCxnSpPr>
        <p:spPr bwMode="auto">
          <a:xfrm rot="10800000">
            <a:off x="2286000" y="4876800"/>
            <a:ext cx="2743200" cy="1588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Multiply 16"/>
          <p:cNvSpPr/>
          <p:nvPr/>
        </p:nvSpPr>
        <p:spPr bwMode="auto">
          <a:xfrm>
            <a:off x="3276600" y="4876800"/>
            <a:ext cx="914400" cy="914400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9600" y="4191000"/>
          <a:ext cx="6096000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7010400" y="91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400800" y="2133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467600" y="3276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324600" y="3657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543800" y="472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1" idx="3"/>
          </p:cNvCxnSpPr>
          <p:nvPr/>
        </p:nvCxnSpPr>
        <p:spPr bwMode="auto">
          <a:xfrm rot="5400000">
            <a:off x="6726962" y="1825928"/>
            <a:ext cx="514911" cy="252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3" idx="4"/>
            <a:endCxn id="27" idx="0"/>
          </p:cNvCxnSpPr>
          <p:nvPr/>
        </p:nvCxnSpPr>
        <p:spPr bwMode="auto">
          <a:xfrm rot="5400000">
            <a:off x="6400800" y="3314700"/>
            <a:ext cx="6096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H="1">
            <a:off x="7015022" y="2890978"/>
            <a:ext cx="572622" cy="4294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5" idx="4"/>
          </p:cNvCxnSpPr>
          <p:nvPr/>
        </p:nvCxnSpPr>
        <p:spPr bwMode="auto">
          <a:xfrm rot="16200000" flipH="1">
            <a:off x="7562850" y="4438650"/>
            <a:ext cx="5334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28600" y="4572000"/>
          <a:ext cx="60198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  <a:gridCol w="1003300"/>
                <a:gridCol w="10033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562600" y="23622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2/9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72400" y="12192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9600" y="3581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4648200"/>
            <a:ext cx="7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43800" y="5715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6/7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2708</Words>
  <Application>Microsoft Office PowerPoint</Application>
  <PresentationFormat>On-screen Show (4:3)</PresentationFormat>
  <Paragraphs>1128</Paragraphs>
  <Slides>68</Slides>
  <Notes>64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Office Theme</vt:lpstr>
      <vt:lpstr>1_Office Theme</vt:lpstr>
      <vt:lpstr>Depth First Search DFS computing the discovery time and finish time</vt:lpstr>
      <vt:lpstr>DFS</vt:lpstr>
      <vt:lpstr>DFS</vt:lpstr>
      <vt:lpstr>DFS on Directed Graphs </vt:lpstr>
      <vt:lpstr>DFS on Directed Graphs </vt:lpstr>
      <vt:lpstr>DFS on Directed Graphs </vt:lpstr>
      <vt:lpstr>DFS on Directed Graphs </vt:lpstr>
      <vt:lpstr>DFS on Directed Graphs </vt:lpstr>
      <vt:lpstr>DFS on Directed Graphs </vt:lpstr>
      <vt:lpstr>DFS</vt:lpstr>
      <vt:lpstr>DFS(s)</vt:lpstr>
      <vt:lpstr>DFS on Directed Graphs </vt:lpstr>
      <vt:lpstr>DFS on Directed Graphs </vt:lpstr>
      <vt:lpstr>DFS on Directed Graphs </vt:lpstr>
      <vt:lpstr>DFS on Directed Graphs </vt:lpstr>
      <vt:lpstr>DFS on Directed Graphs </vt:lpstr>
      <vt:lpstr>DFS on Directed Graphs </vt:lpstr>
      <vt:lpstr>DFS</vt:lpstr>
      <vt:lpstr>DFS</vt:lpstr>
      <vt:lpstr>DFS</vt:lpstr>
      <vt:lpstr>DFS</vt:lpstr>
      <vt:lpstr>Theorem 1</vt:lpstr>
      <vt:lpstr>Theorem 2</vt:lpstr>
      <vt:lpstr>Topological Sort of a Directed Acyclic Graph</vt:lpstr>
      <vt:lpstr>Directed Acyclic Graph (DAG)</vt:lpstr>
      <vt:lpstr>Directed Acyclic Graph (DAG)</vt:lpstr>
      <vt:lpstr>DFS</vt:lpstr>
      <vt:lpstr>DFS</vt:lpstr>
      <vt:lpstr>DFS on Directed Graphs </vt:lpstr>
      <vt:lpstr>Directed Acyclic Graph (DAG)</vt:lpstr>
      <vt:lpstr>Directed Acyclic Graph (DAG)</vt:lpstr>
      <vt:lpstr>DFS on Directed Graphs </vt:lpstr>
      <vt:lpstr>Directed Acyclic Graph (DAG)</vt:lpstr>
      <vt:lpstr>Strongly Connected Components of a directed graph</vt:lpstr>
      <vt:lpstr>Strongly Connected Components</vt:lpstr>
      <vt:lpstr>Strongly Connected Components</vt:lpstr>
      <vt:lpstr>Strongly Connected Components</vt:lpstr>
      <vt:lpstr>Transpose of a graph</vt:lpstr>
      <vt:lpstr>Transpose of a graph</vt:lpstr>
      <vt:lpstr>Transpose of a graph</vt:lpstr>
      <vt:lpstr>DFS</vt:lpstr>
      <vt:lpstr>DFS</vt:lpstr>
      <vt:lpstr>Transpose of a graph</vt:lpstr>
      <vt:lpstr>DFS</vt:lpstr>
      <vt:lpstr>DFS</vt:lpstr>
      <vt:lpstr>DFS on Directed Graphs </vt:lpstr>
      <vt:lpstr>Transpose of the Graph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Shortest and Longest paths in a Directed Acyclic Graph</vt:lpstr>
      <vt:lpstr>Directed Acyclic Graph (DAG)</vt:lpstr>
      <vt:lpstr>Directed Acyclic Graph (DAG)</vt:lpstr>
      <vt:lpstr>DFS</vt:lpstr>
      <vt:lpstr>DFS</vt:lpstr>
      <vt:lpstr>Directed Acyclic Graph (DAG)</vt:lpstr>
      <vt:lpstr>DFS</vt:lpstr>
      <vt:lpstr>DFS on Directed Graphs </vt:lpstr>
      <vt:lpstr>DFS on Directed Graphs </vt:lpstr>
      <vt:lpstr>DFS on Directed Graphs </vt:lpstr>
      <vt:lpstr>DFS on Directed Graphs </vt:lpstr>
      <vt:lpstr>DFS on Directed Graphs </vt:lpstr>
      <vt:lpstr>Directed Acyclic Graph (DAG)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27</cp:revision>
  <dcterms:created xsi:type="dcterms:W3CDTF">2020-04-03T03:53:21Z</dcterms:created>
  <dcterms:modified xsi:type="dcterms:W3CDTF">2022-07-07T03:28:36Z</dcterms:modified>
</cp:coreProperties>
</file>