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57" r:id="rId4"/>
    <p:sldId id="258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26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 dirty="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 dirty="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 dirty="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 dirty="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 for MST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Kruskal’s</a:t>
            </a:r>
            <a:r>
              <a:rPr lang="en-IN" dirty="0" smtClean="0"/>
              <a:t>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Weight of the Minimum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Spanning Tree is -8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4600" y="1066800"/>
            <a:ext cx="182453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(1,3,-4)</a:t>
            </a:r>
          </a:p>
          <a:p>
            <a:r>
              <a:rPr lang="en-US" sz="3200" dirty="0" smtClean="0"/>
              <a:t>(2,4,-3)</a:t>
            </a:r>
          </a:p>
          <a:p>
            <a:r>
              <a:rPr lang="en-US" sz="3200" dirty="0" smtClean="0"/>
              <a:t>(1,2,-2)</a:t>
            </a:r>
          </a:p>
          <a:p>
            <a:r>
              <a:rPr lang="en-US" sz="3200" dirty="0" smtClean="0"/>
              <a:t>(1,4,-1)</a:t>
            </a:r>
          </a:p>
          <a:p>
            <a:r>
              <a:rPr lang="en-US" sz="3200" dirty="0" smtClean="0"/>
              <a:t>(3,4,1)</a:t>
            </a:r>
          </a:p>
          <a:p>
            <a:r>
              <a:rPr lang="en-US" sz="3200" dirty="0" smtClean="0"/>
              <a:t>(0,2,1)</a:t>
            </a:r>
          </a:p>
          <a:p>
            <a:r>
              <a:rPr lang="en-US" sz="3200" dirty="0" smtClean="0"/>
              <a:t>(0,4,3)</a:t>
            </a:r>
          </a:p>
          <a:p>
            <a:r>
              <a:rPr lang="en-US" sz="3200" dirty="0" smtClean="0"/>
              <a:t>(0,1,4)</a:t>
            </a:r>
          </a:p>
          <a:p>
            <a:r>
              <a:rPr lang="en-US" sz="3200" dirty="0" smtClean="0"/>
              <a:t>(2,3,5)</a:t>
            </a:r>
          </a:p>
          <a:p>
            <a:r>
              <a:rPr lang="en-US" sz="3200" dirty="0" smtClean="0"/>
              <a:t>(0,3,6)</a:t>
            </a:r>
            <a:endParaRPr lang="en-US" sz="3200" dirty="0"/>
          </a:p>
        </p:txBody>
      </p:sp>
      <p:sp>
        <p:nvSpPr>
          <p:cNvPr id="11" name="Plus 10"/>
          <p:cNvSpPr/>
          <p:nvPr/>
        </p:nvSpPr>
        <p:spPr bwMode="auto">
          <a:xfrm>
            <a:off x="8153400" y="1143000"/>
            <a:ext cx="457200" cy="457200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352800" y="1295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2895600" y="35052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52800" y="3124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8" name="Plus 17"/>
          <p:cNvSpPr/>
          <p:nvPr/>
        </p:nvSpPr>
        <p:spPr bwMode="auto">
          <a:xfrm>
            <a:off x="8153400" y="1600200"/>
            <a:ext cx="457200" cy="457200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667000" y="25146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22" name="Plus 21"/>
          <p:cNvSpPr/>
          <p:nvPr/>
        </p:nvSpPr>
        <p:spPr bwMode="auto">
          <a:xfrm>
            <a:off x="8153400" y="2133600"/>
            <a:ext cx="457200" cy="457200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Multiply 18"/>
          <p:cNvSpPr/>
          <p:nvPr/>
        </p:nvSpPr>
        <p:spPr bwMode="auto">
          <a:xfrm>
            <a:off x="8077200" y="2590800"/>
            <a:ext cx="609600" cy="4572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Multiply 22"/>
          <p:cNvSpPr/>
          <p:nvPr/>
        </p:nvSpPr>
        <p:spPr bwMode="auto">
          <a:xfrm>
            <a:off x="8001000" y="3048000"/>
            <a:ext cx="609600" cy="4572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6" name="Straight Connector 25"/>
          <p:cNvCxnSpPr>
            <a:stCxn id="14" idx="5"/>
            <a:endCxn id="9" idx="2"/>
          </p:cNvCxnSpPr>
          <p:nvPr/>
        </p:nvCxnSpPr>
        <p:spPr bwMode="auto">
          <a:xfrm rot="16200000" flipH="1">
            <a:off x="1444928" y="2740327"/>
            <a:ext cx="5149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Plus 26"/>
          <p:cNvSpPr/>
          <p:nvPr/>
        </p:nvSpPr>
        <p:spPr bwMode="auto">
          <a:xfrm>
            <a:off x="8001000" y="3581400"/>
            <a:ext cx="457200" cy="457200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9" name="Multiply 28"/>
          <p:cNvSpPr/>
          <p:nvPr/>
        </p:nvSpPr>
        <p:spPr bwMode="auto">
          <a:xfrm>
            <a:off x="7924800" y="5562600"/>
            <a:ext cx="609600" cy="4572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0" name="Multiply 29"/>
          <p:cNvSpPr/>
          <p:nvPr/>
        </p:nvSpPr>
        <p:spPr bwMode="auto">
          <a:xfrm>
            <a:off x="7924800" y="5105400"/>
            <a:ext cx="609600" cy="4572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1" name="Multiply 30"/>
          <p:cNvSpPr/>
          <p:nvPr/>
        </p:nvSpPr>
        <p:spPr bwMode="auto">
          <a:xfrm>
            <a:off x="7924800" y="4648200"/>
            <a:ext cx="609600" cy="4572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2" name="Multiply 31"/>
          <p:cNvSpPr/>
          <p:nvPr/>
        </p:nvSpPr>
        <p:spPr bwMode="auto">
          <a:xfrm>
            <a:off x="7924800" y="4114800"/>
            <a:ext cx="609600" cy="4572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00200" y="26670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Kruskal’s</a:t>
            </a:r>
            <a:r>
              <a:rPr lang="en-IN" dirty="0" smtClean="0"/>
              <a:t> Algorithm -Maximum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2209800" y="5943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86000" y="472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9800" y="1219200"/>
            <a:ext cx="196880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(1,3,-4) </a:t>
            </a:r>
          </a:p>
          <a:p>
            <a:r>
              <a:rPr lang="en-US" sz="3200" dirty="0" smtClean="0"/>
              <a:t>(2,4,-3)</a:t>
            </a:r>
          </a:p>
          <a:p>
            <a:r>
              <a:rPr lang="en-US" sz="3200" dirty="0" smtClean="0"/>
              <a:t>(1,2,-2)</a:t>
            </a:r>
          </a:p>
          <a:p>
            <a:r>
              <a:rPr lang="en-US" sz="3200" dirty="0" smtClean="0"/>
              <a:t>(1,4,-1)</a:t>
            </a:r>
          </a:p>
          <a:p>
            <a:r>
              <a:rPr lang="en-US" sz="3200" dirty="0" smtClean="0"/>
              <a:t>(3,4,1)</a:t>
            </a:r>
          </a:p>
          <a:p>
            <a:r>
              <a:rPr lang="en-US" sz="3200" dirty="0" smtClean="0"/>
              <a:t>(0,2,1)</a:t>
            </a:r>
          </a:p>
          <a:p>
            <a:r>
              <a:rPr lang="en-US" sz="3200" dirty="0" smtClean="0"/>
              <a:t>(0,4,3)</a:t>
            </a:r>
          </a:p>
          <a:p>
            <a:r>
              <a:rPr lang="en-US" sz="3200" dirty="0" smtClean="0"/>
              <a:t>(0,1,4)</a:t>
            </a:r>
          </a:p>
          <a:p>
            <a:r>
              <a:rPr lang="en-US" sz="3200" dirty="0" smtClean="0"/>
              <a:t>(2,3,5)</a:t>
            </a:r>
          </a:p>
          <a:p>
            <a:r>
              <a:rPr lang="en-US" sz="3200" dirty="0" smtClean="0"/>
              <a:t>(0,3,6)</a:t>
            </a:r>
            <a:endParaRPr lang="en-US" sz="3200" dirty="0"/>
          </a:p>
        </p:txBody>
      </p:sp>
      <p:sp>
        <p:nvSpPr>
          <p:cNvPr id="11" name="Plus 10"/>
          <p:cNvSpPr/>
          <p:nvPr/>
        </p:nvSpPr>
        <p:spPr bwMode="auto">
          <a:xfrm>
            <a:off x="7543800" y="5791200"/>
            <a:ext cx="457200" cy="381000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/>
          <p:cNvCxnSpPr>
            <a:stCxn id="14" idx="7"/>
          </p:cNvCxnSpPr>
          <p:nvPr/>
        </p:nvCxnSpPr>
        <p:spPr bwMode="auto">
          <a:xfrm rot="5400000" flipH="1" flipV="1">
            <a:off x="1521128" y="1655040"/>
            <a:ext cx="3625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2210594" y="4342606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4" idx="4"/>
            <a:endCxn id="8" idx="1"/>
          </p:cNvCxnSpPr>
          <p:nvPr/>
        </p:nvCxnSpPr>
        <p:spPr bwMode="auto">
          <a:xfrm rot="16200000" flipH="1">
            <a:off x="802411" y="3274288"/>
            <a:ext cx="1734111" cy="14339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4"/>
            <a:endCxn id="6" idx="1"/>
          </p:cNvCxnSpPr>
          <p:nvPr/>
        </p:nvCxnSpPr>
        <p:spPr bwMode="auto">
          <a:xfrm rot="16200000" flipH="1">
            <a:off x="154711" y="3921988"/>
            <a:ext cx="2953311" cy="13577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066800" y="45720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47800" y="1676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90800" y="41148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95400" y="3200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8" name="Plus 27"/>
          <p:cNvSpPr/>
          <p:nvPr/>
        </p:nvSpPr>
        <p:spPr bwMode="auto">
          <a:xfrm>
            <a:off x="7543800" y="4343400"/>
            <a:ext cx="457200" cy="381000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9" name="Plus 28"/>
          <p:cNvSpPr/>
          <p:nvPr/>
        </p:nvSpPr>
        <p:spPr bwMode="auto">
          <a:xfrm>
            <a:off x="7543800" y="4800600"/>
            <a:ext cx="457200" cy="381000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0" name="Plus 29"/>
          <p:cNvSpPr/>
          <p:nvPr/>
        </p:nvSpPr>
        <p:spPr bwMode="auto">
          <a:xfrm>
            <a:off x="7543800" y="5334000"/>
            <a:ext cx="457200" cy="381000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1" name="Multiply 30"/>
          <p:cNvSpPr/>
          <p:nvPr/>
        </p:nvSpPr>
        <p:spPr bwMode="auto">
          <a:xfrm>
            <a:off x="7543800" y="3733800"/>
            <a:ext cx="609600" cy="4572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2" name="Multiply 31"/>
          <p:cNvSpPr/>
          <p:nvPr/>
        </p:nvSpPr>
        <p:spPr bwMode="auto">
          <a:xfrm>
            <a:off x="7543800" y="3276600"/>
            <a:ext cx="609600" cy="4572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3" name="Multiply 32"/>
          <p:cNvSpPr/>
          <p:nvPr/>
        </p:nvSpPr>
        <p:spPr bwMode="auto">
          <a:xfrm>
            <a:off x="7696200" y="2819400"/>
            <a:ext cx="609600" cy="4572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Multiply 33"/>
          <p:cNvSpPr/>
          <p:nvPr/>
        </p:nvSpPr>
        <p:spPr bwMode="auto">
          <a:xfrm>
            <a:off x="7772400" y="2286000"/>
            <a:ext cx="609600" cy="4572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5" name="Multiply 34"/>
          <p:cNvSpPr/>
          <p:nvPr/>
        </p:nvSpPr>
        <p:spPr bwMode="auto">
          <a:xfrm>
            <a:off x="7696200" y="1828800"/>
            <a:ext cx="609600" cy="4572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6" name="Multiply 35"/>
          <p:cNvSpPr/>
          <p:nvPr/>
        </p:nvSpPr>
        <p:spPr bwMode="auto">
          <a:xfrm>
            <a:off x="7772400" y="1295400"/>
            <a:ext cx="609600" cy="4572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Kruskal’s</a:t>
            </a:r>
            <a:r>
              <a:rPr lang="en-IN" dirty="0" smtClean="0"/>
              <a:t> Algorithm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Start with MST with only nodes (and no edges)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Consider the edges in the increasing order of weights</a:t>
            </a:r>
          </a:p>
          <a:p>
            <a:pPr lvl="1"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the edge goes across the connected components merge the connected components.</a:t>
            </a:r>
          </a:p>
          <a:p>
            <a:pPr lvl="1"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the edges goes with in the connected components ignore the edge.</a:t>
            </a:r>
          </a:p>
          <a:p>
            <a:pPr lvl="1"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You get Minimum Spanning Tree</a:t>
            </a:r>
          </a:p>
          <a:p>
            <a:pPr lvl="1"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Kruskal’s</a:t>
            </a:r>
            <a:r>
              <a:rPr lang="en-IN" dirty="0" smtClean="0"/>
              <a:t> Algorithm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Sorting the edges based on their weights takes O(m log m) which is O(m log n).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lvl="1"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How do you check if the given edge (</a:t>
            </a:r>
            <a:r>
              <a:rPr lang="en-US" dirty="0" err="1" smtClean="0"/>
              <a:t>u,v</a:t>
            </a:r>
            <a:r>
              <a:rPr lang="en-US" dirty="0" smtClean="0"/>
              <a:t>) goes across the connected components or goes with in the connected ? </a:t>
            </a:r>
          </a:p>
          <a:p>
            <a:pPr lvl="1"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We can apply BFS/DFS from u on the MST and check if u is connected to v.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Kruskal’s</a:t>
            </a:r>
            <a:r>
              <a:rPr lang="en-IN" dirty="0" smtClean="0"/>
              <a:t> Algorithm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Sorting the edges based on their weights takes O(m log m) which is O(m log n).</a:t>
            </a:r>
            <a:endParaRPr lang="en-US" dirty="0" smtClean="0"/>
          </a:p>
          <a:p>
            <a:pPr lvl="1"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How do you check if the given edge (</a:t>
            </a:r>
            <a:r>
              <a:rPr lang="en-US" dirty="0" err="1" smtClean="0"/>
              <a:t>u,v</a:t>
            </a:r>
            <a:r>
              <a:rPr lang="en-US" dirty="0" smtClean="0"/>
              <a:t>) goes across the connected components or goes with in the connected ? </a:t>
            </a:r>
          </a:p>
          <a:p>
            <a:pPr lvl="1"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We can apply BFS/DFS from u on the MST and check if u is connected to v.</a:t>
            </a:r>
          </a:p>
          <a:p>
            <a:pPr lvl="1"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This makes </a:t>
            </a:r>
            <a:r>
              <a:rPr lang="en-US" dirty="0" err="1" smtClean="0"/>
              <a:t>Kruskal’s</a:t>
            </a:r>
            <a:r>
              <a:rPr lang="en-US" dirty="0" smtClean="0"/>
              <a:t> Algorithm O(VE), but Prim’s Algorithm is O((</a:t>
            </a:r>
            <a:r>
              <a:rPr lang="en-US" dirty="0" err="1" smtClean="0"/>
              <a:t>n+m</a:t>
            </a:r>
            <a:r>
              <a:rPr lang="en-US" dirty="0" smtClean="0"/>
              <a:t>)log 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You have a Universal Set U={0,1,2…,n-1}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MakeSet</a:t>
            </a:r>
            <a:r>
              <a:rPr lang="en-US" sz="2800" dirty="0" smtClean="0"/>
              <a:t> – Make n sets – singleton disjoint sets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Disjoint (</a:t>
            </a:r>
            <a:r>
              <a:rPr lang="en-US" sz="2800" dirty="0" err="1" smtClean="0"/>
              <a:t>i,j</a:t>
            </a:r>
            <a:r>
              <a:rPr lang="en-US" sz="2800" dirty="0" smtClean="0"/>
              <a:t>) – the elements </a:t>
            </a:r>
            <a:r>
              <a:rPr lang="en-US" sz="2800" dirty="0" err="1" smtClean="0"/>
              <a:t>i</a:t>
            </a:r>
            <a:r>
              <a:rPr lang="en-US" sz="2800" dirty="0" smtClean="0"/>
              <a:t> and j belong to the same set ?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Union(</a:t>
            </a:r>
            <a:r>
              <a:rPr lang="en-US" sz="2800" dirty="0" err="1" smtClean="0"/>
              <a:t>i,j</a:t>
            </a:r>
            <a:r>
              <a:rPr lang="en-US" sz="2800" dirty="0" smtClean="0"/>
              <a:t>) – replace the set containing </a:t>
            </a:r>
            <a:r>
              <a:rPr lang="en-US" sz="2800" dirty="0" err="1" smtClean="0"/>
              <a:t>i</a:t>
            </a:r>
            <a:r>
              <a:rPr lang="en-US" sz="2800" dirty="0" smtClean="0"/>
              <a:t> and set containing j with the union of these two sets. 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You have a Universal Set U={0,1,2…,n-1}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err="1" smtClean="0"/>
              <a:t>MakeSet</a:t>
            </a:r>
            <a:r>
              <a:rPr lang="en-US" sz="2400" dirty="0" smtClean="0"/>
              <a:t> – Make n sets – singleton disjoint sets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A={1,3,5} B={2,7},C={4,6}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Disjoint (</a:t>
            </a:r>
            <a:r>
              <a:rPr lang="en-US" sz="2800" dirty="0" err="1" smtClean="0"/>
              <a:t>i,j</a:t>
            </a:r>
            <a:r>
              <a:rPr lang="en-US" sz="2800" dirty="0" smtClean="0"/>
              <a:t>) – the elements </a:t>
            </a:r>
            <a:r>
              <a:rPr lang="en-US" sz="2800" dirty="0" err="1" smtClean="0"/>
              <a:t>i</a:t>
            </a:r>
            <a:r>
              <a:rPr lang="en-US" sz="2800" dirty="0" smtClean="0"/>
              <a:t> and j belong to the same set ?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Union(</a:t>
            </a:r>
            <a:r>
              <a:rPr lang="en-US" sz="2800" dirty="0" err="1" smtClean="0"/>
              <a:t>i,j</a:t>
            </a:r>
            <a:r>
              <a:rPr lang="en-US" sz="2800" dirty="0" smtClean="0"/>
              <a:t>) – replace the set containing </a:t>
            </a:r>
            <a:r>
              <a:rPr lang="en-US" sz="2800" dirty="0" err="1" smtClean="0"/>
              <a:t>i</a:t>
            </a:r>
            <a:r>
              <a:rPr lang="en-US" sz="2800" dirty="0" smtClean="0"/>
              <a:t> and set containing j with the union of these two sets. 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Union(1,2)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Union(3,4)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600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0" y="34290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1800" y="15240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438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0" y="34290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Union(0,2)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600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0" y="34290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1800" y="15240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438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0" y="34290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Union(0,4)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600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0" y="34290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1800" y="15240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438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0" y="34290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Kruskal’s</a:t>
            </a:r>
            <a:r>
              <a:rPr lang="en-IN" dirty="0" smtClean="0"/>
              <a:t> Algorithm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Start with MST with only nodes (and no edges)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Consider the edges in the increasing order of weights</a:t>
            </a:r>
          </a:p>
          <a:p>
            <a:pPr lvl="1"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the edge goes across the connected components merge the connected components.</a:t>
            </a:r>
          </a:p>
          <a:p>
            <a:pPr lvl="1"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the edges goes with in the connected components ignore the edge.</a:t>
            </a:r>
          </a:p>
          <a:p>
            <a:pPr lvl="1"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Union(0,4)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600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0" y="34290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1800" y="15240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438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0" y="34290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C[</a:t>
            </a:r>
            <a:r>
              <a:rPr lang="en-US" dirty="0" err="1" smtClean="0"/>
              <a:t>i</a:t>
            </a:r>
            <a:r>
              <a:rPr lang="en-US" dirty="0" smtClean="0"/>
              <a:t>] – the color of the element set to which the element </a:t>
            </a:r>
            <a:r>
              <a:rPr lang="en-US" dirty="0" err="1" smtClean="0"/>
              <a:t>i</a:t>
            </a:r>
            <a:r>
              <a:rPr lang="en-US" dirty="0" smtClean="0"/>
              <a:t> belong to.</a:t>
            </a:r>
          </a:p>
          <a:p>
            <a:pPr marL="917575" lvl="1" indent="-514350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S[C[</a:t>
            </a:r>
            <a:r>
              <a:rPr lang="en-US" dirty="0" err="1" smtClean="0"/>
              <a:t>i</a:t>
            </a:r>
            <a:r>
              <a:rPr lang="en-US" dirty="0" smtClean="0"/>
              <a:t>]] – number of elements in the set whose color is C[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917575" lvl="1" indent="-514350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List[C[</a:t>
            </a:r>
            <a:r>
              <a:rPr lang="en-US" dirty="0" err="1" smtClean="0"/>
              <a:t>i</a:t>
            </a:r>
            <a:r>
              <a:rPr lang="en-US" dirty="0" smtClean="0"/>
              <a:t>]] – list of elements in the set whose color is C[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Make Set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C[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List[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newnode</a:t>
            </a:r>
            <a:r>
              <a:rPr lang="en-US" dirty="0" smtClean="0"/>
              <a:t>(List[</a:t>
            </a:r>
            <a:r>
              <a:rPr lang="en-US" dirty="0" err="1" smtClean="0"/>
              <a:t>i</a:t>
            </a:r>
            <a:r>
              <a:rPr lang="en-US" dirty="0" smtClean="0"/>
              <a:t>],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mtClean="0"/>
              <a:t>	S[</a:t>
            </a:r>
            <a:r>
              <a:rPr lang="en-US" dirty="0" err="1" smtClean="0"/>
              <a:t>i</a:t>
            </a:r>
            <a:r>
              <a:rPr lang="en-US" dirty="0" smtClean="0"/>
              <a:t>]=1;</a:t>
            </a:r>
          </a:p>
          <a:p>
            <a:pPr marL="917575" lvl="1" indent="-514350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Disjoint (</a:t>
            </a:r>
            <a:r>
              <a:rPr lang="en-US" dirty="0" err="1" smtClean="0"/>
              <a:t>i,j</a:t>
            </a:r>
            <a:r>
              <a:rPr lang="en-US" dirty="0" smtClean="0"/>
              <a:t>) check if C[</a:t>
            </a:r>
            <a:r>
              <a:rPr lang="en-US" dirty="0" err="1" smtClean="0"/>
              <a:t>i</a:t>
            </a:r>
            <a:r>
              <a:rPr lang="en-US" dirty="0" smtClean="0"/>
              <a:t>]=C[j]</a:t>
            </a:r>
          </a:p>
          <a:p>
            <a:pPr marL="917575" lvl="1" indent="-514350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Elements </a:t>
            </a:r>
            <a:r>
              <a:rPr lang="en-US" dirty="0" err="1" smtClean="0"/>
              <a:t>i</a:t>
            </a:r>
            <a:r>
              <a:rPr lang="en-US" dirty="0" smtClean="0"/>
              <a:t> and j belong to the same set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iff</a:t>
            </a:r>
            <a:r>
              <a:rPr lang="en-US" dirty="0" smtClean="0"/>
              <a:t> C[</a:t>
            </a:r>
            <a:r>
              <a:rPr lang="en-US" dirty="0" err="1" smtClean="0"/>
              <a:t>i</a:t>
            </a:r>
            <a:r>
              <a:rPr lang="en-US" dirty="0" smtClean="0"/>
              <a:t>]=C[j]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Takes O(1)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Union 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Take the smaller set and merge it with the bigger set.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if(S[C[</a:t>
            </a:r>
            <a:r>
              <a:rPr lang="en-US" dirty="0" err="1" smtClean="0"/>
              <a:t>i</a:t>
            </a:r>
            <a:r>
              <a:rPr lang="en-US" dirty="0" smtClean="0"/>
              <a:t>]]&lt;S[C[j]])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S[C[j]]+=S[C[</a:t>
            </a:r>
            <a:r>
              <a:rPr lang="en-US" dirty="0" err="1" smtClean="0"/>
              <a:t>i</a:t>
            </a:r>
            <a:r>
              <a:rPr lang="en-US" dirty="0" smtClean="0"/>
              <a:t>]];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S[C[</a:t>
            </a:r>
            <a:r>
              <a:rPr lang="en-US" dirty="0" err="1" smtClean="0"/>
              <a:t>i</a:t>
            </a:r>
            <a:r>
              <a:rPr lang="en-US" dirty="0" smtClean="0"/>
              <a:t>]]=0;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Delete each element in the List[C[</a:t>
            </a:r>
            <a:r>
              <a:rPr lang="en-US" dirty="0" err="1" smtClean="0"/>
              <a:t>i</a:t>
            </a:r>
            <a:r>
              <a:rPr lang="en-US" dirty="0" smtClean="0"/>
              <a:t>]] and add it to the List[C[j]] and change the color of each element in C[</a:t>
            </a:r>
            <a:r>
              <a:rPr lang="en-US" dirty="0" err="1" smtClean="0"/>
              <a:t>i</a:t>
            </a:r>
            <a:r>
              <a:rPr lang="en-US" dirty="0" smtClean="0"/>
              <a:t>] to C[j]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Union 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Take the smaller set and merge it with the bigger set.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S[C[</a:t>
            </a:r>
            <a:r>
              <a:rPr lang="en-US" dirty="0" err="1" smtClean="0"/>
              <a:t>i</a:t>
            </a:r>
            <a:r>
              <a:rPr lang="en-US" dirty="0" smtClean="0"/>
              <a:t>]]=S[C[j]]=n/2;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One union can take O(n) time.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Union 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Take the smaller set and merge it with the bigger set.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We shall show that n union takes O(n log n) time.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Each element can change its color at most O(log n ) times.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Theorem: If an element has changed its color k times then the size of the set to which it belongs should be ≥ 2</a:t>
            </a:r>
            <a:r>
              <a:rPr lang="en-US" baseline="30000" dirty="0" smtClean="0"/>
              <a:t>k</a:t>
            </a:r>
            <a:r>
              <a:rPr lang="en-US" dirty="0" smtClean="0"/>
              <a:t>. 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S[C[</a:t>
            </a:r>
            <a:r>
              <a:rPr lang="en-US" dirty="0" err="1" smtClean="0"/>
              <a:t>i</a:t>
            </a:r>
            <a:r>
              <a:rPr lang="en-US" dirty="0" smtClean="0"/>
              <a:t>]] ≥ 2</a:t>
            </a:r>
            <a:r>
              <a:rPr lang="en-US" baseline="30000" dirty="0" smtClean="0"/>
              <a:t>k</a:t>
            </a:r>
            <a:r>
              <a:rPr lang="en-US" dirty="0" smtClean="0"/>
              <a:t>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Theorem: If an element has changed its color k times then the size of the set to which it belongs should be ≥ 2</a:t>
            </a:r>
            <a:r>
              <a:rPr lang="en-US" baseline="30000" dirty="0" smtClean="0"/>
              <a:t>k</a:t>
            </a:r>
            <a:r>
              <a:rPr lang="en-US" dirty="0" smtClean="0"/>
              <a:t>. 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S[C[</a:t>
            </a:r>
            <a:r>
              <a:rPr lang="en-US" dirty="0" err="1" smtClean="0"/>
              <a:t>i</a:t>
            </a:r>
            <a:r>
              <a:rPr lang="en-US" dirty="0" smtClean="0"/>
              <a:t>]] ≥ 2</a:t>
            </a:r>
            <a:r>
              <a:rPr lang="en-US" baseline="30000" dirty="0" smtClean="0"/>
              <a:t>k</a:t>
            </a:r>
            <a:r>
              <a:rPr lang="en-US" dirty="0" smtClean="0"/>
              <a:t>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Proof by Induction : k=0 S[C[</a:t>
            </a:r>
            <a:r>
              <a:rPr lang="en-US" dirty="0" err="1" smtClean="0"/>
              <a:t>i</a:t>
            </a:r>
            <a:r>
              <a:rPr lang="en-US" dirty="0" smtClean="0"/>
              <a:t>]] ≥ 2</a:t>
            </a:r>
            <a:r>
              <a:rPr lang="en-US" baseline="30000" dirty="0" smtClean="0"/>
              <a:t>0=1</a:t>
            </a:r>
            <a:r>
              <a:rPr lang="en-US" dirty="0" smtClean="0"/>
              <a:t>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Theorem: If an element has changed its color k times then the size of the set to which it belongs should be ≥ 2</a:t>
            </a:r>
            <a:r>
              <a:rPr lang="en-US" baseline="30000" dirty="0" smtClean="0"/>
              <a:t>k</a:t>
            </a:r>
            <a:r>
              <a:rPr lang="en-US" dirty="0" smtClean="0"/>
              <a:t>. 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When an element changes its color </a:t>
            </a:r>
            <a:r>
              <a:rPr lang="en-US" dirty="0" err="1" smtClean="0"/>
              <a:t>kth</a:t>
            </a:r>
            <a:r>
              <a:rPr lang="en-US" dirty="0" smtClean="0"/>
              <a:t> time. It has already changed its color k-1 times by induction.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S[C[</a:t>
            </a:r>
            <a:r>
              <a:rPr lang="en-US" dirty="0" err="1" smtClean="0"/>
              <a:t>i</a:t>
            </a:r>
            <a:r>
              <a:rPr lang="en-US" dirty="0" smtClean="0"/>
              <a:t>]] ≥ 2</a:t>
            </a:r>
            <a:r>
              <a:rPr lang="en-US" baseline="30000" dirty="0" smtClean="0"/>
              <a:t>k-1</a:t>
            </a:r>
            <a:r>
              <a:rPr lang="en-US" dirty="0" smtClean="0"/>
              <a:t>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It will be merged with a bigger set.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So after the </a:t>
            </a:r>
            <a:r>
              <a:rPr lang="en-US" dirty="0" err="1" smtClean="0"/>
              <a:t>kth</a:t>
            </a:r>
            <a:r>
              <a:rPr lang="en-US" dirty="0" smtClean="0"/>
              <a:t> color change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S[C[</a:t>
            </a:r>
            <a:r>
              <a:rPr lang="en-US" dirty="0" err="1" smtClean="0"/>
              <a:t>i</a:t>
            </a:r>
            <a:r>
              <a:rPr lang="en-US" dirty="0" smtClean="0"/>
              <a:t>]] ≥ 2</a:t>
            </a:r>
            <a:r>
              <a:rPr lang="en-US" baseline="30000" dirty="0" smtClean="0"/>
              <a:t>k-1</a:t>
            </a:r>
            <a:r>
              <a:rPr lang="en-US" dirty="0" smtClean="0"/>
              <a:t> + 2</a:t>
            </a:r>
            <a:r>
              <a:rPr lang="en-US" baseline="30000" dirty="0" smtClean="0"/>
              <a:t>k-1</a:t>
            </a:r>
            <a:r>
              <a:rPr lang="en-US" dirty="0" smtClean="0"/>
              <a:t> ≥ 2</a:t>
            </a:r>
            <a:r>
              <a:rPr lang="en-US" baseline="30000" dirty="0" smtClean="0"/>
              <a:t>k</a:t>
            </a: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Kruskal’s</a:t>
            </a:r>
            <a:r>
              <a:rPr lang="en-IN" dirty="0" smtClean="0"/>
              <a:t>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4600" y="1066800"/>
            <a:ext cx="182453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(1,3,-4)</a:t>
            </a:r>
          </a:p>
          <a:p>
            <a:r>
              <a:rPr lang="en-US" sz="3200" dirty="0" smtClean="0"/>
              <a:t>(2,4,-3)</a:t>
            </a:r>
          </a:p>
          <a:p>
            <a:r>
              <a:rPr lang="en-US" sz="3200" dirty="0" smtClean="0"/>
              <a:t>(1,2,-2)</a:t>
            </a:r>
          </a:p>
          <a:p>
            <a:r>
              <a:rPr lang="en-US" sz="3200" dirty="0" smtClean="0"/>
              <a:t>(1,4,-1)</a:t>
            </a:r>
          </a:p>
          <a:p>
            <a:r>
              <a:rPr lang="en-US" sz="3200" dirty="0" smtClean="0"/>
              <a:t>(3,4,1)</a:t>
            </a:r>
          </a:p>
          <a:p>
            <a:r>
              <a:rPr lang="en-US" sz="3200" dirty="0" smtClean="0"/>
              <a:t>(0,2,1)</a:t>
            </a:r>
          </a:p>
          <a:p>
            <a:r>
              <a:rPr lang="en-US" sz="3200" dirty="0" smtClean="0"/>
              <a:t>(0,4,3)</a:t>
            </a:r>
          </a:p>
          <a:p>
            <a:r>
              <a:rPr lang="en-US" sz="3200" dirty="0" smtClean="0"/>
              <a:t>(0,1,4)</a:t>
            </a:r>
          </a:p>
          <a:p>
            <a:r>
              <a:rPr lang="en-US" sz="3200" dirty="0" smtClean="0"/>
              <a:t>(2,3,5)</a:t>
            </a:r>
          </a:p>
          <a:p>
            <a:r>
              <a:rPr lang="en-US" sz="3200" dirty="0" smtClean="0"/>
              <a:t>(0,3,6)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Theorem: If an element has changed its color k times then the size of the set to which it belongs should be ≥ 2</a:t>
            </a:r>
            <a:r>
              <a:rPr lang="en-US" baseline="30000" dirty="0" smtClean="0"/>
              <a:t>k</a:t>
            </a:r>
            <a:r>
              <a:rPr lang="en-US" dirty="0" smtClean="0"/>
              <a:t>. 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Size of the Universal Set is n.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So any element can change its color at most log n times.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n union can take at most O(n log n) time</a:t>
            </a:r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917575" lvl="1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MakeSet</a:t>
            </a:r>
            <a:r>
              <a:rPr lang="en-US" sz="2800" dirty="0" smtClean="0"/>
              <a:t> – O(n) time.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Disjoint (</a:t>
            </a:r>
            <a:r>
              <a:rPr lang="en-US" sz="2800" dirty="0" err="1" smtClean="0"/>
              <a:t>i,j</a:t>
            </a:r>
            <a:r>
              <a:rPr lang="en-US" sz="2800" dirty="0" smtClean="0"/>
              <a:t>) – O(1) time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Union(</a:t>
            </a:r>
            <a:r>
              <a:rPr lang="en-US" sz="2800" dirty="0" err="1" smtClean="0"/>
              <a:t>i,j</a:t>
            </a:r>
            <a:r>
              <a:rPr lang="en-US" sz="2800" dirty="0" smtClean="0"/>
              <a:t>) – 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Kruskal</a:t>
            </a:r>
            <a:r>
              <a:rPr lang="en-US" sz="2800" dirty="0" smtClean="0"/>
              <a:t> makes m calls to Disjoint and n-1 calls to Union.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So Complexity of </a:t>
            </a:r>
            <a:r>
              <a:rPr lang="en-US" sz="2800" dirty="0" err="1" smtClean="0"/>
              <a:t>Kruskal</a:t>
            </a:r>
            <a:r>
              <a:rPr lang="en-US" sz="2800" dirty="0" smtClean="0"/>
              <a:t> is O(</a:t>
            </a:r>
            <a:r>
              <a:rPr lang="en-US" sz="2800" dirty="0" err="1" smtClean="0"/>
              <a:t>mlog</a:t>
            </a:r>
            <a:r>
              <a:rPr lang="en-US" sz="2800" dirty="0" smtClean="0"/>
              <a:t> n+ </a:t>
            </a:r>
            <a:r>
              <a:rPr lang="en-US" sz="2800" dirty="0" err="1" smtClean="0"/>
              <a:t>m+n</a:t>
            </a:r>
            <a:r>
              <a:rPr lang="en-US" sz="2800" dirty="0" smtClean="0"/>
              <a:t> log n) which is O((</a:t>
            </a:r>
            <a:r>
              <a:rPr lang="en-US" sz="2800" dirty="0" err="1" smtClean="0"/>
              <a:t>n+m</a:t>
            </a:r>
            <a:r>
              <a:rPr lang="en-US" sz="2800" dirty="0" smtClean="0"/>
              <a:t>) </a:t>
            </a:r>
            <a:r>
              <a:rPr lang="en-US" sz="2800" dirty="0" err="1" smtClean="0"/>
              <a:t>logn</a:t>
            </a:r>
            <a:r>
              <a:rPr lang="en-US" sz="2800" dirty="0" smtClean="0"/>
              <a:t>) 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Disjoint Union –Next Class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MakeSet</a:t>
            </a:r>
            <a:r>
              <a:rPr lang="en-US" sz="2800" dirty="0" smtClean="0"/>
              <a:t> – O(n) time.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Disjoint (</a:t>
            </a:r>
            <a:r>
              <a:rPr lang="en-US" sz="2800" dirty="0" err="1" smtClean="0"/>
              <a:t>i,j</a:t>
            </a:r>
            <a:r>
              <a:rPr lang="en-US" sz="2800" dirty="0" smtClean="0"/>
              <a:t>) – O(1) Amortized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Union(</a:t>
            </a:r>
            <a:r>
              <a:rPr lang="en-US" sz="2800" dirty="0" err="1" smtClean="0"/>
              <a:t>i,j</a:t>
            </a:r>
            <a:r>
              <a:rPr lang="en-US" sz="2800" dirty="0" smtClean="0"/>
              <a:t>) –  O(1)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Kruskal</a:t>
            </a:r>
            <a:r>
              <a:rPr lang="en-US" sz="2800" dirty="0" smtClean="0"/>
              <a:t> makes m calls to Disjoint and n-1 calls to Union would take O(</a:t>
            </a:r>
            <a:r>
              <a:rPr lang="en-US" sz="2800" dirty="0" err="1" smtClean="0"/>
              <a:t>n+m</a:t>
            </a:r>
            <a:r>
              <a:rPr lang="en-US" sz="2800" dirty="0" smtClean="0"/>
              <a:t>) time.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So Complexity of </a:t>
            </a:r>
            <a:r>
              <a:rPr lang="en-US" sz="2800" dirty="0" err="1" smtClean="0"/>
              <a:t>Kruskal</a:t>
            </a:r>
            <a:r>
              <a:rPr lang="en-US" sz="2800" dirty="0" smtClean="0"/>
              <a:t> is O(</a:t>
            </a:r>
            <a:r>
              <a:rPr lang="en-US" sz="2800" dirty="0" err="1" smtClean="0"/>
              <a:t>mlog</a:t>
            </a:r>
            <a:r>
              <a:rPr lang="en-US" sz="2800" dirty="0" smtClean="0"/>
              <a:t> n+ </a:t>
            </a:r>
            <a:r>
              <a:rPr lang="en-US" sz="2800" dirty="0" err="1" smtClean="0"/>
              <a:t>m+n</a:t>
            </a:r>
            <a:r>
              <a:rPr lang="en-US" sz="2800" dirty="0" smtClean="0"/>
              <a:t>) which </a:t>
            </a:r>
            <a:r>
              <a:rPr lang="en-US" sz="2800" smtClean="0"/>
              <a:t>is O(m </a:t>
            </a:r>
            <a:r>
              <a:rPr lang="en-US" sz="2800" dirty="0" smtClean="0"/>
              <a:t>log n) 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Kruskal’s</a:t>
            </a:r>
            <a:r>
              <a:rPr lang="en-IN" dirty="0" smtClean="0"/>
              <a:t>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4600" y="1066800"/>
            <a:ext cx="182453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(1,3,-4)</a:t>
            </a:r>
          </a:p>
          <a:p>
            <a:r>
              <a:rPr lang="en-US" sz="3200" dirty="0" smtClean="0"/>
              <a:t>(2,4,-3)</a:t>
            </a:r>
          </a:p>
          <a:p>
            <a:r>
              <a:rPr lang="en-US" sz="3200" dirty="0" smtClean="0"/>
              <a:t>(1,2,-2)</a:t>
            </a:r>
          </a:p>
          <a:p>
            <a:r>
              <a:rPr lang="en-US" sz="3200" dirty="0" smtClean="0"/>
              <a:t>(1,4,-1)</a:t>
            </a:r>
          </a:p>
          <a:p>
            <a:r>
              <a:rPr lang="en-US" sz="3200" dirty="0" smtClean="0"/>
              <a:t>(3,4,1)</a:t>
            </a:r>
          </a:p>
          <a:p>
            <a:r>
              <a:rPr lang="en-US" sz="3200" dirty="0" smtClean="0"/>
              <a:t>(0,2,1)</a:t>
            </a:r>
          </a:p>
          <a:p>
            <a:r>
              <a:rPr lang="en-US" sz="3200" dirty="0" smtClean="0"/>
              <a:t>(0,4,3)</a:t>
            </a:r>
          </a:p>
          <a:p>
            <a:r>
              <a:rPr lang="en-US" sz="3200" dirty="0" smtClean="0"/>
              <a:t>(0,1,4)</a:t>
            </a:r>
          </a:p>
          <a:p>
            <a:r>
              <a:rPr lang="en-US" sz="3200" dirty="0" smtClean="0"/>
              <a:t>(2,3,5)</a:t>
            </a:r>
          </a:p>
          <a:p>
            <a:r>
              <a:rPr lang="en-US" sz="3200" dirty="0" smtClean="0"/>
              <a:t>(0,3,6)</a:t>
            </a:r>
            <a:endParaRPr lang="en-US" sz="3200" dirty="0"/>
          </a:p>
        </p:txBody>
      </p:sp>
      <p:sp>
        <p:nvSpPr>
          <p:cNvPr id="11" name="Plus 10"/>
          <p:cNvSpPr/>
          <p:nvPr/>
        </p:nvSpPr>
        <p:spPr bwMode="auto">
          <a:xfrm>
            <a:off x="8153400" y="1143000"/>
            <a:ext cx="457200" cy="457200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352800" y="1295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Kruskal’s</a:t>
            </a:r>
            <a:r>
              <a:rPr lang="en-IN" dirty="0" smtClean="0"/>
              <a:t>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4600" y="1066800"/>
            <a:ext cx="182453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(1,3,-4)</a:t>
            </a:r>
          </a:p>
          <a:p>
            <a:r>
              <a:rPr lang="en-US" sz="3200" dirty="0" smtClean="0"/>
              <a:t>(2,4,-3)</a:t>
            </a:r>
          </a:p>
          <a:p>
            <a:r>
              <a:rPr lang="en-US" sz="3200" dirty="0" smtClean="0"/>
              <a:t>(1,2,-2)</a:t>
            </a:r>
          </a:p>
          <a:p>
            <a:r>
              <a:rPr lang="en-US" sz="3200" dirty="0" smtClean="0"/>
              <a:t>(1,4,-1)</a:t>
            </a:r>
          </a:p>
          <a:p>
            <a:r>
              <a:rPr lang="en-US" sz="3200" dirty="0" smtClean="0"/>
              <a:t>(3,4,1)</a:t>
            </a:r>
          </a:p>
          <a:p>
            <a:r>
              <a:rPr lang="en-US" sz="3200" dirty="0" smtClean="0"/>
              <a:t>(0,2,1)</a:t>
            </a:r>
          </a:p>
          <a:p>
            <a:r>
              <a:rPr lang="en-US" sz="3200" dirty="0" smtClean="0"/>
              <a:t>(0,4,3)</a:t>
            </a:r>
          </a:p>
          <a:p>
            <a:r>
              <a:rPr lang="en-US" sz="3200" dirty="0" smtClean="0"/>
              <a:t>(0,1,4)</a:t>
            </a:r>
          </a:p>
          <a:p>
            <a:r>
              <a:rPr lang="en-US" sz="3200" dirty="0" smtClean="0"/>
              <a:t>(2,3,5)</a:t>
            </a:r>
          </a:p>
          <a:p>
            <a:r>
              <a:rPr lang="en-US" sz="3200" dirty="0" smtClean="0"/>
              <a:t>(0,3,6)</a:t>
            </a:r>
            <a:endParaRPr lang="en-US" sz="3200" dirty="0"/>
          </a:p>
        </p:txBody>
      </p:sp>
      <p:sp>
        <p:nvSpPr>
          <p:cNvPr id="11" name="Plus 10"/>
          <p:cNvSpPr/>
          <p:nvPr/>
        </p:nvSpPr>
        <p:spPr bwMode="auto">
          <a:xfrm>
            <a:off x="8153400" y="1143000"/>
            <a:ext cx="457200" cy="457200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352800" y="1295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2895600" y="35052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52800" y="3124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8" name="Plus 17"/>
          <p:cNvSpPr/>
          <p:nvPr/>
        </p:nvSpPr>
        <p:spPr bwMode="auto">
          <a:xfrm>
            <a:off x="8153400" y="1600200"/>
            <a:ext cx="457200" cy="457200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Kruskal’s</a:t>
            </a:r>
            <a:r>
              <a:rPr lang="en-IN" dirty="0" smtClean="0"/>
              <a:t>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4600" y="1066800"/>
            <a:ext cx="182453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(1,3,-4)</a:t>
            </a:r>
          </a:p>
          <a:p>
            <a:r>
              <a:rPr lang="en-US" sz="3200" dirty="0" smtClean="0"/>
              <a:t>(2,4,-3)</a:t>
            </a:r>
          </a:p>
          <a:p>
            <a:r>
              <a:rPr lang="en-US" sz="3200" dirty="0" smtClean="0"/>
              <a:t>(1,2,-2)</a:t>
            </a:r>
          </a:p>
          <a:p>
            <a:r>
              <a:rPr lang="en-US" sz="3200" dirty="0" smtClean="0"/>
              <a:t>(1,4,-1)</a:t>
            </a:r>
          </a:p>
          <a:p>
            <a:r>
              <a:rPr lang="en-US" sz="3200" dirty="0" smtClean="0"/>
              <a:t>(3,4,1)</a:t>
            </a:r>
          </a:p>
          <a:p>
            <a:r>
              <a:rPr lang="en-US" sz="3200" dirty="0" smtClean="0"/>
              <a:t>(0,2,1)</a:t>
            </a:r>
          </a:p>
          <a:p>
            <a:r>
              <a:rPr lang="en-US" sz="3200" dirty="0" smtClean="0"/>
              <a:t>(0,4,3)</a:t>
            </a:r>
          </a:p>
          <a:p>
            <a:r>
              <a:rPr lang="en-US" sz="3200" dirty="0" smtClean="0"/>
              <a:t>(0,1,4)</a:t>
            </a:r>
          </a:p>
          <a:p>
            <a:r>
              <a:rPr lang="en-US" sz="3200" dirty="0" smtClean="0"/>
              <a:t>(2,3,5)</a:t>
            </a:r>
          </a:p>
          <a:p>
            <a:r>
              <a:rPr lang="en-US" sz="3200" dirty="0" smtClean="0"/>
              <a:t>(0,3,6)</a:t>
            </a:r>
            <a:endParaRPr lang="en-US" sz="3200" dirty="0"/>
          </a:p>
        </p:txBody>
      </p:sp>
      <p:sp>
        <p:nvSpPr>
          <p:cNvPr id="11" name="Plus 10"/>
          <p:cNvSpPr/>
          <p:nvPr/>
        </p:nvSpPr>
        <p:spPr bwMode="auto">
          <a:xfrm>
            <a:off x="8153400" y="1143000"/>
            <a:ext cx="457200" cy="457200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352800" y="1295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2895600" y="35052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52800" y="3124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8" name="Plus 17"/>
          <p:cNvSpPr/>
          <p:nvPr/>
        </p:nvSpPr>
        <p:spPr bwMode="auto">
          <a:xfrm>
            <a:off x="8153400" y="1600200"/>
            <a:ext cx="457200" cy="457200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667000" y="25146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22" name="Plus 21"/>
          <p:cNvSpPr/>
          <p:nvPr/>
        </p:nvSpPr>
        <p:spPr bwMode="auto">
          <a:xfrm>
            <a:off x="8153400" y="2133600"/>
            <a:ext cx="457200" cy="457200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Kruskal’s</a:t>
            </a:r>
            <a:r>
              <a:rPr lang="en-IN" dirty="0" smtClean="0"/>
              <a:t>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4600" y="1066800"/>
            <a:ext cx="182453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(1,3,-4)</a:t>
            </a:r>
          </a:p>
          <a:p>
            <a:r>
              <a:rPr lang="en-US" sz="3200" dirty="0" smtClean="0"/>
              <a:t>(2,4,-3)</a:t>
            </a:r>
          </a:p>
          <a:p>
            <a:r>
              <a:rPr lang="en-US" sz="3200" dirty="0" smtClean="0"/>
              <a:t>(1,2,-2)</a:t>
            </a:r>
          </a:p>
          <a:p>
            <a:r>
              <a:rPr lang="en-US" sz="3200" dirty="0" smtClean="0"/>
              <a:t>(1,4,-1)</a:t>
            </a:r>
          </a:p>
          <a:p>
            <a:r>
              <a:rPr lang="en-US" sz="3200" dirty="0" smtClean="0"/>
              <a:t>(3,4,1)</a:t>
            </a:r>
          </a:p>
          <a:p>
            <a:r>
              <a:rPr lang="en-US" sz="3200" dirty="0" smtClean="0"/>
              <a:t>(0,2,1)</a:t>
            </a:r>
          </a:p>
          <a:p>
            <a:r>
              <a:rPr lang="en-US" sz="3200" dirty="0" smtClean="0"/>
              <a:t>(0,4,3)</a:t>
            </a:r>
          </a:p>
          <a:p>
            <a:r>
              <a:rPr lang="en-US" sz="3200" dirty="0" smtClean="0"/>
              <a:t>(0,1,4)</a:t>
            </a:r>
          </a:p>
          <a:p>
            <a:r>
              <a:rPr lang="en-US" sz="3200" dirty="0" smtClean="0"/>
              <a:t>(2,3,5)</a:t>
            </a:r>
          </a:p>
          <a:p>
            <a:r>
              <a:rPr lang="en-US" sz="3200" dirty="0" smtClean="0"/>
              <a:t>(0,3,6)</a:t>
            </a:r>
            <a:endParaRPr lang="en-US" sz="3200" dirty="0"/>
          </a:p>
        </p:txBody>
      </p:sp>
      <p:sp>
        <p:nvSpPr>
          <p:cNvPr id="11" name="Plus 10"/>
          <p:cNvSpPr/>
          <p:nvPr/>
        </p:nvSpPr>
        <p:spPr bwMode="auto">
          <a:xfrm>
            <a:off x="8153400" y="1143000"/>
            <a:ext cx="457200" cy="457200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352800" y="1295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2895600" y="35052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52800" y="3124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8" name="Plus 17"/>
          <p:cNvSpPr/>
          <p:nvPr/>
        </p:nvSpPr>
        <p:spPr bwMode="auto">
          <a:xfrm>
            <a:off x="8153400" y="1600200"/>
            <a:ext cx="457200" cy="457200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667000" y="25146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22" name="Plus 21"/>
          <p:cNvSpPr/>
          <p:nvPr/>
        </p:nvSpPr>
        <p:spPr bwMode="auto">
          <a:xfrm>
            <a:off x="8153400" y="2133600"/>
            <a:ext cx="457200" cy="457200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Multiply 18"/>
          <p:cNvSpPr/>
          <p:nvPr/>
        </p:nvSpPr>
        <p:spPr bwMode="auto">
          <a:xfrm>
            <a:off x="8077200" y="2590800"/>
            <a:ext cx="609600" cy="4572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Kruskal’s</a:t>
            </a:r>
            <a:r>
              <a:rPr lang="en-IN" dirty="0" smtClean="0"/>
              <a:t>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4600" y="1066800"/>
            <a:ext cx="182453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(1,3,-4)</a:t>
            </a:r>
          </a:p>
          <a:p>
            <a:r>
              <a:rPr lang="en-US" sz="3200" dirty="0" smtClean="0"/>
              <a:t>(2,4,-3)</a:t>
            </a:r>
          </a:p>
          <a:p>
            <a:r>
              <a:rPr lang="en-US" sz="3200" dirty="0" smtClean="0"/>
              <a:t>(1,2,-2)</a:t>
            </a:r>
          </a:p>
          <a:p>
            <a:r>
              <a:rPr lang="en-US" sz="3200" dirty="0" smtClean="0"/>
              <a:t>(1,4,-1)</a:t>
            </a:r>
          </a:p>
          <a:p>
            <a:r>
              <a:rPr lang="en-US" sz="3200" dirty="0" smtClean="0"/>
              <a:t>(3,4,1)</a:t>
            </a:r>
          </a:p>
          <a:p>
            <a:r>
              <a:rPr lang="en-US" sz="3200" dirty="0" smtClean="0"/>
              <a:t>(0,2,1)</a:t>
            </a:r>
          </a:p>
          <a:p>
            <a:r>
              <a:rPr lang="en-US" sz="3200" dirty="0" smtClean="0"/>
              <a:t>(0,4,3)</a:t>
            </a:r>
          </a:p>
          <a:p>
            <a:r>
              <a:rPr lang="en-US" sz="3200" dirty="0" smtClean="0"/>
              <a:t>(0,1,4)</a:t>
            </a:r>
          </a:p>
          <a:p>
            <a:r>
              <a:rPr lang="en-US" sz="3200" dirty="0" smtClean="0"/>
              <a:t>(2,3,5)</a:t>
            </a:r>
          </a:p>
          <a:p>
            <a:r>
              <a:rPr lang="en-US" sz="3200" dirty="0" smtClean="0"/>
              <a:t>(0,3,6)</a:t>
            </a:r>
            <a:endParaRPr lang="en-US" sz="3200" dirty="0"/>
          </a:p>
        </p:txBody>
      </p:sp>
      <p:sp>
        <p:nvSpPr>
          <p:cNvPr id="11" name="Plus 10"/>
          <p:cNvSpPr/>
          <p:nvPr/>
        </p:nvSpPr>
        <p:spPr bwMode="auto">
          <a:xfrm>
            <a:off x="8153400" y="1143000"/>
            <a:ext cx="457200" cy="457200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352800" y="1295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2895600" y="35052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52800" y="3124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8" name="Plus 17"/>
          <p:cNvSpPr/>
          <p:nvPr/>
        </p:nvSpPr>
        <p:spPr bwMode="auto">
          <a:xfrm>
            <a:off x="8153400" y="1600200"/>
            <a:ext cx="457200" cy="457200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667000" y="25146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22" name="Plus 21"/>
          <p:cNvSpPr/>
          <p:nvPr/>
        </p:nvSpPr>
        <p:spPr bwMode="auto">
          <a:xfrm>
            <a:off x="8153400" y="2133600"/>
            <a:ext cx="457200" cy="457200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Multiply 18"/>
          <p:cNvSpPr/>
          <p:nvPr/>
        </p:nvSpPr>
        <p:spPr bwMode="auto">
          <a:xfrm>
            <a:off x="8077200" y="2590800"/>
            <a:ext cx="609600" cy="4572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Multiply 22"/>
          <p:cNvSpPr/>
          <p:nvPr/>
        </p:nvSpPr>
        <p:spPr bwMode="auto">
          <a:xfrm>
            <a:off x="8001000" y="3048000"/>
            <a:ext cx="609600" cy="4572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Kruskal’s</a:t>
            </a:r>
            <a:r>
              <a:rPr lang="en-IN" dirty="0" smtClean="0"/>
              <a:t>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4600" y="1066800"/>
            <a:ext cx="182453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(1,3,-4)</a:t>
            </a:r>
          </a:p>
          <a:p>
            <a:r>
              <a:rPr lang="en-US" sz="3200" dirty="0" smtClean="0"/>
              <a:t>(2,4,-3)</a:t>
            </a:r>
          </a:p>
          <a:p>
            <a:r>
              <a:rPr lang="en-US" sz="3200" dirty="0" smtClean="0"/>
              <a:t>(1,2,-2)</a:t>
            </a:r>
          </a:p>
          <a:p>
            <a:r>
              <a:rPr lang="en-US" sz="3200" dirty="0" smtClean="0"/>
              <a:t>(1,4,-1)</a:t>
            </a:r>
          </a:p>
          <a:p>
            <a:r>
              <a:rPr lang="en-US" sz="3200" dirty="0" smtClean="0"/>
              <a:t>(3,4,1)</a:t>
            </a:r>
          </a:p>
          <a:p>
            <a:r>
              <a:rPr lang="en-US" sz="3200" dirty="0" smtClean="0"/>
              <a:t>(0,2,1)</a:t>
            </a:r>
          </a:p>
          <a:p>
            <a:r>
              <a:rPr lang="en-US" sz="3200" dirty="0" smtClean="0"/>
              <a:t>(0,4,3)</a:t>
            </a:r>
          </a:p>
          <a:p>
            <a:r>
              <a:rPr lang="en-US" sz="3200" dirty="0" smtClean="0"/>
              <a:t>(0,1,4)</a:t>
            </a:r>
          </a:p>
          <a:p>
            <a:r>
              <a:rPr lang="en-US" sz="3200" dirty="0" smtClean="0"/>
              <a:t>(2,3,5)</a:t>
            </a:r>
          </a:p>
          <a:p>
            <a:r>
              <a:rPr lang="en-US" sz="3200" dirty="0" smtClean="0"/>
              <a:t>(0,3,6)</a:t>
            </a:r>
            <a:endParaRPr lang="en-US" sz="3200" dirty="0"/>
          </a:p>
        </p:txBody>
      </p:sp>
      <p:sp>
        <p:nvSpPr>
          <p:cNvPr id="11" name="Plus 10"/>
          <p:cNvSpPr/>
          <p:nvPr/>
        </p:nvSpPr>
        <p:spPr bwMode="auto">
          <a:xfrm>
            <a:off x="8153400" y="1143000"/>
            <a:ext cx="457200" cy="457200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352800" y="1295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2895600" y="35052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52800" y="3124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8" name="Plus 17"/>
          <p:cNvSpPr/>
          <p:nvPr/>
        </p:nvSpPr>
        <p:spPr bwMode="auto">
          <a:xfrm>
            <a:off x="8153400" y="1600200"/>
            <a:ext cx="457200" cy="457200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667000" y="25146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22" name="Plus 21"/>
          <p:cNvSpPr/>
          <p:nvPr/>
        </p:nvSpPr>
        <p:spPr bwMode="auto">
          <a:xfrm>
            <a:off x="8153400" y="2133600"/>
            <a:ext cx="457200" cy="457200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Multiply 18"/>
          <p:cNvSpPr/>
          <p:nvPr/>
        </p:nvSpPr>
        <p:spPr bwMode="auto">
          <a:xfrm>
            <a:off x="8077200" y="2590800"/>
            <a:ext cx="609600" cy="4572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Multiply 22"/>
          <p:cNvSpPr/>
          <p:nvPr/>
        </p:nvSpPr>
        <p:spPr bwMode="auto">
          <a:xfrm>
            <a:off x="8001000" y="3048000"/>
            <a:ext cx="609600" cy="4572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6" name="Straight Connector 25"/>
          <p:cNvCxnSpPr>
            <a:stCxn id="14" idx="5"/>
            <a:endCxn id="9" idx="2"/>
          </p:cNvCxnSpPr>
          <p:nvPr/>
        </p:nvCxnSpPr>
        <p:spPr bwMode="auto">
          <a:xfrm rot="16200000" flipH="1">
            <a:off x="1444928" y="2740327"/>
            <a:ext cx="5149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Plus 26"/>
          <p:cNvSpPr/>
          <p:nvPr/>
        </p:nvSpPr>
        <p:spPr bwMode="auto">
          <a:xfrm>
            <a:off x="8001000" y="3581400"/>
            <a:ext cx="457200" cy="457200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9" name="Multiply 28"/>
          <p:cNvSpPr/>
          <p:nvPr/>
        </p:nvSpPr>
        <p:spPr bwMode="auto">
          <a:xfrm>
            <a:off x="7924800" y="5562600"/>
            <a:ext cx="609600" cy="4572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0" name="Multiply 29"/>
          <p:cNvSpPr/>
          <p:nvPr/>
        </p:nvSpPr>
        <p:spPr bwMode="auto">
          <a:xfrm>
            <a:off x="7924800" y="5105400"/>
            <a:ext cx="609600" cy="4572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1" name="Multiply 30"/>
          <p:cNvSpPr/>
          <p:nvPr/>
        </p:nvSpPr>
        <p:spPr bwMode="auto">
          <a:xfrm>
            <a:off x="7924800" y="4648200"/>
            <a:ext cx="609600" cy="4572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2" name="Multiply 31"/>
          <p:cNvSpPr/>
          <p:nvPr/>
        </p:nvSpPr>
        <p:spPr bwMode="auto">
          <a:xfrm>
            <a:off x="7924800" y="4114800"/>
            <a:ext cx="609600" cy="4572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00200" y="26670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1430</Words>
  <Application>Microsoft Office PowerPoint</Application>
  <PresentationFormat>On-screen Show (4:3)</PresentationFormat>
  <Paragraphs>408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1_Office Theme</vt:lpstr>
      <vt:lpstr>Kruskal’s Algorithm for MST </vt:lpstr>
      <vt:lpstr>Kruskal’s Algorithm 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 -Maximum</vt:lpstr>
      <vt:lpstr>Kruskal’s Algorithm </vt:lpstr>
      <vt:lpstr>Kruskal’s Algorithm </vt:lpstr>
      <vt:lpstr>Kruskal’s Algorithm </vt:lpstr>
      <vt:lpstr>Disjoint Union </vt:lpstr>
      <vt:lpstr>Disjoint Union </vt:lpstr>
      <vt:lpstr>Disjoint Union</vt:lpstr>
      <vt:lpstr>Disjoint Union</vt:lpstr>
      <vt:lpstr>Disjoint Union</vt:lpstr>
      <vt:lpstr>Disjoint Union</vt:lpstr>
      <vt:lpstr>Disjoint Union </vt:lpstr>
      <vt:lpstr>Make Set </vt:lpstr>
      <vt:lpstr>Disjoint Union </vt:lpstr>
      <vt:lpstr>Disjoint Union </vt:lpstr>
      <vt:lpstr>Disjoint Union </vt:lpstr>
      <vt:lpstr>Disjoint Union </vt:lpstr>
      <vt:lpstr>Disjoint Union </vt:lpstr>
      <vt:lpstr>Disjoint Union </vt:lpstr>
      <vt:lpstr>Disjoint Union </vt:lpstr>
      <vt:lpstr>Disjoint Union </vt:lpstr>
      <vt:lpstr>Disjoint Union </vt:lpstr>
      <vt:lpstr>Disjoint Union –Next Class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29</cp:revision>
  <dcterms:created xsi:type="dcterms:W3CDTF">2020-04-03T03:53:21Z</dcterms:created>
  <dcterms:modified xsi:type="dcterms:W3CDTF">2022-07-08T03:38:27Z</dcterms:modified>
</cp:coreProperties>
</file>