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9"/>
  </p:notesMasterIdLst>
  <p:sldIdLst>
    <p:sldId id="256" r:id="rId3"/>
    <p:sldId id="257" r:id="rId4"/>
    <p:sldId id="352" r:id="rId5"/>
    <p:sldId id="330" r:id="rId6"/>
    <p:sldId id="353" r:id="rId7"/>
    <p:sldId id="354" r:id="rId8"/>
    <p:sldId id="355" r:id="rId9"/>
    <p:sldId id="335" r:id="rId10"/>
    <p:sldId id="368" r:id="rId11"/>
    <p:sldId id="356" r:id="rId12"/>
    <p:sldId id="343" r:id="rId13"/>
    <p:sldId id="357" r:id="rId14"/>
    <p:sldId id="344" r:id="rId15"/>
    <p:sldId id="358" r:id="rId16"/>
    <p:sldId id="369" r:id="rId17"/>
    <p:sldId id="363" r:id="rId18"/>
    <p:sldId id="364" r:id="rId19"/>
    <p:sldId id="361" r:id="rId20"/>
    <p:sldId id="362" r:id="rId21"/>
    <p:sldId id="365" r:id="rId22"/>
    <p:sldId id="346" r:id="rId23"/>
    <p:sldId id="366" r:id="rId24"/>
    <p:sldId id="347" r:id="rId25"/>
    <p:sldId id="367" r:id="rId26"/>
    <p:sldId id="350" r:id="rId27"/>
    <p:sldId id="35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CC21F-2D32-49F0-B502-29276E3B68A8}" type="datetimeFigureOut">
              <a:rPr lang="en-US" smtClean="0"/>
              <a:pPr/>
              <a:t>5/10/2020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486C2-A025-4DC8-8059-189EC6268DA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B0A229C-7C8D-415D-95E7-01AB2F006EB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ACEF491-B5B3-4F1A-AC07-B2393608B698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BD8EDFD-EB1E-4A1A-BF62-BF22D8CD7859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7013" cy="490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219200"/>
            <a:ext cx="4037012" cy="490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94C020F-4431-4ECA-BCBC-3E5999003B8F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A338099-5CF6-4234-A752-8FFF14B26F7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444A0EA-E76B-4E7E-A7C4-23D334D29D1A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4F341F2-D70C-49C5-9CF3-9A5F2CA373DA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BE6B65F-EBDF-4DD6-9C10-F69E787327AE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73F0E392-B577-47F6-A4F7-50FCFF5679D3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2D64A7A-76A9-4D44-9D2F-371D581B092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513" y="-244475"/>
            <a:ext cx="2170112" cy="63674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-244475"/>
            <a:ext cx="6361113" cy="63674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17D0F04-C3B4-4C22-8DB6-5CE19640AD60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5/10/2020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5/10/2020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5/10/2020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5/10/2020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5/10/2020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5/10/2020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BE42B-18DE-401B-93B6-73624635822A}" type="datetimeFigureOut">
              <a:rPr lang="en-US" smtClean="0"/>
              <a:pPr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06D44-C508-4441-A883-9865C16588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-244475"/>
            <a:ext cx="8077200" cy="1311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6425" cy="4903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endParaRPr lang="en-IN" kern="1200" dirty="0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92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endParaRPr lang="en-IN" kern="1200" dirty="0">
              <a:latin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fld id="{E67A8C46-3A16-49F2-BD97-CF4DBED2EFCC}" type="slidenum">
              <a:rPr lang="en-US" kern="1200"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‹#›</a:t>
            </a:fld>
            <a:endParaRPr lang="en-US" kern="1200" dirty="0">
              <a:latin typeface="Arial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077200" y="0"/>
            <a:ext cx="1065213" cy="820738"/>
            <a:chOff x="5088" y="0"/>
            <a:chExt cx="671" cy="517"/>
          </a:xfrm>
        </p:grpSpPr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5088" y="0"/>
              <a:ext cx="672" cy="518"/>
            </a:xfrm>
            <a:prstGeom prst="rect">
              <a:avLst/>
            </a:prstGeom>
            <a:solidFill>
              <a:srgbClr val="003399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en-US" kern="1200" dirty="0">
                <a:solidFill>
                  <a:srgbClr val="FFFFFF"/>
                </a:solidFill>
                <a:latin typeface="Arial" charset="0"/>
              </a:endParaRPr>
            </a:p>
          </p:txBody>
        </p:sp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5155" y="69"/>
              <a:ext cx="554" cy="388"/>
            </a:xfrm>
            <a:prstGeom prst="rect">
              <a:avLst/>
            </a:prstGeom>
            <a:solidFill>
              <a:srgbClr val="003399"/>
            </a:solidFill>
            <a:ln w="9525">
              <a:noFill/>
              <a:round/>
              <a:headEnd/>
              <a:tailEnd/>
            </a:ln>
            <a:effectLst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2pPr>
      <a:lvl3pPr marL="1143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3pPr>
      <a:lvl4pPr marL="1600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4pPr>
      <a:lvl5pPr marL="20574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99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3366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Disjoint Union Data Structure</a:t>
            </a:r>
            <a:br>
              <a:rPr lang="en-US" dirty="0" smtClean="0"/>
            </a:br>
            <a:r>
              <a:rPr lang="en-US" sz="2400" dirty="0" smtClean="0"/>
              <a:t>Disjoint in O(1) and Union in O(1)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39725"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>
                <a:solidFill>
                  <a:srgbClr val="000000"/>
                </a:solidFill>
              </a:rPr>
              <a:t>Muralidhara</a:t>
            </a:r>
            <a:r>
              <a:rPr lang="en-US" dirty="0">
                <a:solidFill>
                  <a:srgbClr val="000000"/>
                </a:solidFill>
              </a:rPr>
              <a:t> V N</a:t>
            </a:r>
          </a:p>
          <a:p>
            <a:pPr marL="342900" indent="-339725"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>
                <a:solidFill>
                  <a:srgbClr val="000000"/>
                </a:solidFill>
              </a:rPr>
              <a:t>IIIT Bangalore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Disjoint Union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Disjoint (</a:t>
            </a:r>
            <a:r>
              <a:rPr lang="en-US" dirty="0" err="1" smtClean="0"/>
              <a:t>i,j</a:t>
            </a:r>
            <a:r>
              <a:rPr lang="en-US" dirty="0" smtClean="0"/>
              <a:t>)</a:t>
            </a:r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 smtClean="0"/>
              <a:t>i</a:t>
            </a:r>
            <a:r>
              <a:rPr lang="en-US" dirty="0" smtClean="0"/>
              <a:t> and j belong to the same set </a:t>
            </a:r>
            <a:r>
              <a:rPr lang="en-US" dirty="0" err="1" smtClean="0"/>
              <a:t>iff</a:t>
            </a:r>
            <a:r>
              <a:rPr lang="en-US" dirty="0" smtClean="0"/>
              <a:t> Find(</a:t>
            </a:r>
            <a:r>
              <a:rPr lang="en-US" dirty="0" err="1" smtClean="0"/>
              <a:t>i</a:t>
            </a:r>
            <a:r>
              <a:rPr lang="en-US" dirty="0" smtClean="0"/>
              <a:t>)=Find(j);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Disjoint Union</a:t>
            </a:r>
            <a:r>
              <a:rPr lang="en-IN" dirty="0" smtClean="0"/>
              <a:t> by rank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marL="917575" lvl="1" indent="-514350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Union (</a:t>
            </a:r>
            <a:r>
              <a:rPr lang="en-US" dirty="0" err="1" smtClean="0"/>
              <a:t>i,j</a:t>
            </a:r>
            <a:r>
              <a:rPr lang="en-US" dirty="0" smtClean="0"/>
              <a:t>)</a:t>
            </a:r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 smtClean="0"/>
              <a:t>Subtree</a:t>
            </a:r>
            <a:r>
              <a:rPr lang="en-US" dirty="0" smtClean="0"/>
              <a:t> with fewer number of elements become the child of a </a:t>
            </a:r>
            <a:r>
              <a:rPr lang="en-US" dirty="0" err="1" smtClean="0"/>
              <a:t>subtree</a:t>
            </a:r>
            <a:r>
              <a:rPr lang="en-US" dirty="0" smtClean="0"/>
              <a:t> having more number of elements.</a:t>
            </a:r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  <p:sp>
        <p:nvSpPr>
          <p:cNvPr id="4" name="Isosceles Triangle 3"/>
          <p:cNvSpPr/>
          <p:nvPr/>
        </p:nvSpPr>
        <p:spPr bwMode="auto">
          <a:xfrm>
            <a:off x="3581400" y="4191000"/>
            <a:ext cx="1060704" cy="914400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" name="Isosceles Triangle 4"/>
          <p:cNvSpPr/>
          <p:nvPr/>
        </p:nvSpPr>
        <p:spPr bwMode="auto">
          <a:xfrm>
            <a:off x="1981200" y="3505200"/>
            <a:ext cx="1447800" cy="1371600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7" name="Straight Arrow Connector 6"/>
          <p:cNvCxnSpPr>
            <a:stCxn id="4" idx="0"/>
            <a:endCxn id="5" idx="0"/>
          </p:cNvCxnSpPr>
          <p:nvPr/>
        </p:nvCxnSpPr>
        <p:spPr bwMode="auto">
          <a:xfrm rot="16200000" flipV="1">
            <a:off x="3065526" y="3144774"/>
            <a:ext cx="685800" cy="140665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Disjoint Union</a:t>
            </a:r>
            <a:r>
              <a:rPr lang="en-IN" dirty="0" smtClean="0"/>
              <a:t> by height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marL="917575" lvl="1" indent="-514350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Union (</a:t>
            </a:r>
            <a:r>
              <a:rPr lang="en-US" dirty="0" err="1" smtClean="0"/>
              <a:t>i,j</a:t>
            </a:r>
            <a:r>
              <a:rPr lang="en-US" dirty="0" smtClean="0"/>
              <a:t>)</a:t>
            </a:r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 smtClean="0"/>
              <a:t>Subtree</a:t>
            </a:r>
            <a:r>
              <a:rPr lang="en-US" dirty="0" smtClean="0"/>
              <a:t> with smaller height become the child of a </a:t>
            </a:r>
            <a:r>
              <a:rPr lang="en-US" dirty="0" err="1" smtClean="0"/>
              <a:t>subtree</a:t>
            </a:r>
            <a:r>
              <a:rPr lang="en-US" dirty="0" smtClean="0"/>
              <a:t> with higher height.</a:t>
            </a:r>
          </a:p>
        </p:txBody>
      </p:sp>
      <p:sp>
        <p:nvSpPr>
          <p:cNvPr id="4" name="Isosceles Triangle 3"/>
          <p:cNvSpPr/>
          <p:nvPr/>
        </p:nvSpPr>
        <p:spPr bwMode="auto">
          <a:xfrm>
            <a:off x="3581400" y="4191000"/>
            <a:ext cx="1060704" cy="914400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" name="Isosceles Triangle 4"/>
          <p:cNvSpPr/>
          <p:nvPr/>
        </p:nvSpPr>
        <p:spPr bwMode="auto">
          <a:xfrm>
            <a:off x="1981200" y="3505200"/>
            <a:ext cx="1447800" cy="1371600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7" name="Straight Arrow Connector 6"/>
          <p:cNvCxnSpPr>
            <a:stCxn id="4" idx="0"/>
            <a:endCxn id="5" idx="0"/>
          </p:cNvCxnSpPr>
          <p:nvPr/>
        </p:nvCxnSpPr>
        <p:spPr bwMode="auto">
          <a:xfrm rot="16200000" flipV="1">
            <a:off x="3065526" y="3144774"/>
            <a:ext cx="685800" cy="140665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Disjoint Union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marL="917575" lvl="1" indent="-514350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Make Set</a:t>
            </a:r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	P[</a:t>
            </a:r>
            <a:r>
              <a:rPr lang="en-US" dirty="0" err="1" smtClean="0"/>
              <a:t>i</a:t>
            </a:r>
            <a:r>
              <a:rPr lang="en-US" dirty="0" smtClean="0"/>
              <a:t>]=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	S[</a:t>
            </a:r>
            <a:r>
              <a:rPr lang="en-US" dirty="0" err="1" smtClean="0"/>
              <a:t>i</a:t>
            </a:r>
            <a:r>
              <a:rPr lang="en-US" dirty="0" smtClean="0"/>
              <a:t>]=1;</a:t>
            </a:r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	H[</a:t>
            </a:r>
            <a:r>
              <a:rPr lang="en-US" dirty="0" err="1" smtClean="0"/>
              <a:t>i</a:t>
            </a:r>
            <a:r>
              <a:rPr lang="en-US" dirty="0" smtClean="0"/>
              <a:t>]=0;</a:t>
            </a:r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Union by rank;</a:t>
            </a:r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If(S[</a:t>
            </a:r>
            <a:r>
              <a:rPr lang="en-US" dirty="0" err="1" smtClean="0"/>
              <a:t>i</a:t>
            </a:r>
            <a:r>
              <a:rPr lang="en-US" dirty="0" smtClean="0"/>
              <a:t>]&gt;S[j])</a:t>
            </a:r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P[j]=</a:t>
            </a:r>
            <a:r>
              <a:rPr lang="en-US" dirty="0" err="1" smtClean="0"/>
              <a:t>i</a:t>
            </a:r>
            <a:r>
              <a:rPr lang="en-US" dirty="0" smtClean="0"/>
              <a:t>; S[</a:t>
            </a:r>
            <a:r>
              <a:rPr lang="en-US" dirty="0" err="1" smtClean="0"/>
              <a:t>i</a:t>
            </a:r>
            <a:r>
              <a:rPr lang="en-US" dirty="0" smtClean="0"/>
              <a:t>]+=S[j];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Disjoint Union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marL="917575" lvl="1" indent="-514350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Make Set</a:t>
            </a:r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	P[</a:t>
            </a:r>
            <a:r>
              <a:rPr lang="en-US" dirty="0" err="1" smtClean="0"/>
              <a:t>i</a:t>
            </a:r>
            <a:r>
              <a:rPr lang="en-US" dirty="0" smtClean="0"/>
              <a:t>]=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	S[</a:t>
            </a:r>
            <a:r>
              <a:rPr lang="en-US" dirty="0" err="1" smtClean="0"/>
              <a:t>i</a:t>
            </a:r>
            <a:r>
              <a:rPr lang="en-US" dirty="0" smtClean="0"/>
              <a:t>]=1;</a:t>
            </a:r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	H[</a:t>
            </a:r>
            <a:r>
              <a:rPr lang="en-US" dirty="0" err="1" smtClean="0"/>
              <a:t>i</a:t>
            </a:r>
            <a:r>
              <a:rPr lang="en-US" dirty="0" smtClean="0"/>
              <a:t>]=0;</a:t>
            </a:r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Union by height;</a:t>
            </a:r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If(H[</a:t>
            </a:r>
            <a:r>
              <a:rPr lang="en-US" dirty="0" err="1" smtClean="0"/>
              <a:t>i</a:t>
            </a:r>
            <a:r>
              <a:rPr lang="en-US" dirty="0" smtClean="0"/>
              <a:t>]&gt;H[j]) P[j]=</a:t>
            </a:r>
            <a:r>
              <a:rPr lang="en-US" dirty="0" err="1" smtClean="0"/>
              <a:t>i</a:t>
            </a:r>
            <a:r>
              <a:rPr lang="en-US" dirty="0" smtClean="0"/>
              <a:t>; else P[</a:t>
            </a:r>
            <a:r>
              <a:rPr lang="en-US" dirty="0" err="1" smtClean="0"/>
              <a:t>i</a:t>
            </a:r>
            <a:r>
              <a:rPr lang="en-US" dirty="0" smtClean="0"/>
              <a:t>]=j;</a:t>
            </a:r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If(H[</a:t>
            </a:r>
            <a:r>
              <a:rPr lang="en-US" dirty="0" err="1" smtClean="0"/>
              <a:t>i</a:t>
            </a:r>
            <a:r>
              <a:rPr lang="en-US" dirty="0" smtClean="0"/>
              <a:t>]==H[j]) H[</a:t>
            </a:r>
            <a:r>
              <a:rPr lang="en-US" dirty="0" err="1" smtClean="0"/>
              <a:t>i</a:t>
            </a:r>
            <a:r>
              <a:rPr lang="en-US" dirty="0" smtClean="0"/>
              <a:t>]++;</a:t>
            </a:r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Disjoint Union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Here the assumption is that you call Union only after you call disjoint , and if they are in two different sets.</a:t>
            </a:r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a=Find 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b=Find(j)</a:t>
            </a:r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if(a!=b) Union(</a:t>
            </a:r>
            <a:r>
              <a:rPr lang="en-US" dirty="0" err="1" smtClean="0"/>
              <a:t>a,b</a:t>
            </a:r>
            <a:r>
              <a:rPr lang="en-US" dirty="0" smtClean="0"/>
              <a:t>) – you always merge the roots of the </a:t>
            </a:r>
            <a:r>
              <a:rPr lang="en-US" dirty="0" err="1" smtClean="0"/>
              <a:t>subtree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Disjoint Union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Each Union is O(1)</a:t>
            </a:r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Each Disjoint is 2 Find()</a:t>
            </a:r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Each find is O(h), h is the height of the tree.</a:t>
            </a:r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We can think of color of a node as the root of the </a:t>
            </a:r>
            <a:r>
              <a:rPr lang="en-US" dirty="0" err="1" smtClean="0"/>
              <a:t>subtree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Disjoint Union by rank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Theorem: If an element has changed its color k times then the size of the set to which it belongs should be ≥ 2</a:t>
            </a:r>
            <a:r>
              <a:rPr lang="en-US" baseline="30000" dirty="0" smtClean="0"/>
              <a:t>k</a:t>
            </a:r>
            <a:r>
              <a:rPr lang="en-US" dirty="0" smtClean="0"/>
              <a:t>. </a:t>
            </a:r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S[C[</a:t>
            </a:r>
            <a:r>
              <a:rPr lang="en-US" dirty="0" err="1" smtClean="0"/>
              <a:t>i</a:t>
            </a:r>
            <a:r>
              <a:rPr lang="en-US" dirty="0" smtClean="0"/>
              <a:t>]] ≥ 2</a:t>
            </a:r>
            <a:r>
              <a:rPr lang="en-US" baseline="30000" dirty="0" smtClean="0"/>
              <a:t>k</a:t>
            </a:r>
            <a:r>
              <a:rPr lang="en-US" dirty="0" smtClean="0"/>
              <a:t>.</a:t>
            </a:r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Disjoint Union by rank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Theorem: If an element has changed its color k times then the size of the set to which it belongs should be ≥ 2</a:t>
            </a:r>
            <a:r>
              <a:rPr lang="en-US" baseline="30000" dirty="0" smtClean="0"/>
              <a:t>k</a:t>
            </a:r>
            <a:r>
              <a:rPr lang="en-US" dirty="0" smtClean="0"/>
              <a:t>. </a:t>
            </a:r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S[C[</a:t>
            </a:r>
            <a:r>
              <a:rPr lang="en-US" dirty="0" err="1" smtClean="0"/>
              <a:t>i</a:t>
            </a:r>
            <a:r>
              <a:rPr lang="en-US" dirty="0" smtClean="0"/>
              <a:t>]] ≥ 2</a:t>
            </a:r>
            <a:r>
              <a:rPr lang="en-US" baseline="30000" dirty="0" smtClean="0"/>
              <a:t>k</a:t>
            </a:r>
            <a:r>
              <a:rPr lang="en-US" dirty="0" smtClean="0"/>
              <a:t>.</a:t>
            </a:r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Proof by Induction : k=0 S[C[</a:t>
            </a:r>
            <a:r>
              <a:rPr lang="en-US" dirty="0" err="1" smtClean="0"/>
              <a:t>i</a:t>
            </a:r>
            <a:r>
              <a:rPr lang="en-US" dirty="0" smtClean="0"/>
              <a:t>]] ≥ 2</a:t>
            </a:r>
            <a:r>
              <a:rPr lang="en-US" baseline="30000" dirty="0" smtClean="0"/>
              <a:t>0=1</a:t>
            </a:r>
            <a:r>
              <a:rPr lang="en-US" dirty="0" smtClean="0"/>
              <a:t>.</a:t>
            </a:r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Disjoint Union by rank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Theorem: If an element has changed its color k times then the size of the set to which it belongs should be ≥ 2</a:t>
            </a:r>
            <a:r>
              <a:rPr lang="en-US" baseline="30000" dirty="0" smtClean="0"/>
              <a:t>k</a:t>
            </a:r>
            <a:r>
              <a:rPr lang="en-US" dirty="0" smtClean="0"/>
              <a:t>. </a:t>
            </a:r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When an element changes its color </a:t>
            </a:r>
            <a:r>
              <a:rPr lang="en-US" dirty="0" err="1" smtClean="0"/>
              <a:t>kth</a:t>
            </a:r>
            <a:r>
              <a:rPr lang="en-US" dirty="0" smtClean="0"/>
              <a:t> time. It has already changed its color k-1 times by induction.</a:t>
            </a:r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S[C[</a:t>
            </a:r>
            <a:r>
              <a:rPr lang="en-US" dirty="0" err="1" smtClean="0"/>
              <a:t>i</a:t>
            </a:r>
            <a:r>
              <a:rPr lang="en-US" dirty="0" smtClean="0"/>
              <a:t>]] ≥ 2</a:t>
            </a:r>
            <a:r>
              <a:rPr lang="en-US" baseline="30000" dirty="0" smtClean="0"/>
              <a:t>k-1</a:t>
            </a:r>
            <a:r>
              <a:rPr lang="en-US" dirty="0" smtClean="0"/>
              <a:t>.</a:t>
            </a:r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It will be merged with a bigger set.</a:t>
            </a:r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So after the </a:t>
            </a:r>
            <a:r>
              <a:rPr lang="en-US" dirty="0" err="1" smtClean="0"/>
              <a:t>kth</a:t>
            </a:r>
            <a:r>
              <a:rPr lang="en-US" dirty="0" smtClean="0"/>
              <a:t> color change</a:t>
            </a:r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S[C[</a:t>
            </a:r>
            <a:r>
              <a:rPr lang="en-US" dirty="0" err="1" smtClean="0"/>
              <a:t>i</a:t>
            </a:r>
            <a:r>
              <a:rPr lang="en-US" dirty="0" smtClean="0"/>
              <a:t>]] ≥ 2</a:t>
            </a:r>
            <a:r>
              <a:rPr lang="en-US" baseline="30000" dirty="0" smtClean="0"/>
              <a:t>k-1</a:t>
            </a:r>
            <a:r>
              <a:rPr lang="en-US" dirty="0" smtClean="0"/>
              <a:t> + 2</a:t>
            </a:r>
            <a:r>
              <a:rPr lang="en-US" baseline="30000" dirty="0" smtClean="0"/>
              <a:t>k-1</a:t>
            </a:r>
            <a:r>
              <a:rPr lang="en-US" dirty="0" smtClean="0"/>
              <a:t> ≥ 2</a:t>
            </a:r>
            <a:r>
              <a:rPr lang="en-US" baseline="30000" dirty="0" smtClean="0"/>
              <a:t>k</a:t>
            </a:r>
            <a:endParaRPr lang="en-US" dirty="0" smtClean="0"/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Disjoint Union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You have a Universal Set U={0,1,2…,n-1}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800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err="1" smtClean="0"/>
              <a:t>MakeSet</a:t>
            </a:r>
            <a:r>
              <a:rPr lang="en-US" sz="2800" dirty="0" smtClean="0"/>
              <a:t> – Make n sets – singleton disjoint sets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800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Disjoint (</a:t>
            </a:r>
            <a:r>
              <a:rPr lang="en-US" sz="2800" dirty="0" err="1" smtClean="0"/>
              <a:t>i,j</a:t>
            </a:r>
            <a:r>
              <a:rPr lang="en-US" sz="2800" dirty="0" smtClean="0"/>
              <a:t>) – the elements </a:t>
            </a:r>
            <a:r>
              <a:rPr lang="en-US" sz="2800" dirty="0" err="1" smtClean="0"/>
              <a:t>i</a:t>
            </a:r>
            <a:r>
              <a:rPr lang="en-US" sz="2800" dirty="0" smtClean="0"/>
              <a:t> and j belong to the same set ? 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Union(</a:t>
            </a:r>
            <a:r>
              <a:rPr lang="en-US" sz="2800" dirty="0" err="1" smtClean="0"/>
              <a:t>i,j</a:t>
            </a:r>
            <a:r>
              <a:rPr lang="en-US" sz="2800" dirty="0" smtClean="0"/>
              <a:t>) – replace the set containing </a:t>
            </a:r>
            <a:r>
              <a:rPr lang="en-US" sz="2800" dirty="0" err="1" smtClean="0"/>
              <a:t>i</a:t>
            </a:r>
            <a:r>
              <a:rPr lang="en-US" sz="2800" dirty="0" smtClean="0"/>
              <a:t> and set containing j with the union of these two sets. </a:t>
            </a: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Disjoint Union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Each Union is O(1)</a:t>
            </a:r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Each Disjoint is 2 Find()</a:t>
            </a:r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Each find is O(h), h is the height of the tree.</a:t>
            </a:r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We can think of color of a node as the root of the </a:t>
            </a:r>
            <a:r>
              <a:rPr lang="en-US" dirty="0" err="1" smtClean="0"/>
              <a:t>subtree</a:t>
            </a:r>
            <a:r>
              <a:rPr lang="en-US" dirty="0" smtClean="0"/>
              <a:t>. No node can change its color more than log n number of times. That means height of the tree is O(log n )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Disjoint Union by height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Theorem: A tree of height h will have ≥ 2</a:t>
            </a:r>
            <a:r>
              <a:rPr lang="en-US" baseline="30000" dirty="0" smtClean="0"/>
              <a:t>h</a:t>
            </a:r>
            <a:r>
              <a:rPr lang="en-US" dirty="0" smtClean="0"/>
              <a:t> elements. </a:t>
            </a:r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Proof: By induction, if h=0 then the tree has one node.</a:t>
            </a:r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Height of a tree increases only when the height of both the trees to be merged has the same height.</a:t>
            </a:r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≥ 2</a:t>
            </a:r>
            <a:r>
              <a:rPr lang="en-US" baseline="30000" dirty="0" smtClean="0"/>
              <a:t>h-1</a:t>
            </a:r>
            <a:r>
              <a:rPr lang="en-US" dirty="0" smtClean="0"/>
              <a:t> + 2</a:t>
            </a:r>
            <a:r>
              <a:rPr lang="en-US" baseline="30000" dirty="0" smtClean="0"/>
              <a:t>h-1</a:t>
            </a:r>
            <a:r>
              <a:rPr lang="en-US" dirty="0" smtClean="0"/>
              <a:t> ≥ 2</a:t>
            </a:r>
            <a:r>
              <a:rPr lang="en-US" baseline="30000" dirty="0" smtClean="0"/>
              <a:t>h</a:t>
            </a:r>
            <a:r>
              <a:rPr lang="en-US" dirty="0" smtClean="0"/>
              <a:t> elements</a:t>
            </a:r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baseline="30000" dirty="0" smtClean="0"/>
          </a:p>
        </p:txBody>
      </p:sp>
      <p:sp>
        <p:nvSpPr>
          <p:cNvPr id="4" name="Isosceles Triangle 3"/>
          <p:cNvSpPr/>
          <p:nvPr/>
        </p:nvSpPr>
        <p:spPr bwMode="auto">
          <a:xfrm>
            <a:off x="7391400" y="5334000"/>
            <a:ext cx="1060704" cy="990600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" name="Isosceles Triangle 4"/>
          <p:cNvSpPr/>
          <p:nvPr/>
        </p:nvSpPr>
        <p:spPr bwMode="auto">
          <a:xfrm>
            <a:off x="5791200" y="4610100"/>
            <a:ext cx="1447800" cy="1485900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6" name="Straight Arrow Connector 5"/>
          <p:cNvCxnSpPr>
            <a:stCxn id="4" idx="0"/>
            <a:endCxn id="5" idx="0"/>
          </p:cNvCxnSpPr>
          <p:nvPr/>
        </p:nvCxnSpPr>
        <p:spPr bwMode="auto">
          <a:xfrm rot="16200000" flipV="1">
            <a:off x="6856476" y="4268724"/>
            <a:ext cx="723900" cy="140665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Path Compression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2743200" y="5943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133600" y="47244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191000" y="2286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2" name="Straight Arrow Connector 11"/>
          <p:cNvCxnSpPr>
            <a:stCxn id="9" idx="0"/>
            <a:endCxn id="10" idx="4"/>
          </p:cNvCxnSpPr>
          <p:nvPr/>
        </p:nvCxnSpPr>
        <p:spPr bwMode="auto">
          <a:xfrm rot="5400000" flipH="1" flipV="1">
            <a:off x="2171700" y="2667000"/>
            <a:ext cx="762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6" idx="0"/>
            <a:endCxn id="8" idx="4"/>
          </p:cNvCxnSpPr>
          <p:nvPr/>
        </p:nvCxnSpPr>
        <p:spPr bwMode="auto">
          <a:xfrm rot="16200000" flipV="1">
            <a:off x="2628900" y="5486400"/>
            <a:ext cx="304800" cy="6096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14" idx="7"/>
          </p:cNvCxnSpPr>
          <p:nvPr/>
        </p:nvCxnSpPr>
        <p:spPr bwMode="auto">
          <a:xfrm rot="5400000" flipH="1" flipV="1">
            <a:off x="5064428" y="1769340"/>
            <a:ext cx="362511" cy="9386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8" idx="0"/>
          </p:cNvCxnSpPr>
          <p:nvPr/>
        </p:nvCxnSpPr>
        <p:spPr bwMode="auto">
          <a:xfrm rot="16200000" flipV="1">
            <a:off x="2114550" y="4362450"/>
            <a:ext cx="685800" cy="381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Oval 20"/>
          <p:cNvSpPr/>
          <p:nvPr/>
        </p:nvSpPr>
        <p:spPr bwMode="auto">
          <a:xfrm>
            <a:off x="5715000" y="1447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685800" y="2286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 rot="5400000" flipH="1" flipV="1">
            <a:off x="1583461" y="1769339"/>
            <a:ext cx="362511" cy="9386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Oval 23"/>
          <p:cNvSpPr/>
          <p:nvPr/>
        </p:nvSpPr>
        <p:spPr bwMode="auto">
          <a:xfrm>
            <a:off x="8001000" y="2971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6781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54102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28" name="Straight Arrow Connector 27"/>
          <p:cNvCxnSpPr>
            <a:stCxn id="26" idx="0"/>
          </p:cNvCxnSpPr>
          <p:nvPr/>
        </p:nvCxnSpPr>
        <p:spPr bwMode="auto">
          <a:xfrm rot="5400000" flipH="1" flipV="1">
            <a:off x="5505450" y="2609850"/>
            <a:ext cx="685800" cy="1905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endCxn id="21" idx="5"/>
          </p:cNvCxnSpPr>
          <p:nvPr/>
        </p:nvCxnSpPr>
        <p:spPr bwMode="auto">
          <a:xfrm rot="16200000" flipV="1">
            <a:off x="6245529" y="2283128"/>
            <a:ext cx="819711" cy="7100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24" idx="1"/>
          </p:cNvCxnSpPr>
          <p:nvPr/>
        </p:nvCxnSpPr>
        <p:spPr bwMode="auto">
          <a:xfrm rot="16200000" flipV="1">
            <a:off x="6765062" y="1769339"/>
            <a:ext cx="972111" cy="17006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Path Compression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marL="0" lvl="0" indent="0">
              <a:spcBef>
                <a:spcPct val="0"/>
              </a:spcBef>
            </a:pPr>
            <a:r>
              <a:rPr lang="en-US" sz="1400" kern="1200" dirty="0" smtClean="0">
                <a:solidFill>
                  <a:srgbClr val="FFFFFF"/>
                </a:solidFill>
                <a:latin typeface="Arial" charset="0"/>
              </a:rPr>
              <a:t>T</a:t>
            </a:r>
            <a:r>
              <a:rPr lang="en-US" sz="1400" kern="1200" baseline="-25000" dirty="0" smtClean="0">
                <a:solidFill>
                  <a:srgbClr val="FFFFFF"/>
                </a:solidFill>
                <a:latin typeface="Arial" charset="0"/>
              </a:rPr>
              <a:t>1</a:t>
            </a:r>
            <a:endParaRPr lang="en-US" sz="1400" kern="1200" dirty="0" smtClean="0">
              <a:solidFill>
                <a:srgbClr val="FFFFFF"/>
              </a:solidFill>
              <a:latin typeface="Arial" charset="0"/>
            </a:endParaRPr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T</a:t>
            </a:r>
            <a:r>
              <a:rPr lang="en-US" baseline="-250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lang="en-US" dirty="0" smtClean="0">
              <a:solidFill>
                <a:schemeClr val="bg1"/>
              </a:solidFill>
              <a:latin typeface="Arial" charset="0"/>
            </a:endParaRPr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T</a:t>
            </a:r>
            <a:r>
              <a:rPr lang="en-US" baseline="-250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lang="en-US" dirty="0" smtClean="0">
              <a:solidFill>
                <a:schemeClr val="bg1"/>
              </a:solidFill>
              <a:latin typeface="Arial" charset="0"/>
            </a:endParaRPr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  <p:sp>
        <p:nvSpPr>
          <p:cNvPr id="4" name="Isosceles Triangle 3"/>
          <p:cNvSpPr/>
          <p:nvPr/>
        </p:nvSpPr>
        <p:spPr bwMode="auto">
          <a:xfrm>
            <a:off x="838200" y="2133600"/>
            <a:ext cx="762000" cy="914400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" name="Isosceles Triangle 4"/>
          <p:cNvSpPr/>
          <p:nvPr/>
        </p:nvSpPr>
        <p:spPr bwMode="auto">
          <a:xfrm>
            <a:off x="1828800" y="2667000"/>
            <a:ext cx="762000" cy="914400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Isosceles Triangle 5"/>
          <p:cNvSpPr/>
          <p:nvPr/>
        </p:nvSpPr>
        <p:spPr bwMode="auto">
          <a:xfrm>
            <a:off x="2590800" y="3429000"/>
            <a:ext cx="762000" cy="914400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" name="Isosceles Triangle 7"/>
          <p:cNvSpPr/>
          <p:nvPr/>
        </p:nvSpPr>
        <p:spPr bwMode="auto">
          <a:xfrm>
            <a:off x="3886200" y="4267200"/>
            <a:ext cx="762000" cy="914400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Isosceles Triangle 8"/>
          <p:cNvSpPr/>
          <p:nvPr/>
        </p:nvSpPr>
        <p:spPr bwMode="auto">
          <a:xfrm>
            <a:off x="4267200" y="1371600"/>
            <a:ext cx="762000" cy="914400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Isosceles Triangle 9"/>
          <p:cNvSpPr/>
          <p:nvPr/>
        </p:nvSpPr>
        <p:spPr bwMode="auto">
          <a:xfrm>
            <a:off x="7696200" y="1981200"/>
            <a:ext cx="762000" cy="914400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Isosceles Triangle 10"/>
          <p:cNvSpPr/>
          <p:nvPr/>
        </p:nvSpPr>
        <p:spPr bwMode="auto">
          <a:xfrm>
            <a:off x="6248400" y="2133600"/>
            <a:ext cx="762000" cy="914400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Isosceles Triangle 11"/>
          <p:cNvSpPr/>
          <p:nvPr/>
        </p:nvSpPr>
        <p:spPr bwMode="auto">
          <a:xfrm>
            <a:off x="5334000" y="2209800"/>
            <a:ext cx="762000" cy="914400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4" name="Straight Arrow Connector 13"/>
          <p:cNvCxnSpPr>
            <a:stCxn id="5" idx="0"/>
            <a:endCxn id="4" idx="0"/>
          </p:cNvCxnSpPr>
          <p:nvPr/>
        </p:nvCxnSpPr>
        <p:spPr bwMode="auto">
          <a:xfrm rot="16200000" flipV="1">
            <a:off x="1447800" y="1905000"/>
            <a:ext cx="533400" cy="9906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endCxn id="5" idx="0"/>
          </p:cNvCxnSpPr>
          <p:nvPr/>
        </p:nvCxnSpPr>
        <p:spPr bwMode="auto">
          <a:xfrm rot="16200000" flipV="1">
            <a:off x="2209800" y="2667000"/>
            <a:ext cx="762000" cy="762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2" idx="0"/>
            <a:endCxn id="9" idx="0"/>
          </p:cNvCxnSpPr>
          <p:nvPr/>
        </p:nvCxnSpPr>
        <p:spPr bwMode="auto">
          <a:xfrm rot="16200000" flipV="1">
            <a:off x="4762500" y="1257300"/>
            <a:ext cx="838200" cy="10668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11" idx="0"/>
          </p:cNvCxnSpPr>
          <p:nvPr/>
        </p:nvCxnSpPr>
        <p:spPr bwMode="auto">
          <a:xfrm rot="16200000" flipV="1">
            <a:off x="5295900" y="800100"/>
            <a:ext cx="762000" cy="1905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10" idx="0"/>
          </p:cNvCxnSpPr>
          <p:nvPr/>
        </p:nvCxnSpPr>
        <p:spPr bwMode="auto">
          <a:xfrm rot="16200000" flipV="1">
            <a:off x="6172200" y="76200"/>
            <a:ext cx="609600" cy="3200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8" idx="0"/>
            <a:endCxn id="6" idx="0"/>
          </p:cNvCxnSpPr>
          <p:nvPr/>
        </p:nvCxnSpPr>
        <p:spPr bwMode="auto">
          <a:xfrm rot="16200000" flipV="1">
            <a:off x="3200400" y="3200400"/>
            <a:ext cx="838200" cy="1295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4038600" y="525780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Tk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743200" y="4419600"/>
            <a:ext cx="47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828800" y="3810000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90600" y="3124200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343400" y="2438400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410200" y="3276600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477000" y="3200400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001000" y="304800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Tk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Disjoint Union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Find (</a:t>
            </a:r>
            <a:r>
              <a:rPr lang="en-US" dirty="0" err="1" smtClean="0"/>
              <a:t>i</a:t>
            </a:r>
            <a:r>
              <a:rPr lang="en-US" dirty="0" smtClean="0"/>
              <a:t>) returns to root of the tree .</a:t>
            </a:r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Find(</a:t>
            </a:r>
            <a:r>
              <a:rPr lang="en-US" dirty="0" err="1" smtClean="0"/>
              <a:t>i</a:t>
            </a:r>
            <a:r>
              <a:rPr lang="en-US" dirty="0" smtClean="0"/>
              <a:t>){</a:t>
            </a:r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if(P[</a:t>
            </a:r>
            <a:r>
              <a:rPr lang="en-US" dirty="0" err="1" smtClean="0"/>
              <a:t>i</a:t>
            </a:r>
            <a:r>
              <a:rPr lang="en-US" dirty="0" smtClean="0"/>
              <a:t>]==</a:t>
            </a:r>
            <a:r>
              <a:rPr lang="en-US" dirty="0" err="1" smtClean="0"/>
              <a:t>i</a:t>
            </a:r>
            <a:r>
              <a:rPr lang="en-US" dirty="0" smtClean="0"/>
              <a:t>) return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else return P[</a:t>
            </a:r>
            <a:r>
              <a:rPr lang="en-US" dirty="0" err="1" smtClean="0"/>
              <a:t>i</a:t>
            </a:r>
            <a:r>
              <a:rPr lang="en-US" dirty="0" smtClean="0"/>
              <a:t>]=Find(P[</a:t>
            </a:r>
            <a:r>
              <a:rPr lang="en-US" dirty="0" err="1" smtClean="0"/>
              <a:t>i</a:t>
            </a:r>
            <a:r>
              <a:rPr lang="en-US" dirty="0" smtClean="0"/>
              <a:t>]);}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Disjoint Union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800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err="1" smtClean="0"/>
              <a:t>MakeSet</a:t>
            </a:r>
            <a:r>
              <a:rPr lang="en-US" sz="2800" dirty="0" smtClean="0"/>
              <a:t> – O(n) time.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800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Disjoint (</a:t>
            </a:r>
            <a:r>
              <a:rPr lang="en-US" sz="2800" dirty="0" err="1" smtClean="0"/>
              <a:t>i,j</a:t>
            </a:r>
            <a:r>
              <a:rPr lang="en-US" sz="2800" dirty="0" smtClean="0"/>
              <a:t>) – O(</a:t>
            </a:r>
            <a:r>
              <a:rPr lang="el-GR" sz="2800" dirty="0" smtClean="0"/>
              <a:t>α</a:t>
            </a:r>
            <a:r>
              <a:rPr lang="en-US" sz="2800" dirty="0" smtClean="0"/>
              <a:t>(n)) Amortized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Union(</a:t>
            </a:r>
            <a:r>
              <a:rPr lang="en-US" sz="2800" dirty="0" err="1" smtClean="0"/>
              <a:t>i,j</a:t>
            </a:r>
            <a:r>
              <a:rPr lang="en-US" sz="2800" dirty="0" smtClean="0"/>
              <a:t>) –  O(1)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800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Where </a:t>
            </a:r>
            <a:r>
              <a:rPr lang="el-GR" sz="2800" dirty="0" smtClean="0"/>
              <a:t>α</a:t>
            </a:r>
            <a:r>
              <a:rPr lang="en-US" sz="2800" dirty="0" smtClean="0"/>
              <a:t>(n) is the </a:t>
            </a:r>
            <a:r>
              <a:rPr lang="en-US" sz="2800" b="1" dirty="0" smtClean="0"/>
              <a:t>inverse Ackermann function </a:t>
            </a:r>
            <a:r>
              <a:rPr lang="en-US" sz="2800" dirty="0" smtClean="0"/>
              <a:t>and </a:t>
            </a:r>
            <a:r>
              <a:rPr lang="el-GR" sz="2800" dirty="0" smtClean="0"/>
              <a:t>α</a:t>
            </a:r>
            <a:r>
              <a:rPr lang="en-US" sz="2800" dirty="0" smtClean="0"/>
              <a:t>(n)&lt;4 for n&lt;10</a:t>
            </a:r>
            <a:r>
              <a:rPr lang="en-US" sz="2800" baseline="30000" dirty="0" smtClean="0"/>
              <a:t>600</a:t>
            </a:r>
            <a:endParaRPr lang="en-US" sz="2800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8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Disjoint Union 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800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err="1" smtClean="0"/>
              <a:t>MakeSet</a:t>
            </a:r>
            <a:r>
              <a:rPr lang="en-US" sz="2800" dirty="0" smtClean="0"/>
              <a:t> – O(n) time.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800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Disjoint (</a:t>
            </a:r>
            <a:r>
              <a:rPr lang="en-US" sz="2800" dirty="0" err="1" smtClean="0"/>
              <a:t>i,j</a:t>
            </a:r>
            <a:r>
              <a:rPr lang="en-US" sz="2800" dirty="0" smtClean="0"/>
              <a:t>) – O(1) Amortized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Union(</a:t>
            </a:r>
            <a:r>
              <a:rPr lang="en-US" sz="2800" dirty="0" err="1" smtClean="0"/>
              <a:t>i,j</a:t>
            </a:r>
            <a:r>
              <a:rPr lang="en-US" sz="2800" dirty="0" smtClean="0"/>
              <a:t>) –  O(1) 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800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err="1" smtClean="0"/>
              <a:t>Kruskal</a:t>
            </a:r>
            <a:r>
              <a:rPr lang="en-US" sz="2800" dirty="0" smtClean="0"/>
              <a:t> makes m calls to Disjoint and n-1 calls to Union would take O(</a:t>
            </a:r>
            <a:r>
              <a:rPr lang="en-US" sz="2800" dirty="0" err="1" smtClean="0"/>
              <a:t>n+m</a:t>
            </a:r>
            <a:r>
              <a:rPr lang="en-US" sz="2800" dirty="0" smtClean="0"/>
              <a:t>) time.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So Complexity of </a:t>
            </a:r>
            <a:r>
              <a:rPr lang="en-US" sz="2800" dirty="0" err="1" smtClean="0"/>
              <a:t>Kruskal</a:t>
            </a:r>
            <a:r>
              <a:rPr lang="en-US" sz="2800" dirty="0" smtClean="0"/>
              <a:t> is O(</a:t>
            </a:r>
            <a:r>
              <a:rPr lang="en-US" sz="2800" dirty="0" err="1" smtClean="0"/>
              <a:t>mlog</a:t>
            </a:r>
            <a:r>
              <a:rPr lang="en-US" sz="2800" dirty="0" smtClean="0"/>
              <a:t> n+ </a:t>
            </a:r>
            <a:r>
              <a:rPr lang="en-US" sz="2800" dirty="0" err="1" smtClean="0"/>
              <a:t>m+n</a:t>
            </a:r>
            <a:r>
              <a:rPr lang="en-US" sz="2800" dirty="0" smtClean="0"/>
              <a:t>) which </a:t>
            </a:r>
            <a:r>
              <a:rPr lang="en-US" sz="2800" smtClean="0"/>
              <a:t>is O(m </a:t>
            </a:r>
            <a:r>
              <a:rPr lang="en-US" sz="2800" dirty="0" smtClean="0"/>
              <a:t>log n) </a:t>
            </a: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Disjoint Union –Previous Class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800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err="1" smtClean="0"/>
              <a:t>MakeSet</a:t>
            </a:r>
            <a:r>
              <a:rPr lang="en-US" sz="2800" dirty="0" smtClean="0"/>
              <a:t> – O(n) time.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800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Disjoint (</a:t>
            </a:r>
            <a:r>
              <a:rPr lang="en-US" sz="2800" dirty="0" err="1" smtClean="0"/>
              <a:t>i,j</a:t>
            </a:r>
            <a:r>
              <a:rPr lang="en-US" sz="2800" dirty="0" smtClean="0"/>
              <a:t>) – O(1) 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Union(</a:t>
            </a:r>
            <a:r>
              <a:rPr lang="en-US" sz="2800" dirty="0" err="1" smtClean="0"/>
              <a:t>i,j</a:t>
            </a:r>
            <a:r>
              <a:rPr lang="en-US" sz="2800" dirty="0" smtClean="0"/>
              <a:t>) –  O(log n ) on average.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800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This class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Disjoint (</a:t>
            </a:r>
            <a:r>
              <a:rPr lang="en-US" sz="2800" dirty="0" err="1" smtClean="0"/>
              <a:t>i,j</a:t>
            </a:r>
            <a:r>
              <a:rPr lang="en-US" sz="2800" dirty="0" smtClean="0"/>
              <a:t>) – O(log n) –O(1) Amortized 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Union(</a:t>
            </a:r>
            <a:r>
              <a:rPr lang="en-US" sz="2800" dirty="0" err="1" smtClean="0"/>
              <a:t>i,j</a:t>
            </a:r>
            <a:r>
              <a:rPr lang="en-US" sz="2800" dirty="0" smtClean="0"/>
              <a:t>) –  O(1) 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800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8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Disjoint Union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P[</a:t>
            </a:r>
            <a:r>
              <a:rPr lang="en-US" dirty="0" err="1" smtClean="0"/>
              <a:t>i</a:t>
            </a:r>
            <a:r>
              <a:rPr lang="en-US" dirty="0" smtClean="0"/>
              <a:t>]=</a:t>
            </a:r>
            <a:r>
              <a:rPr lang="en-US" dirty="0" err="1" smtClean="0"/>
              <a:t>i</a:t>
            </a:r>
            <a:r>
              <a:rPr lang="en-US" dirty="0" smtClean="0"/>
              <a:t>, Each set is represented by a tree.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Union(1,2)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Union(3,4)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Disjoint Union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Union(0,2)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2" name="Straight Arrow Connector 11"/>
          <p:cNvCxnSpPr>
            <a:stCxn id="9" idx="0"/>
            <a:endCxn id="10" idx="4"/>
          </p:cNvCxnSpPr>
          <p:nvPr/>
        </p:nvCxnSpPr>
        <p:spPr bwMode="auto">
          <a:xfrm rot="5400000" flipH="1" flipV="1">
            <a:off x="2171700" y="2667000"/>
            <a:ext cx="762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6" idx="0"/>
            <a:endCxn id="8" idx="4"/>
          </p:cNvCxnSpPr>
          <p:nvPr/>
        </p:nvCxnSpPr>
        <p:spPr bwMode="auto">
          <a:xfrm rot="5400000" flipH="1" flipV="1">
            <a:off x="4191000" y="2705100"/>
            <a:ext cx="838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Disjoint Union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Union(4,2)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2" name="Straight Arrow Connector 11"/>
          <p:cNvCxnSpPr>
            <a:stCxn id="9" idx="0"/>
            <a:endCxn id="10" idx="4"/>
          </p:cNvCxnSpPr>
          <p:nvPr/>
        </p:nvCxnSpPr>
        <p:spPr bwMode="auto">
          <a:xfrm rot="5400000" flipH="1" flipV="1">
            <a:off x="2171700" y="2667000"/>
            <a:ext cx="762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6" idx="0"/>
            <a:endCxn id="8" idx="4"/>
          </p:cNvCxnSpPr>
          <p:nvPr/>
        </p:nvCxnSpPr>
        <p:spPr bwMode="auto">
          <a:xfrm rot="5400000" flipH="1" flipV="1">
            <a:off x="4191000" y="2705100"/>
            <a:ext cx="838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14" idx="7"/>
          </p:cNvCxnSpPr>
          <p:nvPr/>
        </p:nvCxnSpPr>
        <p:spPr bwMode="auto">
          <a:xfrm rot="5400000" flipH="1" flipV="1">
            <a:off x="1483028" y="1693140"/>
            <a:ext cx="362511" cy="9386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Disjoint Union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5029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2" name="Straight Arrow Connector 11"/>
          <p:cNvCxnSpPr>
            <a:stCxn id="9" idx="0"/>
            <a:endCxn id="10" idx="4"/>
          </p:cNvCxnSpPr>
          <p:nvPr/>
        </p:nvCxnSpPr>
        <p:spPr bwMode="auto">
          <a:xfrm rot="5400000" flipH="1" flipV="1">
            <a:off x="2171700" y="2667000"/>
            <a:ext cx="762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6" idx="0"/>
            <a:endCxn id="8" idx="4"/>
          </p:cNvCxnSpPr>
          <p:nvPr/>
        </p:nvCxnSpPr>
        <p:spPr bwMode="auto">
          <a:xfrm rot="5400000" flipH="1" flipV="1">
            <a:off x="4114800" y="4533900"/>
            <a:ext cx="9906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14" idx="7"/>
          </p:cNvCxnSpPr>
          <p:nvPr/>
        </p:nvCxnSpPr>
        <p:spPr bwMode="auto">
          <a:xfrm rot="5400000" flipH="1" flipV="1">
            <a:off x="1483028" y="1693140"/>
            <a:ext cx="362511" cy="9386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8" idx="1"/>
          </p:cNvCxnSpPr>
          <p:nvPr/>
        </p:nvCxnSpPr>
        <p:spPr bwMode="auto">
          <a:xfrm rot="16200000" flipV="1">
            <a:off x="3069362" y="1959839"/>
            <a:ext cx="1124511" cy="14720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Make Set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=0;i&lt;n;++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P[</a:t>
            </a:r>
            <a:r>
              <a:rPr lang="en-US" dirty="0" err="1" smtClean="0"/>
              <a:t>i</a:t>
            </a:r>
            <a:r>
              <a:rPr lang="en-US" dirty="0" smtClean="0"/>
              <a:t>]=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Disjoint Union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Find (</a:t>
            </a:r>
            <a:r>
              <a:rPr lang="en-US" dirty="0" err="1" smtClean="0"/>
              <a:t>i</a:t>
            </a:r>
            <a:r>
              <a:rPr lang="en-US" dirty="0" smtClean="0"/>
              <a:t>) returns to root of the tree .</a:t>
            </a:r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Find(</a:t>
            </a:r>
            <a:r>
              <a:rPr lang="en-US" dirty="0" err="1" smtClean="0"/>
              <a:t>i</a:t>
            </a:r>
            <a:r>
              <a:rPr lang="en-US" dirty="0" smtClean="0"/>
              <a:t>){</a:t>
            </a:r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if(P[</a:t>
            </a:r>
            <a:r>
              <a:rPr lang="en-US" dirty="0" err="1" smtClean="0"/>
              <a:t>i</a:t>
            </a:r>
            <a:r>
              <a:rPr lang="en-US" dirty="0" smtClean="0"/>
              <a:t>]==</a:t>
            </a:r>
            <a:r>
              <a:rPr lang="en-US" dirty="0" err="1" smtClean="0"/>
              <a:t>i</a:t>
            </a:r>
            <a:r>
              <a:rPr lang="en-US" dirty="0" smtClean="0"/>
              <a:t>) return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else return Find(P[</a:t>
            </a:r>
            <a:r>
              <a:rPr lang="en-US" dirty="0" err="1" smtClean="0"/>
              <a:t>i</a:t>
            </a:r>
            <a:r>
              <a:rPr lang="en-US" dirty="0" smtClean="0"/>
              <a:t>]);}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Verdana"/>
        <a:ea typeface="DejaVu Sans"/>
        <a:cs typeface="DejaVu Sans"/>
      </a:majorFont>
      <a:minorFont>
        <a:latin typeface="Verdana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790</Words>
  <Application>Microsoft Office PowerPoint</Application>
  <PresentationFormat>On-screen Show (4:3)</PresentationFormat>
  <Paragraphs>214</Paragraphs>
  <Slides>26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Office Theme</vt:lpstr>
      <vt:lpstr>1_Office Theme</vt:lpstr>
      <vt:lpstr>Disjoint Union Data Structure Disjoint in O(1) and Union in O(1) </vt:lpstr>
      <vt:lpstr>Disjoint Union </vt:lpstr>
      <vt:lpstr>Disjoint Union –Previous Class </vt:lpstr>
      <vt:lpstr>Disjoint Union</vt:lpstr>
      <vt:lpstr>Disjoint Union</vt:lpstr>
      <vt:lpstr>Disjoint Union</vt:lpstr>
      <vt:lpstr>Disjoint Union</vt:lpstr>
      <vt:lpstr>Make Set </vt:lpstr>
      <vt:lpstr>Disjoint Union </vt:lpstr>
      <vt:lpstr>Disjoint Union </vt:lpstr>
      <vt:lpstr>Disjoint Union by rank</vt:lpstr>
      <vt:lpstr>Disjoint Union by height</vt:lpstr>
      <vt:lpstr>Disjoint Union </vt:lpstr>
      <vt:lpstr>Disjoint Union </vt:lpstr>
      <vt:lpstr>Disjoint Union </vt:lpstr>
      <vt:lpstr>Disjoint Union </vt:lpstr>
      <vt:lpstr>Disjoint Union by rank </vt:lpstr>
      <vt:lpstr>Disjoint Union by rank </vt:lpstr>
      <vt:lpstr>Disjoint Union by rank </vt:lpstr>
      <vt:lpstr>Disjoint Union </vt:lpstr>
      <vt:lpstr>Disjoint Union by height </vt:lpstr>
      <vt:lpstr>Path Compression</vt:lpstr>
      <vt:lpstr>Path Compression </vt:lpstr>
      <vt:lpstr>Disjoint Union </vt:lpstr>
      <vt:lpstr>Disjoint Union </vt:lpstr>
      <vt:lpstr>Disjoint Union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Trees</dc:title>
  <dc:creator>Prof.Murali</dc:creator>
  <cp:lastModifiedBy>Prof.Murali</cp:lastModifiedBy>
  <cp:revision>32</cp:revision>
  <dcterms:created xsi:type="dcterms:W3CDTF">2020-04-03T03:53:21Z</dcterms:created>
  <dcterms:modified xsi:type="dcterms:W3CDTF">2020-05-10T13:43:18Z</dcterms:modified>
</cp:coreProperties>
</file>