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315" r:id="rId2"/>
    <p:sldId id="316" r:id="rId3"/>
    <p:sldId id="326" r:id="rId4"/>
    <p:sldId id="327" r:id="rId5"/>
    <p:sldId id="317" r:id="rId6"/>
    <p:sldId id="328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20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430494-B5C7-42C8-B8F0-33B66520BA67}" type="slidenum">
              <a:rPr lang="en-US"/>
              <a:pPr/>
              <a:t>1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AD4C203-D3EE-4E77-8ACB-507D40D3173A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300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F4D7B7-E0BD-491D-93AC-A24013BAC0D7}" type="slidenum">
              <a:rPr lang="en-US"/>
              <a:pPr/>
              <a:t>10</a:t>
            </a:fld>
            <a:endParaRPr lang="en-US"/>
          </a:p>
        </p:txBody>
      </p:sp>
      <p:sp>
        <p:nvSpPr>
          <p:cNvPr id="134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1DCF7C-F767-4C74-9E28-615CCF0AABEB}" type="slidenum">
              <a:rPr lang="en-US"/>
              <a:pPr/>
              <a:t>11</a:t>
            </a:fld>
            <a:endParaRPr lang="en-US"/>
          </a:p>
        </p:txBody>
      </p:sp>
      <p:sp>
        <p:nvSpPr>
          <p:cNvPr id="135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1CE98A-5852-4D1E-9FD1-49FC229E307D}" type="slidenum">
              <a:rPr lang="en-US"/>
              <a:pPr/>
              <a:t>12</a:t>
            </a:fld>
            <a:endParaRPr lang="en-US"/>
          </a:p>
        </p:txBody>
      </p:sp>
      <p:sp>
        <p:nvSpPr>
          <p:cNvPr id="136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3FC0E6-34D9-49ED-83C0-61FE736B9270}" type="slidenum">
              <a:rPr lang="en-US"/>
              <a:pPr/>
              <a:t>13</a:t>
            </a:fld>
            <a:endParaRPr lang="en-US"/>
          </a:p>
        </p:txBody>
      </p:sp>
      <p:sp>
        <p:nvSpPr>
          <p:cNvPr id="137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B3346D-195D-43D8-849A-2696C7DF1E9D}" type="slidenum">
              <a:rPr lang="en-US"/>
              <a:pPr/>
              <a:t>14</a:t>
            </a:fld>
            <a:endParaRPr lang="en-US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53339D-017C-4D4A-A0E9-0C66FA300B21}" type="slidenum">
              <a:rPr lang="en-US"/>
              <a:pPr/>
              <a:t>2</a:t>
            </a:fld>
            <a:endParaRPr lang="en-US"/>
          </a:p>
        </p:txBody>
      </p:sp>
      <p:sp>
        <p:nvSpPr>
          <p:cNvPr id="1290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53339D-017C-4D4A-A0E9-0C66FA300B21}" type="slidenum">
              <a:rPr lang="en-US"/>
              <a:pPr/>
              <a:t>3</a:t>
            </a:fld>
            <a:endParaRPr lang="en-US"/>
          </a:p>
        </p:txBody>
      </p:sp>
      <p:sp>
        <p:nvSpPr>
          <p:cNvPr id="1290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53339D-017C-4D4A-A0E9-0C66FA300B21}" type="slidenum">
              <a:rPr lang="en-US"/>
              <a:pPr/>
              <a:t>4</a:t>
            </a:fld>
            <a:endParaRPr lang="en-US"/>
          </a:p>
        </p:txBody>
      </p:sp>
      <p:sp>
        <p:nvSpPr>
          <p:cNvPr id="1290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430494-B5C7-42C8-B8F0-33B66520BA67}" type="slidenum">
              <a:rPr lang="en-US"/>
              <a:pPr/>
              <a:t>5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AD4C203-D3EE-4E77-8ACB-507D40D3173A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300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430494-B5C7-42C8-B8F0-33B66520BA67}" type="slidenum">
              <a:rPr lang="en-US"/>
              <a:pPr/>
              <a:t>6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AD4C203-D3EE-4E77-8ACB-507D40D3173A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300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ACAF9D-B3C5-4EA1-AA1B-DB624A891E77}" type="slidenum">
              <a:rPr lang="en-US"/>
              <a:pPr/>
              <a:t>7</a:t>
            </a:fld>
            <a:endParaRPr lang="en-US"/>
          </a:p>
        </p:txBody>
      </p:sp>
      <p:sp>
        <p:nvSpPr>
          <p:cNvPr id="1310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A8D424-063C-48C3-9A81-36D46CDD60E5}" type="slidenum">
              <a:rPr lang="en-US"/>
              <a:pPr/>
              <a:t>8</a:t>
            </a:fld>
            <a:endParaRPr lang="en-US"/>
          </a:p>
        </p:txBody>
      </p:sp>
      <p:sp>
        <p:nvSpPr>
          <p:cNvPr id="132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4EA1DD-8F1C-416D-B956-3991650943A3}" type="slidenum">
              <a:rPr lang="en-US"/>
              <a:pPr/>
              <a:t>9</a:t>
            </a:fld>
            <a:endParaRPr lang="en-US"/>
          </a:p>
        </p:txBody>
      </p:sp>
      <p:sp>
        <p:nvSpPr>
          <p:cNvPr id="133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875"/>
            <a:ext cx="8224838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35163"/>
            <a:ext cx="4035425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35163"/>
            <a:ext cx="4037013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7924800" y="6356350"/>
            <a:ext cx="757238" cy="360363"/>
          </a:xfrm>
        </p:spPr>
        <p:txBody>
          <a:bodyPr/>
          <a:lstStyle>
            <a:lvl1pPr>
              <a:defRPr/>
            </a:lvl1pPr>
          </a:lstStyle>
          <a:p>
            <a:fld id="{2BA74480-5AA5-4CD2-B22A-8E02FC0FB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pt-BR" kern="1200" smtClean="0">
                <a:latin typeface="Arial" charset="0"/>
              </a:rPr>
              <a:t>Muralidhara V N IIIT Bangalore</a:t>
            </a: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5000">
                <a:solidFill>
                  <a:srgbClr val="04617B"/>
                </a:solidFill>
                <a:latin typeface="Calibri" pitchFamily="32" charset="0"/>
                <a:ea typeface="DejaVu Sans" charset="0"/>
                <a:cs typeface="DejaVu Sans" charset="0"/>
              </a:rPr>
              <a:t>Quick Sort</a:t>
            </a: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spcBef>
                <a:spcPts val="650"/>
              </a:spcBef>
              <a:buClr>
                <a:srgbClr val="0BD0D9"/>
              </a:buClr>
              <a:buSzPct val="95000"/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Partition the array in to 2 parts around a pivot.</a:t>
            </a:r>
          </a:p>
          <a:p>
            <a:pPr marL="336550" indent="-336550">
              <a:spcBef>
                <a:spcPts val="650"/>
              </a:spcBef>
              <a:buClr>
                <a:srgbClr val="0BD0D9"/>
              </a:buClr>
              <a:buSzPct val="95000"/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Sort the parts </a:t>
            </a:r>
          </a:p>
          <a:p>
            <a:pPr marL="336550" indent="-336550">
              <a:spcBef>
                <a:spcPts val="650"/>
              </a:spcBef>
              <a:buClr>
                <a:srgbClr val="0BD0D9"/>
              </a:buClr>
              <a:buSzPct val="95000"/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Concatenate two arrays</a:t>
            </a: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IN" sz="2600" dirty="0">
              <a:solidFill>
                <a:srgbClr val="000000"/>
              </a:solidFill>
              <a:latin typeface="Constantia" pitchFamily="16" charset="0"/>
              <a:ea typeface="DejaVu Sans" charset="0"/>
              <a:cs typeface="DejaVu Sans" charset="0"/>
            </a:endParaRP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IN" sz="2600" dirty="0">
              <a:solidFill>
                <a:srgbClr val="000000"/>
              </a:solidFill>
              <a:latin typeface="Constantia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3810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kern="1200" dirty="0" smtClean="0">
                <a:solidFill>
                  <a:schemeClr val="accent2"/>
                </a:solidFill>
                <a:latin typeface="Arial" charset="0"/>
              </a:rPr>
              <a:t>Muralidhara V N IIIT Bangalore</a:t>
            </a:r>
            <a:endParaRPr lang="en-IN" sz="2000" kern="1200" dirty="0">
              <a:solidFill>
                <a:schemeClr val="accent2"/>
              </a:solidFill>
              <a:latin typeface="Arial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47788" y="4432300"/>
            <a:ext cx="5697538" cy="1147763"/>
            <a:chOff x="849" y="2792"/>
            <a:chExt cx="3589" cy="723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49" y="2792"/>
              <a:ext cx="3589" cy="402"/>
              <a:chOff x="849" y="2792"/>
              <a:chExt cx="3589" cy="402"/>
            </a:xfrm>
          </p:grpSpPr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849" y="2792"/>
                <a:ext cx="1462" cy="402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lIns="90000" tIns="46800" rIns="90000" bIns="46800" anchor="b" anchorCtr="1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3200" b="1">
                    <a:solidFill>
                      <a:srgbClr val="009999"/>
                    </a:solidFill>
                    <a:latin typeface="Symbol" pitchFamily="16" charset="2"/>
                    <a:cs typeface="Arial Unicode MS" pitchFamily="32" charset="0"/>
                  </a:rPr>
                  <a:t></a:t>
                </a:r>
                <a:r>
                  <a:rPr lang="en-IN" sz="3200" b="1">
                    <a:solidFill>
                      <a:srgbClr val="009999"/>
                    </a:solidFill>
                    <a:latin typeface="Times New Roman" pitchFamily="16" charset="0"/>
                    <a:cs typeface="Arial Unicode MS" pitchFamily="32" charset="0"/>
                  </a:rPr>
                  <a:t> </a:t>
                </a:r>
                <a:r>
                  <a:rPr lang="en-IN" sz="3200" b="1" i="1">
                    <a:solidFill>
                      <a:srgbClr val="009999"/>
                    </a:solidFill>
                    <a:latin typeface="Times New Roman" pitchFamily="16" charset="0"/>
                    <a:cs typeface="Arial Unicode MS" pitchFamily="32" charset="0"/>
                  </a:rPr>
                  <a:t>x</a:t>
                </a: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311" y="2792"/>
                <a:ext cx="266" cy="402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lIns="90000" tIns="46800" rIns="90000" bIns="46800" anchor="b" anchorCtr="1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3200" i="1">
                    <a:solidFill>
                      <a:srgbClr val="009999"/>
                    </a:solidFill>
                    <a:latin typeface="Times New Roman" pitchFamily="16" charset="0"/>
                    <a:cs typeface="Arial Unicode MS" pitchFamily="32" charset="0"/>
                  </a:rPr>
                  <a:t>x</a:t>
                </a: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2577" y="2792"/>
                <a:ext cx="1861" cy="402"/>
              </a:xfrm>
              <a:prstGeom prst="rect">
                <a:avLst/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lIns="90000" tIns="46800" rIns="90000" bIns="46800" anchor="b" anchorCtr="1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3200" b="1" dirty="0">
                    <a:solidFill>
                      <a:srgbClr val="009999"/>
                    </a:solidFill>
                    <a:latin typeface="Symbol" pitchFamily="16" charset="2"/>
                    <a:cs typeface="Arial Unicode MS" pitchFamily="32" charset="0"/>
                  </a:rPr>
                  <a:t>&gt;</a:t>
                </a:r>
                <a:r>
                  <a:rPr lang="en-IN" sz="3200" b="1" dirty="0" smtClean="0">
                    <a:solidFill>
                      <a:srgbClr val="009999"/>
                    </a:solidFill>
                    <a:latin typeface="Times New Roman" pitchFamily="16" charset="0"/>
                    <a:cs typeface="Arial Unicode MS" pitchFamily="32" charset="0"/>
                  </a:rPr>
                  <a:t> </a:t>
                </a:r>
                <a:r>
                  <a:rPr lang="en-IN" sz="3200" b="1" i="1" dirty="0">
                    <a:solidFill>
                      <a:srgbClr val="009999"/>
                    </a:solidFill>
                    <a:latin typeface="Times New Roman" pitchFamily="16" charset="0"/>
                    <a:cs typeface="Arial Unicode MS" pitchFamily="32" charset="0"/>
                  </a:rPr>
                  <a:t>x</a:t>
                </a:r>
              </a:p>
            </p:txBody>
          </p:sp>
        </p:grp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876" y="3184"/>
              <a:ext cx="177" cy="3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800" b="1" dirty="0" smtClean="0">
                  <a:solidFill>
                    <a:srgbClr val="0066CC"/>
                  </a:solidFill>
                  <a:latin typeface="Times New Roman" pitchFamily="16" charset="0"/>
                  <a:ea typeface="DejaVu Sans" charset="0"/>
                  <a:cs typeface="DejaVu Sans" charset="0"/>
                </a:rPr>
                <a:t>l</a:t>
              </a:r>
              <a:endParaRPr lang="en-IN" sz="2800" b="1" dirty="0">
                <a:solidFill>
                  <a:srgbClr val="0066CC"/>
                </a:solidFill>
                <a:latin typeface="Times New Roman" pitchFamily="16" charset="0"/>
                <a:ea typeface="DejaVu Sans" charset="0"/>
                <a:cs typeface="DejaVu Sans" charset="0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351" y="3184"/>
              <a:ext cx="226" cy="3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800" b="1" i="1">
                  <a:solidFill>
                    <a:srgbClr val="0066CC"/>
                  </a:solidFill>
                  <a:latin typeface="Times New Roman" pitchFamily="16" charset="0"/>
                  <a:ea typeface="DejaVu Sans" charset="0"/>
                  <a:cs typeface="DejaVu Sans" charset="0"/>
                </a:rPr>
                <a:t>k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4233" y="3184"/>
              <a:ext cx="202" cy="3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800" b="1" i="1" dirty="0">
                  <a:solidFill>
                    <a:srgbClr val="0066CC"/>
                  </a:solidFill>
                  <a:latin typeface="Times New Roman" pitchFamily="16" charset="0"/>
                  <a:ea typeface="DejaVu Sans" charset="0"/>
                  <a:cs typeface="DejaVu Sans" charset="0"/>
                </a:rPr>
                <a:t>r</a:t>
              </a:r>
              <a:endParaRPr lang="en-IN" sz="2800" b="1" i="1" dirty="0">
                <a:solidFill>
                  <a:srgbClr val="0066CC"/>
                </a:solidFill>
                <a:latin typeface="Times New Roman" pitchFamily="16" charset="0"/>
                <a:ea typeface="DejaVu Sans" charset="0"/>
                <a:cs typeface="DejaVu Sans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685800" y="1524000"/>
          <a:ext cx="6858000" cy="1371600"/>
        </p:xfrm>
        <a:graphic>
          <a:graphicData uri="http://schemas.openxmlformats.org/presentationml/2006/ole">
            <p:oleObj spid="_x0000_s3074" name="Equation" r:id="rId4" imgW="1904760" imgH="660240" progId="Equation.3">
              <p:embed/>
            </p:oleObj>
          </a:graphicData>
        </a:graphic>
      </p:graphicFrame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762000" y="914400"/>
            <a:ext cx="7481888" cy="172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2900" indent="-338138">
              <a:spcBef>
                <a:spcPts val="9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IN" sz="36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We have the following recurrence: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900113" y="5229225"/>
            <a:ext cx="7481887" cy="86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2900" indent="-338138">
              <a:spcBef>
                <a:spcPts val="9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IN" sz="3600">
                <a:solidFill>
                  <a:srgbClr val="000000"/>
                </a:solidFill>
                <a:latin typeface="Wingdings" charset="2"/>
                <a:ea typeface="DejaVu Sans" charset="0"/>
                <a:cs typeface="DejaVu Sans" charset="0"/>
              </a:rPr>
              <a:t></a:t>
            </a:r>
            <a:r>
              <a:rPr lang="en-IN" sz="3600" i="1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Divide by n</a:t>
            </a:r>
            <a:r>
              <a:rPr lang="en-IN" sz="36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(</a:t>
            </a:r>
            <a:r>
              <a:rPr lang="en-IN" sz="3600" i="1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n</a:t>
            </a:r>
            <a:r>
              <a:rPr lang="en-IN" sz="36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+1)…</a:t>
            </a: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1573213" y="2914650"/>
          <a:ext cx="6181725" cy="584200"/>
        </p:xfrm>
        <a:graphic>
          <a:graphicData uri="http://schemas.openxmlformats.org/presentationml/2006/ole">
            <p:oleObj spid="_x0000_s3075" name="Equation" r:id="rId5" imgW="2628720" imgH="228600" progId="Equation.3">
              <p:embed/>
            </p:oleObj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661988" y="4257675"/>
          <a:ext cx="6365875" cy="582613"/>
        </p:xfrm>
        <a:graphic>
          <a:graphicData uri="http://schemas.openxmlformats.org/presentationml/2006/ole">
            <p:oleObj spid="_x0000_s3076" name="Equation" r:id="rId6" imgW="2819160" imgH="228600" progId="Equation.3">
              <p:embed/>
            </p:oleObj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1520825" y="4683125"/>
          <a:ext cx="3268663" cy="692150"/>
        </p:xfrm>
        <a:graphic>
          <a:graphicData uri="http://schemas.openxmlformats.org/presentationml/2006/ole">
            <p:oleObj spid="_x0000_s3077" name="Equation" r:id="rId7" imgW="1384200" imgH="228600" progId="Equation.3">
              <p:embed/>
            </p:oleObj>
          </a:graphicData>
        </a:graphic>
      </p:graphicFrame>
      <p:sp>
        <p:nvSpPr>
          <p:cNvPr id="6247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 lIns="90360" tIns="44280" rIns="90360" bIns="44280"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800"/>
              <a:t>Analysis of Quick sort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3124200" y="6245225"/>
            <a:ext cx="4267200" cy="4730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Muralidhara V N IIIT Bangalore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990600" y="3505200"/>
          <a:ext cx="5964238" cy="582613"/>
        </p:xfrm>
        <a:graphic>
          <a:graphicData uri="http://schemas.openxmlformats.org/presentationml/2006/ole">
            <p:oleObj spid="_x0000_s3078" name="Equation" r:id="rId8" imgW="264132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600200" y="2003425"/>
          <a:ext cx="5119688" cy="1073150"/>
        </p:xfrm>
        <a:graphic>
          <a:graphicData uri="http://schemas.openxmlformats.org/presentationml/2006/ole">
            <p:oleObj spid="_x0000_s4098" name="Equation" r:id="rId4" imgW="1904760" imgH="660240" progId="Equation.3">
              <p:embed/>
            </p:oleObj>
          </a:graphicData>
        </a:graphic>
      </p:graphicFrame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762000" y="1125538"/>
            <a:ext cx="7481888" cy="172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2900" indent="-338138">
              <a:spcBef>
                <a:spcPts val="9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IN" sz="36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We have the following recurrence: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900113" y="5229225"/>
            <a:ext cx="7481887" cy="86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2900" indent="-338138">
              <a:spcBef>
                <a:spcPts val="9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IN" sz="3600">
                <a:solidFill>
                  <a:srgbClr val="000000"/>
                </a:solidFill>
                <a:latin typeface="Wingdings" charset="2"/>
                <a:ea typeface="DejaVu Sans" charset="0"/>
                <a:cs typeface="DejaVu Sans" charset="0"/>
              </a:rPr>
              <a:t></a:t>
            </a:r>
            <a:r>
              <a:rPr lang="en-IN" sz="36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 </a:t>
            </a:r>
            <a:r>
              <a:rPr lang="en-IN" sz="3600" i="1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Now “telescope”…</a:t>
            </a:r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1520825" y="2770188"/>
          <a:ext cx="3268663" cy="638175"/>
        </p:xfrm>
        <a:graphic>
          <a:graphicData uri="http://schemas.openxmlformats.org/presentationml/2006/ole">
            <p:oleObj spid="_x0000_s4099" name="Equation" r:id="rId5" imgW="1384200" imgH="228600" progId="Equation.3">
              <p:embed/>
            </p:oleObj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1262063" y="3395663"/>
          <a:ext cx="2878137" cy="969962"/>
        </p:xfrm>
        <a:graphic>
          <a:graphicData uri="http://schemas.openxmlformats.org/presentationml/2006/ole">
            <p:oleObj spid="_x0000_s4100" r:id="rId6" imgW="1261080" imgH="393120" progId="Equation.3">
              <p:embed/>
            </p:oleObj>
          </a:graphicData>
        </a:graphic>
      </p:graphicFrame>
      <p:sp>
        <p:nvSpPr>
          <p:cNvPr id="6349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 lIns="90360" tIns="44280" rIns="90360" bIns="44280"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800"/>
              <a:t>Analysis of Quick sort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3124200" y="6245225"/>
            <a:ext cx="4267200" cy="4730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Muralidhara V N IIIT Bangalore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3" name="Object 1"/>
          <p:cNvGraphicFramePr>
            <a:graphicFrameLocks noChangeAspect="1"/>
          </p:cNvGraphicFramePr>
          <p:nvPr/>
        </p:nvGraphicFramePr>
        <p:xfrm>
          <a:off x="1600200" y="2003425"/>
          <a:ext cx="5119688" cy="1073150"/>
        </p:xfrm>
        <a:graphic>
          <a:graphicData uri="http://schemas.openxmlformats.org/presentationml/2006/ole">
            <p:oleObj spid="_x0000_s5122" name="Equation" r:id="rId4" imgW="1904760" imgH="660240" progId="Equation.3">
              <p:embed/>
            </p:oleObj>
          </a:graphicData>
        </a:graphic>
      </p:graphicFrame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762000" y="1125538"/>
            <a:ext cx="7481888" cy="172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2900" indent="-338138">
              <a:spcBef>
                <a:spcPts val="9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IN" sz="36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We have the following recurrence: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900113" y="5229225"/>
            <a:ext cx="7481887" cy="86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2900" indent="-338138">
              <a:spcBef>
                <a:spcPts val="9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IN" sz="3600">
                <a:solidFill>
                  <a:srgbClr val="000000"/>
                </a:solidFill>
                <a:latin typeface="Wingdings" charset="2"/>
                <a:ea typeface="DejaVu Sans" charset="0"/>
                <a:cs typeface="DejaVu Sans" charset="0"/>
              </a:rPr>
              <a:t></a:t>
            </a:r>
            <a:r>
              <a:rPr lang="en-IN" sz="36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 </a:t>
            </a:r>
            <a:r>
              <a:rPr lang="en-IN" sz="3600" i="1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Now “telescope”…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1520825" y="2770188"/>
          <a:ext cx="3268663" cy="638175"/>
        </p:xfrm>
        <a:graphic>
          <a:graphicData uri="http://schemas.openxmlformats.org/presentationml/2006/ole">
            <p:oleObj spid="_x0000_s5123" name="Equation" r:id="rId5" imgW="1384200" imgH="228600" progId="Equation.3">
              <p:embed/>
            </p:oleObj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262063" y="3395663"/>
          <a:ext cx="2878137" cy="969962"/>
        </p:xfrm>
        <a:graphic>
          <a:graphicData uri="http://schemas.openxmlformats.org/presentationml/2006/ole">
            <p:oleObj spid="_x0000_s5124" r:id="rId6" imgW="1261080" imgH="39312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076826" y="2590800"/>
            <a:ext cx="2897188" cy="3267075"/>
            <a:chOff x="3198" y="1632"/>
            <a:chExt cx="1825" cy="2058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auto">
            <a:xfrm>
              <a:off x="3198" y="2387"/>
              <a:ext cx="544" cy="227"/>
            </a:xfrm>
            <a:prstGeom prst="rightArrow">
              <a:avLst>
                <a:gd name="adj1" fmla="val 50000"/>
                <a:gd name="adj2" fmla="val 59912"/>
              </a:avLst>
            </a:prstGeom>
            <a:solidFill>
              <a:srgbClr val="FFCC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073" y="1632"/>
              <a:ext cx="950" cy="2058"/>
              <a:chOff x="4073" y="1632"/>
              <a:chExt cx="950" cy="2058"/>
            </a:xfrm>
          </p:grpSpPr>
          <p:graphicFrame>
            <p:nvGraphicFramePr>
              <p:cNvPr id="64522" name="Object 10"/>
              <p:cNvGraphicFramePr>
                <a:graphicFrameLocks noChangeAspect="1"/>
              </p:cNvGraphicFramePr>
              <p:nvPr/>
            </p:nvGraphicFramePr>
            <p:xfrm>
              <a:off x="4183" y="3290"/>
              <a:ext cx="618" cy="400"/>
            </p:xfrm>
            <a:graphic>
              <a:graphicData uri="http://schemas.openxmlformats.org/presentationml/2006/ole">
                <p:oleObj spid="_x0000_s5125" name="Equation" r:id="rId7" imgW="901440" imgH="393480" progId="Equation.3">
                  <p:embed/>
                </p:oleObj>
              </a:graphicData>
            </a:graphic>
          </p:graphicFrame>
          <p:graphicFrame>
            <p:nvGraphicFramePr>
              <p:cNvPr id="64523" name="Object 11"/>
              <p:cNvGraphicFramePr>
                <a:graphicFrameLocks noChangeAspect="1"/>
              </p:cNvGraphicFramePr>
              <p:nvPr/>
            </p:nvGraphicFramePr>
            <p:xfrm>
              <a:off x="4149" y="2844"/>
              <a:ext cx="618" cy="400"/>
            </p:xfrm>
            <a:graphic>
              <a:graphicData uri="http://schemas.openxmlformats.org/presentationml/2006/ole">
                <p:oleObj spid="_x0000_s5126" name="Equation" r:id="rId8" imgW="901440" imgH="393480" progId="Equation.3">
                  <p:embed/>
                </p:oleObj>
              </a:graphicData>
            </a:graphic>
          </p:graphicFrame>
          <p:graphicFrame>
            <p:nvGraphicFramePr>
              <p:cNvPr id="64524" name="Object 12"/>
              <p:cNvGraphicFramePr>
                <a:graphicFrameLocks noChangeAspect="1"/>
              </p:cNvGraphicFramePr>
              <p:nvPr/>
            </p:nvGraphicFramePr>
            <p:xfrm>
              <a:off x="4073" y="1632"/>
              <a:ext cx="950" cy="400"/>
            </p:xfrm>
            <a:graphic>
              <a:graphicData uri="http://schemas.openxmlformats.org/presentationml/2006/ole">
                <p:oleObj spid="_x0000_s5127" name="Equation" r:id="rId9" imgW="1307880" imgH="393480" progId="Equation.3">
                  <p:embed/>
                </p:oleObj>
              </a:graphicData>
            </a:graphic>
          </p:graphicFrame>
          <p:graphicFrame>
            <p:nvGraphicFramePr>
              <p:cNvPr id="64525" name="Object 13"/>
              <p:cNvGraphicFramePr>
                <a:graphicFrameLocks noChangeAspect="1"/>
              </p:cNvGraphicFramePr>
              <p:nvPr/>
            </p:nvGraphicFramePr>
            <p:xfrm>
              <a:off x="4095" y="2062"/>
              <a:ext cx="785" cy="400"/>
            </p:xfrm>
            <a:graphic>
              <a:graphicData uri="http://schemas.openxmlformats.org/presentationml/2006/ole">
                <p:oleObj spid="_x0000_s5128" name="Equation" r:id="rId10" imgW="1130040" imgH="393480" progId="Equation.3">
                  <p:embed/>
                </p:oleObj>
              </a:graphicData>
            </a:graphic>
          </p:graphicFrame>
        </p:grpSp>
      </p:grpSp>
      <p:sp>
        <p:nvSpPr>
          <p:cNvPr id="64526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 lIns="90360" tIns="44280" rIns="90360" bIns="44280"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800"/>
              <a:t>Analysis of Quicksort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3124200" y="6245225"/>
            <a:ext cx="4267200" cy="4730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Muralidhara V N IIIT Bangalore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600200" y="2003425"/>
          <a:ext cx="5119688" cy="1073150"/>
        </p:xfrm>
        <a:graphic>
          <a:graphicData uri="http://schemas.openxmlformats.org/presentationml/2006/ole">
            <p:oleObj spid="_x0000_s6146" name="Equation" r:id="rId4" imgW="1904760" imgH="660240" progId="Equation.3">
              <p:embed/>
            </p:oleObj>
          </a:graphicData>
        </a:graphic>
      </p:graphicFrame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762000" y="1125538"/>
            <a:ext cx="7481888" cy="172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2900" indent="-338138">
              <a:spcBef>
                <a:spcPts val="9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IN" sz="3600" dirty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Then, we have the following recurrence: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1520825" y="2770188"/>
          <a:ext cx="3268663" cy="638175"/>
        </p:xfrm>
        <a:graphic>
          <a:graphicData uri="http://schemas.openxmlformats.org/presentationml/2006/ole">
            <p:oleObj spid="_x0000_s6147" name="Equation" r:id="rId5" imgW="1384200" imgH="228600" progId="Equation.3">
              <p:embed/>
            </p:oleObj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1381125" y="3395663"/>
          <a:ext cx="2638425" cy="969962"/>
        </p:xfrm>
        <a:graphic>
          <a:graphicData uri="http://schemas.openxmlformats.org/presentationml/2006/ole">
            <p:oleObj spid="_x0000_s6148" name="Equation" r:id="rId6" imgW="1155600" imgH="39348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076825" y="2565400"/>
            <a:ext cx="2876550" cy="3292476"/>
            <a:chOff x="3198" y="1616"/>
            <a:chExt cx="1812" cy="2074"/>
          </a:xfrm>
        </p:grpSpPr>
        <p:sp>
          <p:nvSpPr>
            <p:cNvPr id="65544" name="AutoShape 8"/>
            <p:cNvSpPr>
              <a:spLocks noChangeArrowheads="1"/>
            </p:cNvSpPr>
            <p:nvPr/>
          </p:nvSpPr>
          <p:spPr bwMode="auto">
            <a:xfrm>
              <a:off x="3198" y="2387"/>
              <a:ext cx="544" cy="227"/>
            </a:xfrm>
            <a:prstGeom prst="rightArrow">
              <a:avLst>
                <a:gd name="adj1" fmla="val 50000"/>
                <a:gd name="adj2" fmla="val 59912"/>
              </a:avLst>
            </a:prstGeom>
            <a:solidFill>
              <a:srgbClr val="FFCC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921" y="1616"/>
              <a:ext cx="1089" cy="2074"/>
              <a:chOff x="3921" y="1616"/>
              <a:chExt cx="1089" cy="2074"/>
            </a:xfrm>
          </p:grpSpPr>
          <p:graphicFrame>
            <p:nvGraphicFramePr>
              <p:cNvPr id="65546" name="Object 10"/>
              <p:cNvGraphicFramePr>
                <a:graphicFrameLocks noChangeAspect="1"/>
              </p:cNvGraphicFramePr>
              <p:nvPr/>
            </p:nvGraphicFramePr>
            <p:xfrm>
              <a:off x="4183" y="3290"/>
              <a:ext cx="618" cy="400"/>
            </p:xfrm>
            <a:graphic>
              <a:graphicData uri="http://schemas.openxmlformats.org/presentationml/2006/ole">
                <p:oleObj spid="_x0000_s6150" name="Equation" r:id="rId7" imgW="901440" imgH="393480" progId="Equation.3">
                  <p:embed/>
                </p:oleObj>
              </a:graphicData>
            </a:graphic>
          </p:graphicFrame>
          <p:graphicFrame>
            <p:nvGraphicFramePr>
              <p:cNvPr id="65547" name="Object 11"/>
              <p:cNvGraphicFramePr>
                <a:graphicFrameLocks noChangeAspect="1"/>
              </p:cNvGraphicFramePr>
              <p:nvPr/>
            </p:nvGraphicFramePr>
            <p:xfrm>
              <a:off x="4149" y="2844"/>
              <a:ext cx="618" cy="400"/>
            </p:xfrm>
            <a:graphic>
              <a:graphicData uri="http://schemas.openxmlformats.org/presentationml/2006/ole">
                <p:oleObj spid="_x0000_s6151" name="Equation" r:id="rId8" imgW="901440" imgH="393480" progId="Equation.3">
                  <p:embed/>
                </p:oleObj>
              </a:graphicData>
            </a:graphic>
          </p:graphicFrame>
          <p:graphicFrame>
            <p:nvGraphicFramePr>
              <p:cNvPr id="65548" name="Object 12"/>
              <p:cNvGraphicFramePr>
                <a:graphicFrameLocks noChangeAspect="1"/>
              </p:cNvGraphicFramePr>
              <p:nvPr/>
            </p:nvGraphicFramePr>
            <p:xfrm>
              <a:off x="4060" y="1616"/>
              <a:ext cx="950" cy="400"/>
            </p:xfrm>
            <a:graphic>
              <a:graphicData uri="http://schemas.openxmlformats.org/presentationml/2006/ole">
                <p:oleObj spid="_x0000_s6152" name="Equation" r:id="rId9" imgW="1307880" imgH="393480" progId="Equation.3">
                  <p:embed/>
                </p:oleObj>
              </a:graphicData>
            </a:graphic>
          </p:graphicFrame>
          <p:graphicFrame>
            <p:nvGraphicFramePr>
              <p:cNvPr id="65549" name="Object 13"/>
              <p:cNvGraphicFramePr>
                <a:graphicFrameLocks noChangeAspect="1"/>
              </p:cNvGraphicFramePr>
              <p:nvPr/>
            </p:nvGraphicFramePr>
            <p:xfrm>
              <a:off x="4095" y="2062"/>
              <a:ext cx="785" cy="400"/>
            </p:xfrm>
            <a:graphic>
              <a:graphicData uri="http://schemas.openxmlformats.org/presentationml/2006/ole">
                <p:oleObj spid="_x0000_s6153" name="Equation" r:id="rId10" imgW="1130040" imgH="393480" progId="Equation.3">
                  <p:embed/>
                </p:oleObj>
              </a:graphicData>
            </a:graphic>
          </p:graphicFrame>
          <p:sp>
            <p:nvSpPr>
              <p:cNvPr id="65550" name="Line 14"/>
              <p:cNvSpPr>
                <a:spLocks noChangeShapeType="1"/>
              </p:cNvSpPr>
              <p:nvPr/>
            </p:nvSpPr>
            <p:spPr bwMode="auto">
              <a:xfrm flipH="1">
                <a:off x="3921" y="1643"/>
                <a:ext cx="686" cy="744"/>
              </a:xfrm>
              <a:prstGeom prst="line">
                <a:avLst/>
              </a:prstGeom>
              <a:noFill/>
              <a:ln w="3816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51" name="Line 15"/>
              <p:cNvSpPr>
                <a:spLocks noChangeShapeType="1"/>
              </p:cNvSpPr>
              <p:nvPr/>
            </p:nvSpPr>
            <p:spPr bwMode="auto">
              <a:xfrm flipH="1">
                <a:off x="3921" y="2164"/>
                <a:ext cx="686" cy="744"/>
              </a:xfrm>
              <a:prstGeom prst="line">
                <a:avLst/>
              </a:prstGeom>
              <a:noFill/>
              <a:ln w="3816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52" name="Line 16"/>
              <p:cNvSpPr>
                <a:spLocks noChangeShapeType="1"/>
              </p:cNvSpPr>
              <p:nvPr/>
            </p:nvSpPr>
            <p:spPr bwMode="auto">
              <a:xfrm flipH="1">
                <a:off x="3921" y="2536"/>
                <a:ext cx="686" cy="744"/>
              </a:xfrm>
              <a:prstGeom prst="line">
                <a:avLst/>
              </a:prstGeom>
              <a:noFill/>
              <a:ln w="3816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53" name="Line 17"/>
              <p:cNvSpPr>
                <a:spLocks noChangeShapeType="1"/>
              </p:cNvSpPr>
              <p:nvPr/>
            </p:nvSpPr>
            <p:spPr bwMode="auto">
              <a:xfrm flipH="1">
                <a:off x="3954" y="2908"/>
                <a:ext cx="686" cy="744"/>
              </a:xfrm>
              <a:prstGeom prst="line">
                <a:avLst/>
              </a:prstGeom>
              <a:noFill/>
              <a:ln w="3816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65554" name="Object 18"/>
          <p:cNvGraphicFramePr>
            <a:graphicFrameLocks noChangeAspect="1"/>
          </p:cNvGraphicFramePr>
          <p:nvPr/>
        </p:nvGraphicFramePr>
        <p:xfrm>
          <a:off x="538163" y="4714875"/>
          <a:ext cx="4957762" cy="1117600"/>
        </p:xfrm>
        <a:graphic>
          <a:graphicData uri="http://schemas.openxmlformats.org/presentationml/2006/ole">
            <p:oleObj spid="_x0000_s6149" name="Equation" r:id="rId11" imgW="2057400" imgH="431640" progId="Equation.3">
              <p:embed/>
            </p:oleObj>
          </a:graphicData>
        </a:graphic>
      </p:graphicFrame>
      <p:sp>
        <p:nvSpPr>
          <p:cNvPr id="65555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 lIns="90360" tIns="44280" rIns="90360" bIns="44280"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800"/>
              <a:t>Analysis of Quicksort</a:t>
            </a:r>
          </a:p>
        </p:txBody>
      </p:sp>
      <p:sp>
        <p:nvSpPr>
          <p:cNvPr id="21" name="Footer Placeholder 3"/>
          <p:cNvSpPr txBox="1">
            <a:spLocks/>
          </p:cNvSpPr>
          <p:nvPr/>
        </p:nvSpPr>
        <p:spPr>
          <a:xfrm>
            <a:off x="3124200" y="6245225"/>
            <a:ext cx="4267200" cy="4730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Muralidhara V N IIIT Bangalore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762000" y="1447800"/>
            <a:ext cx="7481888" cy="111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2900" indent="-338138">
              <a:spcBef>
                <a:spcPts val="9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IN" sz="36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We have the following recurrence: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328738" y="2625725"/>
          <a:ext cx="4957762" cy="1117600"/>
        </p:xfrm>
        <a:graphic>
          <a:graphicData uri="http://schemas.openxmlformats.org/presentationml/2006/ole">
            <p:oleObj spid="_x0000_s7170" name="Equation" r:id="rId4" imgW="2057400" imgH="431640" progId="Equation.3">
              <p:embed/>
            </p:oleObj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1803400" y="3910013"/>
          <a:ext cx="4902200" cy="636587"/>
        </p:xfrm>
        <a:graphic>
          <a:graphicData uri="http://schemas.openxmlformats.org/presentationml/2006/ole">
            <p:oleObj spid="_x0000_s7171" name="Equation" r:id="rId5" imgW="1688760" imgH="228600" progId="Equation.3">
              <p:embed/>
            </p:oleObj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1076325" y="4419600"/>
          <a:ext cx="6315075" cy="1058863"/>
        </p:xfrm>
        <a:graphic>
          <a:graphicData uri="http://schemas.openxmlformats.org/presentationml/2006/ole">
            <p:oleObj spid="_x0000_s7172" name="Equation" r:id="rId6" imgW="2171520" imgH="393480" progId="Equation.3">
              <p:embed/>
            </p:oleObj>
          </a:graphicData>
        </a:graphic>
      </p:graphicFrame>
      <p:sp>
        <p:nvSpPr>
          <p:cNvPr id="665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 lIns="90360" tIns="44280" rIns="90360" bIns="44280"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800"/>
              <a:t>Analysis of Quick sort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3124200" y="6245225"/>
            <a:ext cx="4267200" cy="4730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Muralidhara V N IIIT Bangalore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3025" y="701675"/>
            <a:ext cx="8697913" cy="1149350"/>
            <a:chOff x="46" y="442"/>
            <a:chExt cx="5479" cy="724"/>
          </a:xfrm>
        </p:grpSpPr>
        <p:pic>
          <p:nvPicPr>
            <p:cNvPr id="5734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" y="442"/>
              <a:ext cx="5480" cy="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57347" name="Text Box 3"/>
            <p:cNvSpPr txBox="1">
              <a:spLocks noChangeArrowheads="1"/>
            </p:cNvSpPr>
            <p:nvPr/>
          </p:nvSpPr>
          <p:spPr bwMode="auto">
            <a:xfrm>
              <a:off x="46" y="442"/>
              <a:ext cx="5480" cy="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196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kern="1200" dirty="0" smtClean="0">
                <a:solidFill>
                  <a:schemeClr val="accent2"/>
                </a:solidFill>
                <a:latin typeface="Arial" charset="0"/>
              </a:rPr>
              <a:t>Muralidhara V N IIIT Bangalore</a:t>
            </a:r>
            <a:endParaRPr lang="en-IN" sz="2000" kern="12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0" y="1219200"/>
            <a:ext cx="8226425" cy="49037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RQSort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A[], </a:t>
            </a:r>
            <a:r>
              <a:rPr lang="en-US" dirty="0" smtClean="0"/>
              <a:t>l</a:t>
            </a:r>
            <a:r>
              <a:rPr lang="en-US" dirty="0" smtClean="0"/>
              <a:t>, </a:t>
            </a:r>
            <a:r>
              <a:rPr lang="en-US" dirty="0" smtClean="0"/>
              <a:t>r</a:t>
            </a:r>
            <a:r>
              <a:rPr lang="en-US" dirty="0" smtClean="0"/>
              <a:t>){ 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(l &lt; r)    { </a:t>
            </a:r>
            <a:endParaRPr lang="en-US" dirty="0" smtClean="0"/>
          </a:p>
          <a:p>
            <a:r>
              <a:rPr lang="en-US" dirty="0" smtClean="0"/>
              <a:t>p </a:t>
            </a:r>
            <a:r>
              <a:rPr lang="en-US" dirty="0" smtClean="0"/>
              <a:t>= rand () % (r - l + 1) + l</a:t>
            </a:r>
            <a:r>
              <a:rPr lang="en-US" dirty="0" smtClean="0"/>
              <a:t>;</a:t>
            </a:r>
          </a:p>
          <a:p>
            <a:r>
              <a:rPr lang="en-US" dirty="0" smtClean="0"/>
              <a:t>Swap (A[l],A[p]);</a:t>
            </a:r>
          </a:p>
          <a:p>
            <a:r>
              <a:rPr lang="en-US" dirty="0" smtClean="0"/>
              <a:t> k </a:t>
            </a:r>
            <a:r>
              <a:rPr lang="en-US" dirty="0" smtClean="0"/>
              <a:t>= Partition (A, l, 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RQSort</a:t>
            </a:r>
            <a:r>
              <a:rPr lang="en-US" dirty="0" smtClean="0"/>
              <a:t> (A, l, k - 1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RQSort</a:t>
            </a:r>
            <a:r>
              <a:rPr lang="en-US" dirty="0" smtClean="0"/>
              <a:t> (A, k + 1, r);    }}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3025" y="701675"/>
            <a:ext cx="8697913" cy="1149350"/>
            <a:chOff x="46" y="442"/>
            <a:chExt cx="5479" cy="724"/>
          </a:xfrm>
        </p:grpSpPr>
        <p:pic>
          <p:nvPicPr>
            <p:cNvPr id="5734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" y="442"/>
              <a:ext cx="5480" cy="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57347" name="Text Box 3"/>
            <p:cNvSpPr txBox="1">
              <a:spLocks noChangeArrowheads="1"/>
            </p:cNvSpPr>
            <p:nvPr/>
          </p:nvSpPr>
          <p:spPr bwMode="auto">
            <a:xfrm>
              <a:off x="46" y="442"/>
              <a:ext cx="5480" cy="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2672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kern="1200" dirty="0" smtClean="0">
                <a:solidFill>
                  <a:schemeClr val="accent2"/>
                </a:solidFill>
                <a:latin typeface="Arial" charset="0"/>
              </a:rPr>
              <a:t>Muralidhara V N IIIT Bangalore</a:t>
            </a:r>
            <a:endParaRPr lang="en-IN" sz="2000" kern="12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1219200"/>
            <a:ext cx="8226425" cy="49037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Partition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A[], </a:t>
            </a:r>
            <a:r>
              <a:rPr lang="en-US" dirty="0" smtClean="0"/>
              <a:t>l</a:t>
            </a:r>
            <a:r>
              <a:rPr lang="en-US" dirty="0" smtClean="0"/>
              <a:t>, </a:t>
            </a:r>
            <a:r>
              <a:rPr lang="en-US" dirty="0" smtClean="0"/>
              <a:t>r){</a:t>
            </a:r>
          </a:p>
          <a:p>
            <a:r>
              <a:rPr lang="en-US" dirty="0" smtClean="0"/>
              <a:t>pivot </a:t>
            </a:r>
            <a:r>
              <a:rPr lang="en-US" dirty="0" smtClean="0"/>
              <a:t>= A[l];  </a:t>
            </a:r>
            <a:r>
              <a:rPr lang="en-US" dirty="0" err="1" smtClean="0"/>
              <a:t>i</a:t>
            </a:r>
            <a:r>
              <a:rPr lang="en-US" dirty="0" smtClean="0"/>
              <a:t> = l + 1;  j = 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  <a:r>
              <a:rPr lang="en-US" dirty="0" smtClean="0"/>
              <a:t>while (</a:t>
            </a:r>
            <a:r>
              <a:rPr lang="en-US" dirty="0" err="1" smtClean="0"/>
              <a:t>i</a:t>
            </a:r>
            <a:r>
              <a:rPr lang="en-US" dirty="0" smtClean="0"/>
              <a:t> &lt;= j)    {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/>
              <a:t>while (</a:t>
            </a:r>
            <a:r>
              <a:rPr lang="en-US" dirty="0" err="1" smtClean="0"/>
              <a:t>i</a:t>
            </a:r>
            <a:r>
              <a:rPr lang="en-US" dirty="0" smtClean="0"/>
              <a:t> &lt;= j &amp;&amp; A[</a:t>
            </a:r>
            <a:r>
              <a:rPr lang="en-US" dirty="0" err="1" smtClean="0"/>
              <a:t>i</a:t>
            </a:r>
            <a:r>
              <a:rPr lang="en-US" dirty="0" smtClean="0"/>
              <a:t>] &lt;= </a:t>
            </a:r>
            <a:r>
              <a:rPr lang="en-US" dirty="0" smtClean="0"/>
              <a:t>pivot)</a:t>
            </a: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      while (</a:t>
            </a:r>
            <a:r>
              <a:rPr lang="en-US" dirty="0" err="1" smtClean="0"/>
              <a:t>i</a:t>
            </a:r>
            <a:r>
              <a:rPr lang="en-US" dirty="0" smtClean="0"/>
              <a:t> &lt;= j &amp;&amp; A[j] &gt; pivot)	j--;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3025" y="701675"/>
            <a:ext cx="8697913" cy="1149350"/>
            <a:chOff x="46" y="442"/>
            <a:chExt cx="5479" cy="724"/>
          </a:xfrm>
        </p:grpSpPr>
        <p:pic>
          <p:nvPicPr>
            <p:cNvPr id="5734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" y="442"/>
              <a:ext cx="5480" cy="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57347" name="Text Box 3"/>
            <p:cNvSpPr txBox="1">
              <a:spLocks noChangeArrowheads="1"/>
            </p:cNvSpPr>
            <p:nvPr/>
          </p:nvSpPr>
          <p:spPr bwMode="auto">
            <a:xfrm>
              <a:off x="46" y="442"/>
              <a:ext cx="5480" cy="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2672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kern="1200" dirty="0" smtClean="0">
                <a:solidFill>
                  <a:schemeClr val="accent2"/>
                </a:solidFill>
                <a:latin typeface="Arial" charset="0"/>
              </a:rPr>
              <a:t>Muralidhara V N IIIT Bangalore</a:t>
            </a:r>
            <a:endParaRPr lang="en-IN" sz="2000" kern="12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1219200"/>
            <a:ext cx="8226425" cy="4903788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&lt; j)	</a:t>
            </a:r>
            <a:r>
              <a:rPr lang="en-US" dirty="0" smtClean="0"/>
              <a:t>{</a:t>
            </a:r>
          </a:p>
          <a:p>
            <a:r>
              <a:rPr lang="en-US" dirty="0" smtClean="0"/>
              <a:t>Swap(A[</a:t>
            </a:r>
            <a:r>
              <a:rPr lang="en-US" dirty="0" err="1" smtClean="0"/>
              <a:t>i</a:t>
            </a:r>
            <a:r>
              <a:rPr lang="en-US" dirty="0" smtClean="0"/>
              <a:t>],A[j]);  </a:t>
            </a:r>
            <a:r>
              <a:rPr lang="en-US" dirty="0" err="1" smtClean="0"/>
              <a:t>i</a:t>
            </a:r>
            <a:r>
              <a:rPr lang="en-US" dirty="0" smtClean="0"/>
              <a:t>++;  </a:t>
            </a:r>
            <a:r>
              <a:rPr lang="en-US" dirty="0" smtClean="0"/>
              <a:t>j-</a:t>
            </a:r>
            <a:r>
              <a:rPr lang="en-US" dirty="0" smtClean="0"/>
              <a:t>-;} </a:t>
            </a:r>
          </a:p>
          <a:p>
            <a:r>
              <a:rPr lang="en-US" dirty="0" smtClean="0"/>
              <a:t>   </a:t>
            </a:r>
            <a:r>
              <a:rPr lang="en-US" dirty="0" smtClean="0"/>
              <a:t>}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en-US" dirty="0" smtClean="0"/>
              <a:t>-;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A[l</a:t>
            </a:r>
            <a:r>
              <a:rPr lang="en-US" dirty="0" smtClean="0"/>
              <a:t>] = A[</a:t>
            </a:r>
            <a:r>
              <a:rPr lang="en-US" dirty="0" err="1" smtClean="0"/>
              <a:t>i</a:t>
            </a:r>
            <a:r>
              <a:rPr lang="en-US" dirty="0" smtClean="0"/>
              <a:t>];  A[</a:t>
            </a:r>
            <a:r>
              <a:rPr lang="en-US" dirty="0" err="1" smtClean="0"/>
              <a:t>i</a:t>
            </a:r>
            <a:r>
              <a:rPr lang="en-US" dirty="0" smtClean="0"/>
              <a:t>] = pivot;  return </a:t>
            </a:r>
            <a:r>
              <a:rPr lang="en-US" dirty="0" err="1" smtClean="0"/>
              <a:t>i</a:t>
            </a:r>
            <a:r>
              <a:rPr lang="en-US" dirty="0" smtClean="0"/>
              <a:t>;}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5000">
                <a:solidFill>
                  <a:srgbClr val="04617B"/>
                </a:solidFill>
                <a:latin typeface="Calibri" pitchFamily="32" charset="0"/>
                <a:ea typeface="DejaVu Sans" charset="0"/>
                <a:cs typeface="DejaVu Sans" charset="0"/>
              </a:rPr>
              <a:t>Quick Sort</a:t>
            </a: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spcBef>
                <a:spcPts val="650"/>
              </a:spcBef>
              <a:buClr>
                <a:srgbClr val="0BD0D9"/>
              </a:buClr>
              <a:buSzPct val="95000"/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Partition the array in to 2 parts around a pivot.</a:t>
            </a:r>
          </a:p>
          <a:p>
            <a:pPr marL="336550" indent="-336550">
              <a:spcBef>
                <a:spcPts val="650"/>
              </a:spcBef>
              <a:buClr>
                <a:srgbClr val="0BD0D9"/>
              </a:buClr>
              <a:buSzPct val="95000"/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Sort the parts </a:t>
            </a:r>
          </a:p>
          <a:p>
            <a:pPr marL="336550" indent="-336550">
              <a:spcBef>
                <a:spcPts val="650"/>
              </a:spcBef>
              <a:buClr>
                <a:srgbClr val="0BD0D9"/>
              </a:buClr>
              <a:buSzPct val="95000"/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Concatenate two arrays</a:t>
            </a: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IN" sz="2600" dirty="0">
              <a:solidFill>
                <a:srgbClr val="000000"/>
              </a:solidFill>
              <a:latin typeface="Constantia" pitchFamily="16" charset="0"/>
              <a:ea typeface="DejaVu Sans" charset="0"/>
              <a:cs typeface="DejaVu Sans" charset="0"/>
            </a:endParaRP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In worst case T </a:t>
            </a: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(n) </a:t>
            </a:r>
            <a:r>
              <a:rPr lang="en-IN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= </a:t>
            </a: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T</a:t>
            </a:r>
            <a:r>
              <a:rPr lang="en-IN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( n-1 </a:t>
            </a: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)+ </a:t>
            </a:r>
            <a:r>
              <a:rPr lang="en-IN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n = </a:t>
            </a:r>
            <a:r>
              <a:rPr lang="el-GR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Θ</a:t>
            </a: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(n</a:t>
            </a:r>
            <a:r>
              <a:rPr lang="en-US" sz="2600" baseline="300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)</a:t>
            </a:r>
            <a:endParaRPr lang="en-IN" sz="2600" dirty="0">
              <a:solidFill>
                <a:srgbClr val="000000"/>
              </a:solidFill>
              <a:latin typeface="Constantia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2672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kern="1200" dirty="0" smtClean="0">
                <a:solidFill>
                  <a:schemeClr val="accent2"/>
                </a:solidFill>
                <a:latin typeface="Arial" charset="0"/>
              </a:rPr>
              <a:t>Muralidhara V N IIIT Bangalore</a:t>
            </a:r>
            <a:endParaRPr lang="en-IN" sz="2000" kern="1200" dirty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5000">
                <a:solidFill>
                  <a:srgbClr val="04617B"/>
                </a:solidFill>
                <a:latin typeface="Calibri" pitchFamily="32" charset="0"/>
                <a:ea typeface="DejaVu Sans" charset="0"/>
                <a:cs typeface="DejaVu Sans" charset="0"/>
              </a:rPr>
              <a:t>Quick Sort</a:t>
            </a: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spcBef>
                <a:spcPts val="650"/>
              </a:spcBef>
              <a:buClr>
                <a:srgbClr val="0BD0D9"/>
              </a:buClr>
              <a:buSzPct val="95000"/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Partition the array in to 2 parts around a pivot.</a:t>
            </a:r>
          </a:p>
          <a:p>
            <a:pPr marL="336550" indent="-336550">
              <a:spcBef>
                <a:spcPts val="650"/>
              </a:spcBef>
              <a:buClr>
                <a:srgbClr val="0BD0D9"/>
              </a:buClr>
              <a:buSzPct val="95000"/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Sort the parts </a:t>
            </a:r>
          </a:p>
          <a:p>
            <a:pPr marL="336550" indent="-336550">
              <a:spcBef>
                <a:spcPts val="650"/>
              </a:spcBef>
              <a:buClr>
                <a:srgbClr val="0BD0D9"/>
              </a:buClr>
              <a:buSzPct val="95000"/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Concatenate two arrays</a:t>
            </a: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If we can pick a pivot such that </a:t>
            </a:r>
            <a:endParaRPr lang="en-IN" sz="2600" dirty="0">
              <a:solidFill>
                <a:srgbClr val="000000"/>
              </a:solidFill>
              <a:latin typeface="Constantia" pitchFamily="16" charset="0"/>
              <a:ea typeface="DejaVu Sans" charset="0"/>
              <a:cs typeface="DejaVu Sans" charset="0"/>
            </a:endParaRP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 T </a:t>
            </a: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(n) </a:t>
            </a:r>
            <a:r>
              <a:rPr lang="en-IN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= 2T( n/2 </a:t>
            </a: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)+ </a:t>
            </a:r>
            <a:r>
              <a:rPr lang="en-IN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n = </a:t>
            </a:r>
            <a:r>
              <a:rPr lang="el-GR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Θ</a:t>
            </a: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(n log n)</a:t>
            </a:r>
            <a:endParaRPr lang="en-IN" sz="2600" dirty="0">
              <a:solidFill>
                <a:srgbClr val="000000"/>
              </a:solidFill>
              <a:latin typeface="Constantia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2672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kern="1200" dirty="0" smtClean="0">
                <a:solidFill>
                  <a:schemeClr val="accent2"/>
                </a:solidFill>
                <a:latin typeface="Arial" charset="0"/>
              </a:rPr>
              <a:t>Muralidhara V N IIIT Bangalore</a:t>
            </a:r>
            <a:endParaRPr lang="en-IN" sz="2000" kern="1200" dirty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 lIns="90000" rIns="90000" bIns="46800"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800"/>
              <a:t>Analysis of Quicksort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143000"/>
            <a:ext cx="7481888" cy="838200"/>
          </a:xfrm>
          <a:solidFill>
            <a:srgbClr val="CCFFFF"/>
          </a:solidFill>
          <a:ln/>
        </p:spPr>
        <p:txBody>
          <a:bodyPr>
            <a:normAutofit fontScale="77500" lnSpcReduction="20000"/>
          </a:bodyPr>
          <a:lstStyle/>
          <a:p>
            <a:pPr indent="-338138" eaLnBrk="1" hangingPunct="1">
              <a:spcBef>
                <a:spcPts val="9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>
                <a:latin typeface="Times New Roman" pitchFamily="16" charset="0"/>
              </a:rPr>
              <a:t>Let </a:t>
            </a:r>
            <a:r>
              <a:rPr lang="en-IN" sz="3600" i="1" dirty="0" smtClean="0">
                <a:latin typeface="Times New Roman" pitchFamily="16" charset="0"/>
              </a:rPr>
              <a:t>a</a:t>
            </a:r>
            <a:r>
              <a:rPr lang="en-IN" sz="3600" i="1" baseline="-25000" dirty="0" smtClean="0">
                <a:latin typeface="Times New Roman" pitchFamily="16" charset="0"/>
              </a:rPr>
              <a:t>n</a:t>
            </a:r>
            <a:r>
              <a:rPr lang="en-IN" sz="3600" i="1" dirty="0">
                <a:latin typeface="Times New Roman" pitchFamily="16" charset="0"/>
              </a:rPr>
              <a:t> </a:t>
            </a:r>
            <a:r>
              <a:rPr lang="en-IN" sz="3600" i="1" dirty="0" smtClean="0">
                <a:latin typeface="Times New Roman" pitchFamily="16" charset="0"/>
              </a:rPr>
              <a:t>be</a:t>
            </a:r>
            <a:r>
              <a:rPr lang="en-IN" sz="3600" dirty="0" smtClean="0">
                <a:latin typeface="Times New Roman" pitchFamily="16" charset="0"/>
              </a:rPr>
              <a:t> </a:t>
            </a:r>
            <a:r>
              <a:rPr lang="en-IN" sz="3600" dirty="0">
                <a:latin typeface="Times New Roman" pitchFamily="16" charset="0"/>
              </a:rPr>
              <a:t>the </a:t>
            </a:r>
            <a:r>
              <a:rPr lang="en-IN" sz="3600" i="1" dirty="0">
                <a:latin typeface="Times New Roman" pitchFamily="16" charset="0"/>
              </a:rPr>
              <a:t>average</a:t>
            </a:r>
            <a:r>
              <a:rPr lang="en-IN" sz="3600" dirty="0">
                <a:latin typeface="Times New Roman" pitchFamily="16" charset="0"/>
              </a:rPr>
              <a:t> time taken to sort an  array of size </a:t>
            </a:r>
            <a:r>
              <a:rPr lang="en-IN" sz="3600" i="1" dirty="0">
                <a:latin typeface="Times New Roman" pitchFamily="16" charset="0"/>
              </a:rPr>
              <a:t>n</a:t>
            </a:r>
            <a:r>
              <a:rPr lang="en-IN" sz="3600" dirty="0">
                <a:latin typeface="Times New Roman" pitchFamily="16" charset="0"/>
              </a:rPr>
              <a:t> </a:t>
            </a:r>
            <a:r>
              <a:rPr lang="en-IN" sz="3600" dirty="0" smtClean="0">
                <a:latin typeface="Times New Roman" pitchFamily="16" charset="0"/>
              </a:rPr>
              <a:t>using RQS </a:t>
            </a:r>
            <a:endParaRPr lang="en-IN" sz="3600" dirty="0">
              <a:latin typeface="Times New Roman" pitchFamily="16" charset="0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755650" y="2590800"/>
            <a:ext cx="7481888" cy="893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2900" indent="-338138">
              <a:spcBef>
                <a:spcPts val="4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IN" sz="3600" i="1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 </a:t>
            </a:r>
            <a:r>
              <a:rPr lang="en-IN" sz="3600" i="1">
                <a:solidFill>
                  <a:srgbClr val="FF33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a</a:t>
            </a:r>
            <a:r>
              <a:rPr lang="en-IN" sz="3600" i="1" baseline="-25000">
                <a:solidFill>
                  <a:srgbClr val="FF33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n</a:t>
            </a:r>
            <a:r>
              <a:rPr lang="en-IN" sz="3600" i="1">
                <a:solidFill>
                  <a:srgbClr val="FF33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 </a:t>
            </a:r>
            <a:r>
              <a:rPr lang="en-IN" sz="3600">
                <a:solidFill>
                  <a:srgbClr val="FF33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= a</a:t>
            </a:r>
            <a:r>
              <a:rPr lang="en-IN" sz="3600" i="1" baseline="-25000">
                <a:solidFill>
                  <a:srgbClr val="FF33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k</a:t>
            </a:r>
            <a:r>
              <a:rPr lang="en-IN" sz="3600" baseline="-25000">
                <a:solidFill>
                  <a:srgbClr val="FF33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-1</a:t>
            </a:r>
            <a:r>
              <a:rPr lang="en-IN" sz="3600">
                <a:solidFill>
                  <a:srgbClr val="FF33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 + a</a:t>
            </a:r>
            <a:r>
              <a:rPr lang="en-IN" sz="3600" i="1" baseline="-25000">
                <a:solidFill>
                  <a:srgbClr val="FF33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n</a:t>
            </a:r>
            <a:r>
              <a:rPr lang="en-IN" sz="3600" baseline="-25000">
                <a:solidFill>
                  <a:srgbClr val="FF33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-</a:t>
            </a:r>
            <a:r>
              <a:rPr lang="en-IN" sz="3600" i="1" baseline="-25000">
                <a:solidFill>
                  <a:srgbClr val="FF33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k</a:t>
            </a:r>
            <a:r>
              <a:rPr lang="en-IN" sz="3600">
                <a:solidFill>
                  <a:srgbClr val="FF33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 + (</a:t>
            </a:r>
            <a:r>
              <a:rPr lang="en-IN" sz="3600" i="1">
                <a:solidFill>
                  <a:srgbClr val="FF33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n</a:t>
            </a:r>
            <a:r>
              <a:rPr lang="en-IN" sz="3600">
                <a:solidFill>
                  <a:srgbClr val="FF33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+1)</a:t>
            </a:r>
            <a:r>
              <a:rPr lang="en-IN" sz="36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47788" y="4432300"/>
            <a:ext cx="5749925" cy="1141413"/>
            <a:chOff x="849" y="2792"/>
            <a:chExt cx="3622" cy="71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49" y="2792"/>
              <a:ext cx="3588" cy="401"/>
              <a:chOff x="849" y="2792"/>
              <a:chExt cx="3588" cy="401"/>
            </a:xfrm>
          </p:grpSpPr>
          <p:sp>
            <p:nvSpPr>
              <p:cNvPr id="59398" name="Rectangle 6"/>
              <p:cNvSpPr>
                <a:spLocks noChangeArrowheads="1"/>
              </p:cNvSpPr>
              <p:nvPr/>
            </p:nvSpPr>
            <p:spPr bwMode="auto">
              <a:xfrm>
                <a:off x="849" y="2792"/>
                <a:ext cx="1462" cy="402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lIns="90000" tIns="46800" rIns="90000" bIns="46800" anchor="b" anchorCtr="1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3200" b="1" dirty="0">
                    <a:solidFill>
                      <a:srgbClr val="009999"/>
                    </a:solidFill>
                    <a:latin typeface="Symbol" pitchFamily="16" charset="2"/>
                    <a:cs typeface="Arial Unicode MS" pitchFamily="32" charset="0"/>
                  </a:rPr>
                  <a:t></a:t>
                </a:r>
                <a:r>
                  <a:rPr lang="en-IN" sz="3200" b="1" dirty="0">
                    <a:solidFill>
                      <a:srgbClr val="009999"/>
                    </a:solidFill>
                    <a:latin typeface="Times New Roman" pitchFamily="16" charset="0"/>
                    <a:cs typeface="Arial Unicode MS" pitchFamily="32" charset="0"/>
                  </a:rPr>
                  <a:t> </a:t>
                </a:r>
                <a:r>
                  <a:rPr lang="en-IN" sz="3200" b="1" i="1" dirty="0">
                    <a:solidFill>
                      <a:srgbClr val="009999"/>
                    </a:solidFill>
                    <a:latin typeface="Times New Roman" pitchFamily="16" charset="0"/>
                    <a:cs typeface="Arial Unicode MS" pitchFamily="32" charset="0"/>
                  </a:rPr>
                  <a:t>x</a:t>
                </a:r>
              </a:p>
            </p:txBody>
          </p:sp>
          <p:sp>
            <p:nvSpPr>
              <p:cNvPr id="59399" name="Rectangle 7"/>
              <p:cNvSpPr>
                <a:spLocks noChangeArrowheads="1"/>
              </p:cNvSpPr>
              <p:nvPr/>
            </p:nvSpPr>
            <p:spPr bwMode="auto">
              <a:xfrm>
                <a:off x="2311" y="2792"/>
                <a:ext cx="266" cy="402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lIns="90000" tIns="46800" rIns="90000" bIns="46800" anchor="b" anchorCtr="1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3200" i="1">
                    <a:solidFill>
                      <a:srgbClr val="009999"/>
                    </a:solidFill>
                    <a:latin typeface="Times New Roman" pitchFamily="16" charset="0"/>
                    <a:cs typeface="Arial Unicode MS" pitchFamily="32" charset="0"/>
                  </a:rPr>
                  <a:t>x</a:t>
                </a:r>
              </a:p>
            </p:txBody>
          </p:sp>
          <p:sp>
            <p:nvSpPr>
              <p:cNvPr id="59400" name="Rectangle 8"/>
              <p:cNvSpPr>
                <a:spLocks noChangeArrowheads="1"/>
              </p:cNvSpPr>
              <p:nvPr/>
            </p:nvSpPr>
            <p:spPr bwMode="auto">
              <a:xfrm>
                <a:off x="2577" y="2792"/>
                <a:ext cx="1861" cy="402"/>
              </a:xfrm>
              <a:prstGeom prst="rect">
                <a:avLst/>
              </a:prstGeom>
              <a:solidFill>
                <a:srgbClr val="FFCCC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lIns="90000" tIns="46800" rIns="90000" bIns="46800" anchor="b" anchorCtr="1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3200" b="1" dirty="0">
                    <a:solidFill>
                      <a:srgbClr val="009999"/>
                    </a:solidFill>
                    <a:latin typeface="Symbol" pitchFamily="16" charset="2"/>
                    <a:cs typeface="Arial Unicode MS" pitchFamily="32" charset="0"/>
                  </a:rPr>
                  <a:t>&gt;</a:t>
                </a:r>
                <a:r>
                  <a:rPr lang="en-IN" sz="3200" b="1" dirty="0" smtClean="0">
                    <a:solidFill>
                      <a:srgbClr val="009999"/>
                    </a:solidFill>
                    <a:latin typeface="Times New Roman" pitchFamily="16" charset="0"/>
                    <a:cs typeface="Arial Unicode MS" pitchFamily="32" charset="0"/>
                  </a:rPr>
                  <a:t> </a:t>
                </a:r>
                <a:r>
                  <a:rPr lang="en-IN" sz="3200" b="1" i="1" dirty="0">
                    <a:solidFill>
                      <a:srgbClr val="009999"/>
                    </a:solidFill>
                    <a:latin typeface="Times New Roman" pitchFamily="16" charset="0"/>
                    <a:cs typeface="Arial Unicode MS" pitchFamily="32" charset="0"/>
                  </a:rPr>
                  <a:t>x</a:t>
                </a:r>
              </a:p>
            </p:txBody>
          </p:sp>
        </p:grpSp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876" y="3184"/>
              <a:ext cx="226" cy="3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800" b="1">
                  <a:solidFill>
                    <a:srgbClr val="0066CC"/>
                  </a:solidFill>
                  <a:latin typeface="Times New Roman" pitchFamily="16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59402" name="Text Box 10"/>
            <p:cNvSpPr txBox="1">
              <a:spLocks noChangeArrowheads="1"/>
            </p:cNvSpPr>
            <p:nvPr/>
          </p:nvSpPr>
          <p:spPr bwMode="auto">
            <a:xfrm>
              <a:off x="2351" y="3184"/>
              <a:ext cx="226" cy="3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800" b="1" i="1">
                  <a:solidFill>
                    <a:srgbClr val="0066CC"/>
                  </a:solidFill>
                  <a:latin typeface="Times New Roman" pitchFamily="16" charset="0"/>
                  <a:ea typeface="DejaVu Sans" charset="0"/>
                  <a:cs typeface="DejaVu Sans" charset="0"/>
                </a:rPr>
                <a:t>k</a:t>
              </a:r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4233" y="3184"/>
              <a:ext cx="239" cy="3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800" b="1" i="1">
                  <a:solidFill>
                    <a:srgbClr val="0066CC"/>
                  </a:solidFill>
                  <a:latin typeface="Times New Roman" pitchFamily="16" charset="0"/>
                  <a:ea typeface="DejaVu Sans" charset="0"/>
                  <a:cs typeface="DejaVu Sans" charset="0"/>
                </a:rPr>
                <a:t>n</a:t>
              </a:r>
            </a:p>
          </p:txBody>
        </p:sp>
      </p:grp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755650" y="5487988"/>
            <a:ext cx="7345363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2900" indent="-338138">
              <a:spcBef>
                <a:spcPts val="9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3600" i="1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Prob</a:t>
            </a:r>
            <a:r>
              <a:rPr lang="en-US" sz="36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( pivot is at pos </a:t>
            </a:r>
            <a:r>
              <a:rPr lang="en-US" sz="3600" i="1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k </a:t>
            </a:r>
            <a:r>
              <a:rPr lang="en-US" sz="36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) = 1/</a:t>
            </a:r>
            <a:r>
              <a:rPr lang="en-US" sz="3600" i="1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n       for all k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363663" y="3573463"/>
            <a:ext cx="2303462" cy="806450"/>
            <a:chOff x="859" y="2251"/>
            <a:chExt cx="1451" cy="508"/>
          </a:xfrm>
        </p:grpSpPr>
        <p:sp>
          <p:nvSpPr>
            <p:cNvPr id="59406" name="Text Box 14"/>
            <p:cNvSpPr txBox="1">
              <a:spLocks noChangeArrowheads="1"/>
            </p:cNvSpPr>
            <p:nvPr/>
          </p:nvSpPr>
          <p:spPr bwMode="auto">
            <a:xfrm>
              <a:off x="1228" y="2251"/>
              <a:ext cx="863" cy="329"/>
            </a:xfrm>
            <a:prstGeom prst="rect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18360" tIns="18360" rIns="18360" bIns="18360" anchor="ctr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800" b="1" i="1">
                  <a:solidFill>
                    <a:srgbClr val="FF3300"/>
                  </a:solidFill>
                  <a:latin typeface="Times New Roman" pitchFamily="16" charset="0"/>
                  <a:ea typeface="DejaVu Sans" charset="0"/>
                  <a:cs typeface="DejaVu Sans" charset="0"/>
                </a:rPr>
                <a:t>a</a:t>
              </a:r>
              <a:r>
                <a:rPr lang="en-IN" sz="2800" b="1" i="1" baseline="-25000">
                  <a:solidFill>
                    <a:srgbClr val="FF3300"/>
                  </a:solidFill>
                  <a:latin typeface="Times New Roman" pitchFamily="16" charset="0"/>
                  <a:ea typeface="DejaVu Sans" charset="0"/>
                  <a:cs typeface="DejaVu Sans" charset="0"/>
                </a:rPr>
                <a:t>k-</a:t>
              </a:r>
              <a:r>
                <a:rPr lang="en-IN" sz="2800" b="1" baseline="-25000">
                  <a:solidFill>
                    <a:srgbClr val="FF3300"/>
                  </a:solidFill>
                  <a:latin typeface="Times New Roman" pitchFamily="16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59407" name="AutoShape 15"/>
            <p:cNvSpPr>
              <a:spLocks/>
            </p:cNvSpPr>
            <p:nvPr/>
          </p:nvSpPr>
          <p:spPr bwMode="auto">
            <a:xfrm rot="5400000">
              <a:off x="1495" y="1944"/>
              <a:ext cx="182" cy="1452"/>
            </a:xfrm>
            <a:prstGeom prst="leftBrace">
              <a:avLst>
                <a:gd name="adj1" fmla="val 66484"/>
                <a:gd name="adj2" fmla="val 50000"/>
              </a:avLst>
            </a:prstGeom>
            <a:noFill/>
            <a:ln w="2556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111625" y="3543300"/>
            <a:ext cx="2927350" cy="852488"/>
            <a:chOff x="2590" y="2232"/>
            <a:chExt cx="1844" cy="537"/>
          </a:xfrm>
        </p:grpSpPr>
        <p:sp>
          <p:nvSpPr>
            <p:cNvPr id="59409" name="Text Box 17"/>
            <p:cNvSpPr txBox="1">
              <a:spLocks noChangeArrowheads="1"/>
            </p:cNvSpPr>
            <p:nvPr/>
          </p:nvSpPr>
          <p:spPr bwMode="auto">
            <a:xfrm>
              <a:off x="3132" y="2232"/>
              <a:ext cx="863" cy="329"/>
            </a:xfrm>
            <a:prstGeom prst="rect">
              <a:avLst/>
            </a:prstGeom>
            <a:solidFill>
              <a:srgbClr val="FFCCCC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18360" tIns="18360" rIns="18360" bIns="18360" anchor="ctr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800" b="1" i="1">
                  <a:solidFill>
                    <a:srgbClr val="FF3300"/>
                  </a:solidFill>
                  <a:latin typeface="Times New Roman" pitchFamily="16" charset="0"/>
                  <a:ea typeface="DejaVu Sans" charset="0"/>
                  <a:cs typeface="DejaVu Sans" charset="0"/>
                </a:rPr>
                <a:t>a</a:t>
              </a:r>
              <a:r>
                <a:rPr lang="en-IN" sz="2800" b="1" i="1" baseline="-25000">
                  <a:solidFill>
                    <a:srgbClr val="FF3300"/>
                  </a:solidFill>
                  <a:latin typeface="Times New Roman" pitchFamily="16" charset="0"/>
                  <a:ea typeface="DejaVu Sans" charset="0"/>
                  <a:cs typeface="DejaVu Sans" charset="0"/>
                </a:rPr>
                <a:t>n-k</a:t>
              </a:r>
            </a:p>
          </p:txBody>
        </p:sp>
        <p:sp>
          <p:nvSpPr>
            <p:cNvPr id="59410" name="AutoShape 18"/>
            <p:cNvSpPr>
              <a:spLocks/>
            </p:cNvSpPr>
            <p:nvPr/>
          </p:nvSpPr>
          <p:spPr bwMode="auto">
            <a:xfrm rot="5400000">
              <a:off x="3410" y="1744"/>
              <a:ext cx="209" cy="1845"/>
            </a:xfrm>
            <a:prstGeom prst="leftBrace">
              <a:avLst>
                <a:gd name="adj1" fmla="val 73565"/>
                <a:gd name="adj2" fmla="val 50000"/>
              </a:avLst>
            </a:prstGeom>
            <a:noFill/>
            <a:ln w="25560">
              <a:solidFill>
                <a:srgbClr val="FF99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Footer Placeholder 3"/>
          <p:cNvSpPr txBox="1">
            <a:spLocks/>
          </p:cNvSpPr>
          <p:nvPr/>
        </p:nvSpPr>
        <p:spPr>
          <a:xfrm>
            <a:off x="3124200" y="6245225"/>
            <a:ext cx="4267200" cy="4730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Muralidhara V N IIIT Bangalore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7" name="Object 1"/>
          <p:cNvGraphicFramePr>
            <a:graphicFrameLocks noChangeAspect="1"/>
          </p:cNvGraphicFramePr>
          <p:nvPr/>
        </p:nvGraphicFramePr>
        <p:xfrm>
          <a:off x="1600200" y="2003425"/>
          <a:ext cx="6019800" cy="1073150"/>
        </p:xfrm>
        <a:graphic>
          <a:graphicData uri="http://schemas.openxmlformats.org/presentationml/2006/ole">
            <p:oleObj spid="_x0000_s1026" name="Equation" r:id="rId4" imgW="1904760" imgH="660240" progId="Equation.3">
              <p:embed/>
            </p:oleObj>
          </a:graphicData>
        </a:graphic>
      </p:graphicFrame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762000" y="1125538"/>
            <a:ext cx="7481888" cy="172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2900" indent="-338138">
              <a:spcBef>
                <a:spcPts val="9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IN" sz="36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We have the following recurrence: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 lIns="90360" tIns="44280" rIns="90360" bIns="44280"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800"/>
              <a:t>Analysis of Quick sort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3124200" y="6245225"/>
            <a:ext cx="4267200" cy="4730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Muralidhara V N IIIT Bangalore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600200" y="1524000"/>
          <a:ext cx="6096000" cy="1552575"/>
        </p:xfrm>
        <a:graphic>
          <a:graphicData uri="http://schemas.openxmlformats.org/presentationml/2006/ole">
            <p:oleObj spid="_x0000_s2050" name="Equation" r:id="rId4" imgW="1904760" imgH="660240" progId="Equation.3">
              <p:embed/>
            </p:oleObj>
          </a:graphicData>
        </a:graphic>
      </p:graphicFrame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762000" y="914400"/>
            <a:ext cx="7481888" cy="172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2900" indent="-338138">
              <a:spcBef>
                <a:spcPts val="9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IN" sz="36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We have the following recurrence:</a:t>
            </a: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511300" y="2971800"/>
          <a:ext cx="4279900" cy="1066800"/>
        </p:xfrm>
        <a:graphic>
          <a:graphicData uri="http://schemas.openxmlformats.org/presentationml/2006/ole">
            <p:oleObj spid="_x0000_s2051" name="Equation" r:id="rId5" imgW="1485720" imgH="431640" progId="Equation.3">
              <p:embed/>
            </p:oleObj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509712" y="4178300"/>
          <a:ext cx="6415087" cy="711200"/>
        </p:xfrm>
        <a:graphic>
          <a:graphicData uri="http://schemas.openxmlformats.org/presentationml/2006/ole">
            <p:oleObj spid="_x0000_s2052" name="Equation" r:id="rId6" imgW="2260440" imgH="228600" progId="Equation.3">
              <p:embed/>
            </p:oleObj>
          </a:graphicData>
        </a:graphic>
      </p:graphicFrame>
      <p:sp>
        <p:nvSpPr>
          <p:cNvPr id="6144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 lIns="90360" tIns="44280" rIns="90360" bIns="44280"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800"/>
              <a:t>Analysis of Quick sort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3124200" y="6245225"/>
            <a:ext cx="4267200" cy="4730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Muralidhara V N IIIT Bangalore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452</Words>
  <Application>Microsoft Office PowerPoint</Application>
  <PresentationFormat>On-screen Show (4:3)</PresentationFormat>
  <Paragraphs>103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1_Office Theme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Analysis of Quicksort</vt:lpstr>
      <vt:lpstr>Analysis of Quick sort</vt:lpstr>
      <vt:lpstr>Analysis of Quick sort</vt:lpstr>
      <vt:lpstr>Analysis of Quick sort</vt:lpstr>
      <vt:lpstr>Analysis of Quick sort</vt:lpstr>
      <vt:lpstr>Analysis of Quicksort</vt:lpstr>
      <vt:lpstr>Analysis of Quicksort</vt:lpstr>
      <vt:lpstr>Analysis of Quick sort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48</cp:revision>
  <dcterms:created xsi:type="dcterms:W3CDTF">2020-04-03T03:53:21Z</dcterms:created>
  <dcterms:modified xsi:type="dcterms:W3CDTF">2020-09-10T18:26:06Z</dcterms:modified>
</cp:coreProperties>
</file>