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8" r:id="rId2"/>
    <p:sldId id="304" r:id="rId3"/>
    <p:sldId id="306" r:id="rId4"/>
    <p:sldId id="307" r:id="rId5"/>
    <p:sldId id="308" r:id="rId6"/>
    <p:sldId id="310" r:id="rId7"/>
    <p:sldId id="309" r:id="rId8"/>
    <p:sldId id="311" r:id="rId9"/>
    <p:sldId id="312" r:id="rId10"/>
    <p:sldId id="31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1" d="100"/>
          <a:sy n="71" d="100"/>
        </p:scale>
        <p:origin x="-135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CC21F-2D32-49F0-B502-29276E3B68A8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86C2-A025-4DC8-8059-189EC626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B0A229C-7C8D-415D-95E7-01AB2F006EB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D64A7A-76A9-4D44-9D2F-371D581B092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-244475"/>
            <a:ext cx="2170112" cy="636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44475"/>
            <a:ext cx="6361113" cy="6367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17D0F04-C3B4-4C22-8DB6-5CE19640AD60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ACEF491-B5B3-4F1A-AC07-B2393608B698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BD8EDFD-EB1E-4A1A-BF62-BF22D8CD7859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7013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37012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4C020F-4431-4ECA-BCBC-3E5999003B8F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338099-5CF6-4234-A752-8FFF14B26F7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444A0EA-E76B-4E7E-A7C4-23D334D29D1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F341F2-D70C-49C5-9CF3-9A5F2CA373D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E6B65F-EBDF-4DD6-9C10-F69E787327AE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F0E392-B577-47F6-A4F7-50FCFF5679D3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244475"/>
            <a:ext cx="80772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6425" cy="4903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pt-BR" kern="1200" smtClean="0">
                <a:latin typeface="Arial" charset="0"/>
              </a:rPr>
              <a:t>Muralidhara V N IIIT Bangalore</a:t>
            </a:r>
            <a:endParaRPr lang="en-IN" kern="1200"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fld id="{E67A8C46-3A16-49F2-BD97-CF4DBED2EFCC}" type="slidenum">
              <a:rPr lang="en-US" kern="1200"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 kern="1200">
              <a:latin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77200" y="0"/>
            <a:ext cx="1065213" cy="820738"/>
            <a:chOff x="5088" y="0"/>
            <a:chExt cx="671" cy="517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088" y="0"/>
              <a:ext cx="672" cy="51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en-US" kern="1200">
                <a:solidFill>
                  <a:srgbClr val="FFFFFF"/>
                </a:solidFill>
                <a:latin typeface="Arial" charset="0"/>
              </a:endParaRPr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155" y="69"/>
              <a:ext cx="554" cy="38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366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Rank of an element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a sequence of n integers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</a:t>
            </a:r>
            <a:r>
              <a:rPr lang="en-US" baseline="-25000" dirty="0" smtClean="0"/>
              <a:t>0, </a:t>
            </a:r>
            <a:r>
              <a:rPr lang="en-US" dirty="0" smtClean="0"/>
              <a:t>a</a:t>
            </a:r>
            <a:r>
              <a:rPr lang="en-US" baseline="-25000" dirty="0" smtClean="0"/>
              <a:t>1,</a:t>
            </a:r>
            <a:r>
              <a:rPr lang="en-US" dirty="0" smtClean="0"/>
              <a:t> a</a:t>
            </a:r>
            <a:r>
              <a:rPr lang="en-US" baseline="-25000" dirty="0" smtClean="0"/>
              <a:t>2,....</a:t>
            </a:r>
            <a:r>
              <a:rPr lang="en-US" dirty="0" smtClean="0"/>
              <a:t> a</a:t>
            </a:r>
            <a:r>
              <a:rPr lang="en-US" baseline="-25000" dirty="0" smtClean="0"/>
              <a:t>n-1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baseline="-25000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X , Rank of X is defined as number of elements &gt; X +1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i="1" dirty="0" smtClean="0"/>
              <a:t>Find Rank (r) will return a </a:t>
            </a:r>
            <a:r>
              <a:rPr lang="en-US" i="1" dirty="0" err="1" smtClean="0"/>
              <a:t>i</a:t>
            </a:r>
            <a:r>
              <a:rPr lang="en-US" i="1" dirty="0" smtClean="0"/>
              <a:t> such that Rank(A[</a:t>
            </a:r>
            <a:r>
              <a:rPr lang="en-US" i="1" dirty="0" err="1" smtClean="0"/>
              <a:t>i</a:t>
            </a:r>
            <a:r>
              <a:rPr lang="en-US" i="1" dirty="0" smtClean="0"/>
              <a:t>]) is r.</a:t>
            </a:r>
            <a:endParaRPr lang="en-US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191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chemeClr val="accent6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chemeClr val="accent6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Randomised Find Rank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T(n)=2n+T(3n/4)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 </a:t>
            </a:r>
            <a:r>
              <a:rPr lang="en-US" sz="2800" dirty="0" smtClean="0"/>
              <a:t>     =2n(1+3/4+9/16+…)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 </a:t>
            </a:r>
            <a:r>
              <a:rPr lang="en-US" sz="2800" dirty="0" smtClean="0"/>
              <a:t>     =8n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191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chemeClr val="accent6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chemeClr val="accent6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Randomised Find Rank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8138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Pick a pivot element ( randomly)</a:t>
            </a:r>
          </a:p>
          <a:p>
            <a:pPr indent="-338138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dirty="0" smtClean="0"/>
          </a:p>
          <a:p>
            <a:pPr indent="-338138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Partition the array (as in the quick sort)</a:t>
            </a:r>
          </a:p>
          <a:p>
            <a:pPr indent="-338138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dirty="0" smtClean="0"/>
          </a:p>
          <a:p>
            <a:pPr indent="-338138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What is the rank of pivot ?</a:t>
            </a:r>
          </a:p>
          <a:p>
            <a:pPr indent="-338138">
              <a:buClrTx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191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chemeClr val="accent6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chemeClr val="accent6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Randomised Find Rank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i="1" dirty="0" smtClean="0"/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i="1" dirty="0" smtClean="0"/>
              <a:t>Rank(A[k</a:t>
            </a:r>
            <a:r>
              <a:rPr lang="en-US" sz="2800" i="1" dirty="0" smtClean="0"/>
              <a:t>])=r-(</a:t>
            </a:r>
            <a:r>
              <a:rPr lang="en-US" sz="2800" i="1" dirty="0" smtClean="0"/>
              <a:t>k+1)+1+1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i="1" dirty="0" smtClean="0"/>
              <a:t>							</a:t>
            </a:r>
            <a:r>
              <a:rPr lang="en-US" sz="2800" i="1" dirty="0" smtClean="0"/>
              <a:t>=r-k+1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191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chemeClr val="accent6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chemeClr val="accent6"/>
              </a:solidFill>
              <a:latin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066800" y="5257800"/>
            <a:ext cx="6324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3544094" y="5295106"/>
            <a:ext cx="228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3352800" y="4724400"/>
            <a:ext cx="609600" cy="304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k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38200" y="4800600"/>
            <a:ext cx="609600" cy="304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l</a:t>
            </a:r>
            <a:endParaRPr lang="en-US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010400" y="4724400"/>
            <a:ext cx="609600" cy="304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r</a:t>
            </a:r>
            <a:endParaRPr lang="en-US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Randomised Find Rank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err="1" smtClean="0"/>
              <a:t>RFindRank</a:t>
            </a:r>
            <a:r>
              <a:rPr lang="en-US" sz="2800" dirty="0" smtClean="0"/>
              <a:t> </a:t>
            </a:r>
            <a:r>
              <a:rPr lang="en-US" sz="2800" dirty="0" smtClean="0"/>
              <a:t>(A</a:t>
            </a:r>
            <a:r>
              <a:rPr lang="en-US" sz="2800" dirty="0" smtClean="0"/>
              <a:t>[], </a:t>
            </a:r>
            <a:r>
              <a:rPr lang="en-US" sz="2800" dirty="0" smtClean="0"/>
              <a:t>l, </a:t>
            </a:r>
            <a:r>
              <a:rPr lang="en-US" sz="2800" dirty="0" smtClean="0"/>
              <a:t>r, </a:t>
            </a:r>
            <a:r>
              <a:rPr lang="en-US" sz="2800" dirty="0" smtClean="0"/>
              <a:t>rank</a:t>
            </a:r>
            <a:r>
              <a:rPr lang="en-US" sz="2800" dirty="0" smtClean="0"/>
              <a:t>){ </a:t>
            </a:r>
            <a:endParaRPr lang="en-US" sz="2800" dirty="0" smtClean="0"/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 </a:t>
            </a:r>
            <a:r>
              <a:rPr lang="en-US" sz="2800" dirty="0" smtClean="0"/>
              <a:t>if (l &lt; r)    {    </a:t>
            </a:r>
            <a:endParaRPr lang="en-US" sz="2800" dirty="0" smtClean="0"/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   </a:t>
            </a:r>
            <a:r>
              <a:rPr lang="en-US" sz="2800" dirty="0" smtClean="0"/>
              <a:t>p = rand () % (r - l + 1) + l; </a:t>
            </a:r>
            <a:endParaRPr lang="en-US" sz="2800" dirty="0" smtClean="0"/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Swap(A[l],A[p]);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 </a:t>
            </a:r>
            <a:r>
              <a:rPr lang="en-US" sz="2800" dirty="0" smtClean="0"/>
              <a:t>k = Partition (A, l, r</a:t>
            </a:r>
            <a:r>
              <a:rPr lang="en-US" sz="2800" dirty="0" smtClean="0"/>
              <a:t>);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      </a:t>
            </a:r>
            <a:r>
              <a:rPr lang="en-US" sz="2800" dirty="0" smtClean="0"/>
              <a:t>if (rank == r - k + 1)	return k</a:t>
            </a:r>
            <a:r>
              <a:rPr lang="en-US" sz="2800" dirty="0" smtClean="0"/>
              <a:t>;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      </a:t>
            </a:r>
            <a:r>
              <a:rPr lang="en-US" sz="2800" dirty="0" smtClean="0"/>
              <a:t>else if (rank &lt; r - k + 1)	return </a:t>
            </a:r>
            <a:r>
              <a:rPr lang="en-US" sz="2800" dirty="0" err="1" smtClean="0"/>
              <a:t>RFindRank</a:t>
            </a:r>
            <a:r>
              <a:rPr lang="en-US" sz="2800" dirty="0" smtClean="0"/>
              <a:t> (A, k + 1, r, rank</a:t>
            </a:r>
            <a:r>
              <a:rPr lang="en-US" sz="2800" dirty="0" smtClean="0"/>
              <a:t>);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else</a:t>
            </a:r>
            <a:r>
              <a:rPr lang="en-US" sz="2800" dirty="0" smtClean="0"/>
              <a:t>	return </a:t>
            </a:r>
            <a:r>
              <a:rPr lang="en-US" sz="2800" dirty="0" err="1" smtClean="0"/>
              <a:t>RFindRank</a:t>
            </a:r>
            <a:r>
              <a:rPr lang="en-US" sz="2800" dirty="0" smtClean="0"/>
              <a:t>(A,l,k-1,rank-r+k-1);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    </a:t>
            </a:r>
            <a:r>
              <a:rPr lang="en-US" sz="2800" dirty="0" smtClean="0"/>
              <a:t>} </a:t>
            </a:r>
            <a:r>
              <a:rPr lang="en-US" sz="2800" dirty="0" smtClean="0"/>
              <a:t>return </a:t>
            </a:r>
            <a:r>
              <a:rPr lang="en-US" sz="2800" dirty="0" smtClean="0"/>
              <a:t>r;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191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chemeClr val="accent6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chemeClr val="accent6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Randomised Find Rank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When we go to the right side, we are ignoring the numbers which are smaller, don’t effect the ranks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When we are going to the left side, we are ignoring numbers which are bigger, all of them will contribute to the rank.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Number of number between k an r is r-k+1, hence we need to find the rank-r+k-1;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191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chemeClr val="accent6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chemeClr val="accent6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Randomised Find Rank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T(n) is the number of comparisons done by the </a:t>
            </a:r>
            <a:r>
              <a:rPr lang="en-US" sz="2800" dirty="0" err="1" smtClean="0"/>
              <a:t>RFindRank</a:t>
            </a:r>
            <a:r>
              <a:rPr lang="en-US" sz="2800" dirty="0" smtClean="0"/>
              <a:t> Algorithm .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T(n)= n+Max</a:t>
            </a:r>
            <a:r>
              <a:rPr lang="en-US" sz="2800" baseline="-25000" dirty="0" smtClean="0"/>
              <a:t>0</a:t>
            </a:r>
            <a:r>
              <a:rPr lang="en-US" sz="2800" baseline="-25000" dirty="0" smtClean="0"/>
              <a:t>≤k ≤ </a:t>
            </a:r>
            <a:r>
              <a:rPr lang="en-US" sz="2800" baseline="-25000" dirty="0" smtClean="0"/>
              <a:t>n-1</a:t>
            </a:r>
            <a:r>
              <a:rPr lang="en-US" sz="2800" dirty="0" smtClean="0"/>
              <a:t> {T(k), T(n-k)} 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In worst case,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T(n) = </a:t>
            </a:r>
            <a:r>
              <a:rPr lang="en-US" sz="2800" dirty="0" err="1" smtClean="0"/>
              <a:t>n+T</a:t>
            </a:r>
            <a:r>
              <a:rPr lang="en-US" sz="2800" dirty="0" smtClean="0"/>
              <a:t>(n-1)=</a:t>
            </a:r>
            <a:r>
              <a:rPr lang="el-GR" sz="2800" dirty="0" smtClean="0"/>
              <a:t>Θ</a:t>
            </a:r>
            <a:r>
              <a:rPr lang="en-US" sz="2800" dirty="0" smtClean="0"/>
              <a:t>(n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191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chemeClr val="accent6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chemeClr val="accent6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Randomised Find Rank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T(n</a:t>
            </a:r>
            <a:r>
              <a:rPr lang="en-US" sz="2800" dirty="0" smtClean="0"/>
              <a:t>)= </a:t>
            </a:r>
            <a:r>
              <a:rPr lang="en-US" sz="2800" dirty="0" smtClean="0"/>
              <a:t>n+Max</a:t>
            </a:r>
            <a:r>
              <a:rPr lang="en-US" sz="2800" baseline="-25000" dirty="0" smtClean="0"/>
              <a:t>0</a:t>
            </a:r>
            <a:r>
              <a:rPr lang="en-US" sz="2800" baseline="-25000" dirty="0" smtClean="0"/>
              <a:t>≤k ≤ n-1</a:t>
            </a:r>
            <a:r>
              <a:rPr lang="en-US" sz="2800" dirty="0" smtClean="0"/>
              <a:t> {T(k), T(n-k)} </a:t>
            </a:r>
            <a:endParaRPr lang="en-US" sz="2800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What if the partition function divides the elements in to two groups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Then,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T(n)=</a:t>
            </a:r>
            <a:r>
              <a:rPr lang="en-US" sz="2800" dirty="0" err="1" smtClean="0"/>
              <a:t>n+T</a:t>
            </a:r>
            <a:r>
              <a:rPr lang="en-US" sz="2800" dirty="0" smtClean="0"/>
              <a:t>(n/2)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 </a:t>
            </a:r>
            <a:r>
              <a:rPr lang="en-US" sz="2800" dirty="0" smtClean="0"/>
              <a:t>      =</a:t>
            </a:r>
            <a:r>
              <a:rPr lang="en-US" sz="2800" dirty="0" err="1" smtClean="0"/>
              <a:t>n+n</a:t>
            </a:r>
            <a:r>
              <a:rPr lang="en-US" sz="2800" dirty="0" smtClean="0"/>
              <a:t>/2+n/4+n/8+n/16 …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 </a:t>
            </a:r>
            <a:r>
              <a:rPr lang="en-US" sz="2800" dirty="0" smtClean="0"/>
              <a:t>       &lt;2n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T(n) is O(n)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 </a:t>
            </a:r>
            <a:r>
              <a:rPr lang="en-US" sz="2800" dirty="0" smtClean="0"/>
              <a:t>      </a:t>
            </a:r>
            <a:endParaRPr lang="en-US" sz="2800" dirty="0" smtClean="0"/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191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chemeClr val="accent6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chemeClr val="accent6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Randomised Find Rank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Good pivot is a pivot if the ranks is </a:t>
            </a:r>
            <a:r>
              <a:rPr lang="en-IN" sz="2800" dirty="0" smtClean="0"/>
              <a:t>is between n/4 and 3n/4 </a:t>
            </a:r>
            <a:r>
              <a:rPr lang="en-IN" sz="2800" dirty="0" smtClean="0"/>
              <a:t>?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IN" sz="2800" dirty="0" smtClean="0"/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IN" sz="2800" dirty="0" smtClean="0"/>
              <a:t>If we pick a random pivot probability that it will be good is ½.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IN" sz="2800" dirty="0" smtClean="0"/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IN" sz="2800" dirty="0" smtClean="0"/>
              <a:t>On average, in every alternate iteration we shall pick a good pivot.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191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chemeClr val="accent6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chemeClr val="accent6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Randomised Find Rank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If we pick a good pivot we shall discard at least n/4 numbers , so that we shall be left with at most 3n/4 numbers for the next iterations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191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chemeClr val="accent6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chemeClr val="accent6"/>
              </a:solidFill>
              <a:latin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1219200" y="3962400"/>
            <a:ext cx="6400800" cy="76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2667000" y="4114800"/>
            <a:ext cx="6096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5295900" y="4076700"/>
            <a:ext cx="685800" cy="1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5410200" y="4495800"/>
            <a:ext cx="533400" cy="304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n/4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43200" y="4495800"/>
            <a:ext cx="685800" cy="304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3n/4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rot="5400000" flipH="1" flipV="1">
            <a:off x="3886200" y="3657600"/>
            <a:ext cx="609600" cy="457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Oval 15"/>
          <p:cNvSpPr/>
          <p:nvPr/>
        </p:nvSpPr>
        <p:spPr bwMode="auto">
          <a:xfrm>
            <a:off x="4343400" y="3048000"/>
            <a:ext cx="19050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Good pivot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DejaVu Sans"/>
        <a:cs typeface="DejaVu Sans"/>
      </a:majorFont>
      <a:minorFont>
        <a:latin typeface="Verdan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452</Words>
  <Application>Microsoft Office PowerPoint</Application>
  <PresentationFormat>On-screen Show (4:3)</PresentationFormat>
  <Paragraphs>78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1_Office Theme</vt:lpstr>
      <vt:lpstr>Rank of an element</vt:lpstr>
      <vt:lpstr>Randomised Find Rank</vt:lpstr>
      <vt:lpstr>Randomised Find Rank</vt:lpstr>
      <vt:lpstr>Randomised Find Rank</vt:lpstr>
      <vt:lpstr>Randomised Find Rank</vt:lpstr>
      <vt:lpstr>Randomised Find Rank</vt:lpstr>
      <vt:lpstr>Randomised Find Rank</vt:lpstr>
      <vt:lpstr>Randomised Find Rank</vt:lpstr>
      <vt:lpstr>Randomised Find Rank</vt:lpstr>
      <vt:lpstr>Randomised Find Rank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Prof.Murali</dc:creator>
  <cp:lastModifiedBy>Prof.Murali</cp:lastModifiedBy>
  <cp:revision>55</cp:revision>
  <dcterms:created xsi:type="dcterms:W3CDTF">2020-04-03T03:53:21Z</dcterms:created>
  <dcterms:modified xsi:type="dcterms:W3CDTF">2020-09-18T08:03:49Z</dcterms:modified>
</cp:coreProperties>
</file>