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8" r:id="rId2"/>
    <p:sldId id="314" r:id="rId3"/>
    <p:sldId id="307" r:id="rId4"/>
    <p:sldId id="315" r:id="rId5"/>
    <p:sldId id="316" r:id="rId6"/>
    <p:sldId id="317" r:id="rId7"/>
    <p:sldId id="318" r:id="rId8"/>
    <p:sldId id="308" r:id="rId9"/>
    <p:sldId id="319" r:id="rId10"/>
    <p:sldId id="321" r:id="rId11"/>
    <p:sldId id="320" r:id="rId12"/>
    <p:sldId id="31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CC21F-2D32-49F0-B502-29276E3B68A8}" type="datetimeFigureOut">
              <a:rPr lang="en-US" smtClean="0"/>
              <a:pPr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486C2-A025-4DC8-8059-189EC6268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D6548F-EAEE-4565-8834-799AE22EE72B}" type="slidenum">
              <a:rPr lang="en-US"/>
              <a:pPr/>
              <a:t>4</a:t>
            </a:fld>
            <a:endParaRPr lang="en-US"/>
          </a:p>
        </p:txBody>
      </p:sp>
      <p:sp>
        <p:nvSpPr>
          <p:cNvPr id="145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D9AFC2-3261-4A2D-854C-CA2838E186CB}" type="slidenum">
              <a:rPr lang="en-US"/>
              <a:pPr/>
              <a:t>5</a:t>
            </a:fld>
            <a:endParaRPr lang="en-US"/>
          </a:p>
        </p:txBody>
      </p:sp>
      <p:sp>
        <p:nvSpPr>
          <p:cNvPr id="146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103502-84AE-444E-8DC8-DE076FFC4873}" type="slidenum">
              <a:rPr lang="en-US"/>
              <a:pPr/>
              <a:t>6</a:t>
            </a:fld>
            <a:endParaRPr lang="en-US"/>
          </a:p>
        </p:txBody>
      </p:sp>
      <p:sp>
        <p:nvSpPr>
          <p:cNvPr id="147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E88BB9A-BC71-4548-B1C9-69A47D9B3205}" type="slidenum">
              <a:rPr lang="en-US"/>
              <a:pPr/>
              <a:t>7</a:t>
            </a:fld>
            <a:endParaRPr lang="en-US"/>
          </a:p>
        </p:txBody>
      </p:sp>
      <p:sp>
        <p:nvSpPr>
          <p:cNvPr id="148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1638" cy="411162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B0A229C-7C8D-415D-95E7-01AB2F006EB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2D64A7A-76A9-4D44-9D2F-371D581B092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513" y="-244475"/>
            <a:ext cx="2170112" cy="636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244475"/>
            <a:ext cx="6361113" cy="63674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17D0F04-C3B4-4C22-8DB6-5CE19640AD60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ACEF491-B5B3-4F1A-AC07-B2393608B698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2BD8EDFD-EB1E-4A1A-BF62-BF22D8CD7859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7013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219200"/>
            <a:ext cx="4037012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894C020F-4431-4ECA-BCBC-3E5999003B8F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AA338099-5CF6-4234-A752-8FFF14B26F72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444A0EA-E76B-4E7E-A7C4-23D334D29D1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4F341F2-D70C-49C5-9CF3-9A5F2CA373DA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BE6B65F-EBDF-4DD6-9C10-F69E787327AE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smtClean="0">
                <a:solidFill>
                  <a:srgbClr val="000000"/>
                </a:solidFill>
                <a:latin typeface="Arial" charset="0"/>
              </a:rPr>
              <a:t>Muralidhara V N IIIT Bangalore</a:t>
            </a:r>
            <a:endParaRPr lang="en-IN" kern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73F0E392-B577-47F6-A4F7-50FCFF5679D3}" type="slidenum">
              <a:rPr lang="en-US" kern="1200">
                <a:solidFill>
                  <a:srgbClr val="000000"/>
                </a:solidFill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‹#›</a:t>
            </a:fld>
            <a:endParaRPr lang="en-US" kern="12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-244475"/>
            <a:ext cx="8077200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6425" cy="4903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endParaRPr lang="en-IN" kern="1200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2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pt-BR" kern="1200" smtClean="0">
                <a:latin typeface="Arial" charset="0"/>
              </a:rPr>
              <a:t>Muralidhara V N IIIT Bangalore</a:t>
            </a:r>
            <a:endParaRPr lang="en-IN" kern="1200"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</a:pPr>
            <a:fld id="{E67A8C46-3A16-49F2-BD97-CF4DBED2EFCC}" type="slidenum">
              <a:rPr lang="en-US" kern="1200">
                <a:latin typeface="Arial" charset="0"/>
              </a:rPr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‹#›</a:t>
            </a:fld>
            <a:endParaRPr lang="en-US" kern="1200">
              <a:latin typeface="Arial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077200" y="0"/>
            <a:ext cx="1065213" cy="820738"/>
            <a:chOff x="5088" y="0"/>
            <a:chExt cx="671" cy="517"/>
          </a:xfrm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5088" y="0"/>
              <a:ext cx="672" cy="51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 defTabSz="449263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endParaRPr lang="en-US" kern="1200">
                <a:solidFill>
                  <a:srgbClr val="FFFFFF"/>
                </a:solidFill>
                <a:latin typeface="Arial" charset="0"/>
              </a:endParaRPr>
            </a:p>
          </p:txBody>
        </p: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155" y="69"/>
              <a:ext cx="554" cy="388"/>
            </a:xfrm>
            <a:prstGeom prst="rect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2pPr>
      <a:lvl3pPr marL="1143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3pPr>
      <a:lvl4pPr marL="1600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4pPr>
      <a:lvl5pPr marL="20574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99CCFF"/>
          </a:solidFill>
          <a:latin typeface="Verdana" pitchFamily="32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99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3366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Rank of an element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a sequence of n integers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a</a:t>
            </a:r>
            <a:r>
              <a:rPr lang="en-US" baseline="-25000" dirty="0" smtClean="0"/>
              <a:t>0, </a:t>
            </a:r>
            <a:r>
              <a:rPr lang="en-US" dirty="0" smtClean="0"/>
              <a:t>a</a:t>
            </a:r>
            <a:r>
              <a:rPr lang="en-US" baseline="-25000" dirty="0" smtClean="0"/>
              <a:t>1,</a:t>
            </a:r>
            <a:r>
              <a:rPr lang="en-US" dirty="0" smtClean="0"/>
              <a:t> a</a:t>
            </a:r>
            <a:r>
              <a:rPr lang="en-US" baseline="-25000" dirty="0" smtClean="0"/>
              <a:t>2,....</a:t>
            </a:r>
            <a:r>
              <a:rPr lang="en-US" dirty="0" smtClean="0"/>
              <a:t> a</a:t>
            </a:r>
            <a:r>
              <a:rPr lang="en-US" baseline="-25000" dirty="0" smtClean="0"/>
              <a:t>n-1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baseline="-25000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dirty="0" smtClean="0"/>
              <a:t>Given X , Rank of X is defined as number of elements &gt; X +1</a:t>
            </a:r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i="1" dirty="0" smtClean="0"/>
              <a:t>Find Rank (r) will return a </a:t>
            </a:r>
            <a:r>
              <a:rPr lang="en-US" i="1" dirty="0" err="1" smtClean="0"/>
              <a:t>i</a:t>
            </a:r>
            <a:r>
              <a:rPr lang="en-US" i="1" dirty="0" smtClean="0"/>
              <a:t> such that Rank(A[</a:t>
            </a:r>
            <a:r>
              <a:rPr lang="en-US" i="1" dirty="0" err="1" smtClean="0"/>
              <a:t>i</a:t>
            </a:r>
            <a:r>
              <a:rPr lang="en-US" i="1" dirty="0" smtClean="0"/>
              <a:t>]) is r.</a:t>
            </a:r>
            <a:endParaRPr lang="en-US" dirty="0" smtClean="0"/>
          </a:p>
          <a:p>
            <a:pPr indent="-339725" algn="ctr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Deterministic</a:t>
            </a:r>
            <a:r>
              <a:rPr lang="en-IN" dirty="0" smtClean="0"/>
              <a:t> </a:t>
            </a:r>
            <a:r>
              <a:rPr lang="en-IN" dirty="0" smtClean="0"/>
              <a:t>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Goodpivot</a:t>
            </a:r>
            <a:r>
              <a:rPr lang="en-US" sz="2800" dirty="0" smtClean="0"/>
              <a:t> (</a:t>
            </a:r>
            <a:r>
              <a:rPr lang="en-US" sz="2800" dirty="0" err="1" smtClean="0"/>
              <a:t>int</a:t>
            </a:r>
            <a:r>
              <a:rPr lang="en-US" sz="2800" dirty="0" smtClean="0"/>
              <a:t> A[], </a:t>
            </a:r>
            <a:r>
              <a:rPr lang="en-US" sz="2800" dirty="0" smtClean="0"/>
              <a:t>l</a:t>
            </a:r>
            <a:r>
              <a:rPr lang="en-US" sz="2800" dirty="0" smtClean="0"/>
              <a:t>, </a:t>
            </a:r>
            <a:r>
              <a:rPr lang="en-US" sz="2800" dirty="0" smtClean="0"/>
              <a:t>r){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m </a:t>
            </a:r>
            <a:r>
              <a:rPr lang="en-US" sz="2800" dirty="0" smtClean="0"/>
              <a:t>= (r - l + 1) / 5</a:t>
            </a:r>
            <a:r>
              <a:rPr lang="en-US" sz="2800" dirty="0" smtClean="0"/>
              <a:t>; j=l;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</a:t>
            </a:r>
            <a:r>
              <a:rPr lang="en-US" sz="2800" dirty="0" smtClean="0"/>
              <a:t>while (</a:t>
            </a:r>
            <a:r>
              <a:rPr lang="en-US" sz="2800" dirty="0" err="1" smtClean="0"/>
              <a:t>i</a:t>
            </a:r>
            <a:r>
              <a:rPr lang="en-US" sz="2800" dirty="0" smtClean="0"/>
              <a:t> + 4 &lt;= r)    </a:t>
            </a:r>
            <a:r>
              <a:rPr lang="en-US" sz="2800" dirty="0" smtClean="0"/>
              <a:t>{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</a:t>
            </a:r>
            <a:r>
              <a:rPr lang="en-US" sz="2800" dirty="0" err="1" smtClean="0"/>
              <a:t>BubbleSort</a:t>
            </a:r>
            <a:r>
              <a:rPr lang="en-US" sz="2800" dirty="0" smtClean="0"/>
              <a:t> </a:t>
            </a:r>
            <a:r>
              <a:rPr lang="en-US" sz="2800" dirty="0" smtClean="0"/>
              <a:t>(A, </a:t>
            </a:r>
            <a:r>
              <a:rPr lang="en-US" sz="2800" dirty="0" err="1" smtClean="0"/>
              <a:t>i</a:t>
            </a:r>
            <a:r>
              <a:rPr lang="en-US" sz="2800" dirty="0" smtClean="0"/>
              <a:t>, </a:t>
            </a:r>
            <a:r>
              <a:rPr lang="en-US" sz="2800" dirty="0" err="1" smtClean="0"/>
              <a:t>i</a:t>
            </a:r>
            <a:r>
              <a:rPr lang="en-US" sz="2800" dirty="0" smtClean="0"/>
              <a:t> + 4); </a:t>
            </a: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Swap(A[j],A[i+2]);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++</a:t>
            </a:r>
            <a:r>
              <a:rPr lang="en-US" sz="2800" dirty="0" smtClean="0"/>
              <a:t>j;      </a:t>
            </a:r>
            <a:r>
              <a:rPr lang="en-US" sz="2800" dirty="0" err="1" smtClean="0"/>
              <a:t>i</a:t>
            </a:r>
            <a:r>
              <a:rPr lang="en-US" sz="2800" dirty="0" smtClean="0"/>
              <a:t> += 5;    </a:t>
            </a:r>
            <a:r>
              <a:rPr lang="en-US" sz="2800" dirty="0" smtClean="0"/>
              <a:t>}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</a:t>
            </a:r>
            <a:r>
              <a:rPr lang="en-US" sz="2800" dirty="0" smtClean="0"/>
              <a:t>return </a:t>
            </a:r>
            <a:r>
              <a:rPr lang="en-US" sz="2800" dirty="0" err="1" smtClean="0"/>
              <a:t>FindRank</a:t>
            </a:r>
            <a:r>
              <a:rPr lang="en-US" sz="2800" dirty="0" smtClean="0"/>
              <a:t> (A, l, l + </a:t>
            </a:r>
            <a:r>
              <a:rPr lang="en-US" sz="2800" dirty="0" smtClean="0"/>
              <a:t>m </a:t>
            </a:r>
            <a:r>
              <a:rPr lang="en-US" sz="2800" dirty="0" smtClean="0"/>
              <a:t>- 1, </a:t>
            </a:r>
            <a:r>
              <a:rPr lang="en-US" sz="2800" dirty="0" smtClean="0"/>
              <a:t>m </a:t>
            </a:r>
            <a:r>
              <a:rPr lang="en-US" sz="2800" dirty="0" smtClean="0"/>
              <a:t>/ 2</a:t>
            </a:r>
            <a:r>
              <a:rPr lang="en-US" sz="2800" dirty="0" smtClean="0"/>
              <a:t>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}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Deterministic</a:t>
            </a:r>
            <a:r>
              <a:rPr lang="en-IN" dirty="0" smtClean="0"/>
              <a:t> </a:t>
            </a:r>
            <a:r>
              <a:rPr lang="en-IN" dirty="0" smtClean="0"/>
              <a:t>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Finding good pivot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Divide the numbers into groups of 5. </a:t>
            </a:r>
            <a:endParaRPr lang="en-US" sz="2800" dirty="0" smtClean="0"/>
          </a:p>
          <a:p>
            <a:pPr lvl="1"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Free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Sort the groups</a:t>
            </a:r>
          </a:p>
          <a:p>
            <a:pPr lvl="1"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n/5*10=2n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Find the median of the medians.</a:t>
            </a:r>
            <a:endParaRPr lang="en-US" sz="2800" dirty="0" smtClean="0"/>
          </a:p>
          <a:p>
            <a:pPr lvl="1"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400" dirty="0" smtClean="0"/>
              <a:t>n/5 +T(n/5)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Randomised 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T(n) is the number of comparisons done by the </a:t>
            </a:r>
            <a:r>
              <a:rPr lang="en-US" sz="2800" dirty="0" err="1" smtClean="0"/>
              <a:t>FindRank</a:t>
            </a:r>
            <a:r>
              <a:rPr lang="en-US" sz="2800" dirty="0" smtClean="0"/>
              <a:t> Algorithm .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T(n)= 2n+n/5+T(n/5)+</a:t>
            </a:r>
            <a:r>
              <a:rPr lang="en-US" sz="2800" dirty="0" err="1" smtClean="0"/>
              <a:t>n+T</a:t>
            </a:r>
            <a:r>
              <a:rPr lang="en-US" sz="2800" dirty="0" smtClean="0"/>
              <a:t>(3n/4)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      &lt;4n+T(n/5)+T(3n/4)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We can show by induction that T(n) is O(n).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Find </a:t>
            </a:r>
            <a:r>
              <a:rPr lang="en-IN" dirty="0" smtClean="0"/>
              <a:t>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Good pivot is a pivot if the ranks is </a:t>
            </a:r>
            <a:r>
              <a:rPr lang="en-IN" sz="2800" dirty="0" smtClean="0"/>
              <a:t>is between n/4 and 3n/4 </a:t>
            </a:r>
            <a:r>
              <a:rPr lang="en-IN" sz="2800" dirty="0" smtClean="0"/>
              <a:t>?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endParaRPr lang="en-IN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Deterministic</a:t>
            </a:r>
            <a:r>
              <a:rPr lang="en-IN" dirty="0" smtClean="0"/>
              <a:t> </a:t>
            </a:r>
            <a:r>
              <a:rPr lang="en-IN" dirty="0" smtClean="0"/>
              <a:t>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FindRank</a:t>
            </a:r>
            <a:r>
              <a:rPr lang="en-US" sz="2800" dirty="0" smtClean="0"/>
              <a:t> (A</a:t>
            </a:r>
            <a:r>
              <a:rPr lang="en-US" sz="2800" dirty="0" smtClean="0"/>
              <a:t>[], </a:t>
            </a:r>
            <a:r>
              <a:rPr lang="en-US" sz="2800" dirty="0" smtClean="0"/>
              <a:t>l, </a:t>
            </a:r>
            <a:r>
              <a:rPr lang="en-US" sz="2800" dirty="0" smtClean="0"/>
              <a:t>r, </a:t>
            </a:r>
            <a:r>
              <a:rPr lang="en-US" sz="2800" dirty="0" smtClean="0"/>
              <a:t>rank</a:t>
            </a:r>
            <a:r>
              <a:rPr lang="en-US" sz="2800" dirty="0" smtClean="0"/>
              <a:t>){ </a:t>
            </a: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if (l &lt; r)    {    </a:t>
            </a:r>
            <a:endParaRPr lang="en-US" sz="2800" dirty="0" smtClean="0"/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</a:t>
            </a:r>
            <a:r>
              <a:rPr lang="en-US" sz="2800" dirty="0" smtClean="0"/>
              <a:t>p = </a:t>
            </a:r>
            <a:r>
              <a:rPr lang="en-US" sz="2800" dirty="0" err="1" smtClean="0"/>
              <a:t>Goodpivot</a:t>
            </a:r>
            <a:r>
              <a:rPr lang="en-US" sz="2800" dirty="0" smtClean="0"/>
              <a:t>(</a:t>
            </a:r>
            <a:r>
              <a:rPr lang="en-US" sz="2800" dirty="0" err="1" smtClean="0"/>
              <a:t>l,r</a:t>
            </a:r>
            <a:r>
              <a:rPr lang="en-US" sz="2800" dirty="0" smtClean="0"/>
              <a:t>); 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Swap(A[l],A[p]);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</a:t>
            </a:r>
            <a:r>
              <a:rPr lang="en-US" sz="2800" dirty="0" smtClean="0"/>
              <a:t>k = Partition (A, l, r</a:t>
            </a:r>
            <a:r>
              <a:rPr lang="en-US" sz="2800" dirty="0" smtClean="0"/>
              <a:t>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</a:t>
            </a:r>
            <a:r>
              <a:rPr lang="en-US" sz="2800" dirty="0" smtClean="0"/>
              <a:t>if (rank == r - k + 1)	return k</a:t>
            </a:r>
            <a:r>
              <a:rPr lang="en-US" sz="2800" dirty="0" smtClean="0"/>
              <a:t>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</a:t>
            </a:r>
            <a:r>
              <a:rPr lang="en-US" sz="2800" dirty="0" smtClean="0"/>
              <a:t>else if (rank &lt; r - k + 1)	return </a:t>
            </a:r>
            <a:r>
              <a:rPr lang="en-US" sz="2800" dirty="0" err="1" smtClean="0"/>
              <a:t>RFindRank</a:t>
            </a:r>
            <a:r>
              <a:rPr lang="en-US" sz="2800" dirty="0" smtClean="0"/>
              <a:t> (A, k + 1, r, rank</a:t>
            </a:r>
            <a:r>
              <a:rPr lang="en-US" sz="2800" dirty="0" smtClean="0"/>
              <a:t>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else</a:t>
            </a:r>
            <a:r>
              <a:rPr lang="en-US" sz="2800" dirty="0" smtClean="0"/>
              <a:t>	return </a:t>
            </a:r>
            <a:r>
              <a:rPr lang="en-US" sz="2800" dirty="0" err="1" smtClean="0"/>
              <a:t>RFindRank</a:t>
            </a:r>
            <a:r>
              <a:rPr lang="en-US" sz="2800" dirty="0" smtClean="0"/>
              <a:t>(A,l,k-1,rank-r+k-1);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</a:t>
            </a:r>
            <a:r>
              <a:rPr lang="en-US" sz="2800" dirty="0" smtClean="0"/>
              <a:t>} </a:t>
            </a:r>
            <a:r>
              <a:rPr lang="en-US" sz="2800" dirty="0" smtClean="0"/>
              <a:t>return </a:t>
            </a:r>
            <a:r>
              <a:rPr lang="en-US" sz="2800" dirty="0" smtClean="0"/>
              <a:t>r;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000" rIns="90000" bIns="4680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Deterministic Rank </a:t>
            </a:r>
          </a:p>
        </p:txBody>
      </p:sp>
      <p:sp>
        <p:nvSpPr>
          <p:cNvPr id="73730" name="Oval 2"/>
          <p:cNvSpPr>
            <a:spLocks noChangeArrowheads="1"/>
          </p:cNvSpPr>
          <p:nvPr/>
        </p:nvSpPr>
        <p:spPr bwMode="auto">
          <a:xfrm>
            <a:off x="44196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32004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44196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3200400" y="3581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4495800" y="3581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200400" y="25908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2004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32004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1981200" y="4419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1981200" y="3429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1981200" y="2514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Oval 13"/>
          <p:cNvSpPr>
            <a:spLocks noChangeArrowheads="1"/>
          </p:cNvSpPr>
          <p:nvPr/>
        </p:nvSpPr>
        <p:spPr bwMode="auto">
          <a:xfrm>
            <a:off x="19812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Oval 14"/>
          <p:cNvSpPr>
            <a:spLocks noChangeArrowheads="1"/>
          </p:cNvSpPr>
          <p:nvPr/>
        </p:nvSpPr>
        <p:spPr bwMode="auto">
          <a:xfrm>
            <a:off x="1981200" y="541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914400" y="4419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914400" y="3505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Oval 17"/>
          <p:cNvSpPr>
            <a:spLocks noChangeArrowheads="1"/>
          </p:cNvSpPr>
          <p:nvPr/>
        </p:nvSpPr>
        <p:spPr bwMode="auto">
          <a:xfrm>
            <a:off x="914400" y="2514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914400" y="1524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Oval 19"/>
          <p:cNvSpPr>
            <a:spLocks noChangeArrowheads="1"/>
          </p:cNvSpPr>
          <p:nvPr/>
        </p:nvSpPr>
        <p:spPr bwMode="auto">
          <a:xfrm>
            <a:off x="56388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55626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4419600" y="25908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5562600" y="3581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Oval 23"/>
          <p:cNvSpPr>
            <a:spLocks noChangeArrowheads="1"/>
          </p:cNvSpPr>
          <p:nvPr/>
        </p:nvSpPr>
        <p:spPr bwMode="auto">
          <a:xfrm>
            <a:off x="5638800" y="2667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44196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Oval 25"/>
          <p:cNvSpPr>
            <a:spLocks noChangeArrowheads="1"/>
          </p:cNvSpPr>
          <p:nvPr/>
        </p:nvSpPr>
        <p:spPr bwMode="auto">
          <a:xfrm>
            <a:off x="5562600" y="1676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Oval 26"/>
          <p:cNvSpPr>
            <a:spLocks noChangeArrowheads="1"/>
          </p:cNvSpPr>
          <p:nvPr/>
        </p:nvSpPr>
        <p:spPr bwMode="auto">
          <a:xfrm>
            <a:off x="838200" y="541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000" rIns="90000" bIns="4680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Deterministic Rank </a:t>
            </a:r>
          </a:p>
        </p:txBody>
      </p:sp>
      <p:sp>
        <p:nvSpPr>
          <p:cNvPr id="74754" name="Oval 2"/>
          <p:cNvSpPr>
            <a:spLocks noChangeArrowheads="1"/>
          </p:cNvSpPr>
          <p:nvPr/>
        </p:nvSpPr>
        <p:spPr bwMode="auto">
          <a:xfrm>
            <a:off x="44196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32004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44196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200400" y="3581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4495800" y="3581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3200400" y="25908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32004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32004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1981200" y="4419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Oval 11"/>
          <p:cNvSpPr>
            <a:spLocks noChangeArrowheads="1"/>
          </p:cNvSpPr>
          <p:nvPr/>
        </p:nvSpPr>
        <p:spPr bwMode="auto">
          <a:xfrm>
            <a:off x="1981200" y="3429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1981200" y="2514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19812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1981200" y="541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914400" y="4419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914400" y="3505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74769" name="Oval 17"/>
          <p:cNvSpPr>
            <a:spLocks noChangeArrowheads="1"/>
          </p:cNvSpPr>
          <p:nvPr/>
        </p:nvSpPr>
        <p:spPr bwMode="auto">
          <a:xfrm>
            <a:off x="914400" y="2514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87</a:t>
            </a:r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914400" y="1524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121</a:t>
            </a:r>
          </a:p>
        </p:txBody>
      </p:sp>
      <p:sp>
        <p:nvSpPr>
          <p:cNvPr id="74771" name="Oval 19"/>
          <p:cNvSpPr>
            <a:spLocks noChangeArrowheads="1"/>
          </p:cNvSpPr>
          <p:nvPr/>
        </p:nvSpPr>
        <p:spPr bwMode="auto">
          <a:xfrm>
            <a:off x="56388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55626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4419600" y="25908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Oval 22"/>
          <p:cNvSpPr>
            <a:spLocks noChangeArrowheads="1"/>
          </p:cNvSpPr>
          <p:nvPr/>
        </p:nvSpPr>
        <p:spPr bwMode="auto">
          <a:xfrm>
            <a:off x="5562600" y="3581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Oval 23"/>
          <p:cNvSpPr>
            <a:spLocks noChangeArrowheads="1"/>
          </p:cNvSpPr>
          <p:nvPr/>
        </p:nvSpPr>
        <p:spPr bwMode="auto">
          <a:xfrm>
            <a:off x="5638800" y="2667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44196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5562600" y="1676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838200" y="541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>
                <a:solidFill>
                  <a:srgbClr val="FFFFFF"/>
                </a:solidFill>
                <a:ea typeface="DejaVu Sans" charset="0"/>
                <a:cs typeface="DejaVu Sans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000" rIns="90000" bIns="4680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Deterministic Rank </a:t>
            </a:r>
          </a:p>
        </p:txBody>
      </p:sp>
      <p:sp>
        <p:nvSpPr>
          <p:cNvPr id="75778" name="Oval 2"/>
          <p:cNvSpPr>
            <a:spLocks noChangeArrowheads="1"/>
          </p:cNvSpPr>
          <p:nvPr/>
        </p:nvSpPr>
        <p:spPr bwMode="auto">
          <a:xfrm>
            <a:off x="44196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32004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44196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3200400" y="3581400"/>
            <a:ext cx="914400" cy="914400"/>
          </a:xfrm>
          <a:prstGeom prst="ellipse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4495800" y="3581400"/>
            <a:ext cx="914400" cy="914400"/>
          </a:xfrm>
          <a:prstGeom prst="ellipse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3200400" y="25908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32004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32004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1981200" y="4419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1981200" y="3429000"/>
            <a:ext cx="914400" cy="914400"/>
          </a:xfrm>
          <a:prstGeom prst="ellipse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1981200" y="2514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19812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Oval 14"/>
          <p:cNvSpPr>
            <a:spLocks noChangeArrowheads="1"/>
          </p:cNvSpPr>
          <p:nvPr/>
        </p:nvSpPr>
        <p:spPr bwMode="auto">
          <a:xfrm>
            <a:off x="1981200" y="541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914400" y="4419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914400" y="3505200"/>
            <a:ext cx="914400" cy="914400"/>
          </a:xfrm>
          <a:prstGeom prst="ellipse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75793" name="Oval 17"/>
          <p:cNvSpPr>
            <a:spLocks noChangeArrowheads="1"/>
          </p:cNvSpPr>
          <p:nvPr/>
        </p:nvSpPr>
        <p:spPr bwMode="auto">
          <a:xfrm>
            <a:off x="914400" y="2514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87</a:t>
            </a:r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914400" y="1524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121</a:t>
            </a:r>
          </a:p>
        </p:txBody>
      </p: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56388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Oval 20"/>
          <p:cNvSpPr>
            <a:spLocks noChangeArrowheads="1"/>
          </p:cNvSpPr>
          <p:nvPr/>
        </p:nvSpPr>
        <p:spPr bwMode="auto">
          <a:xfrm>
            <a:off x="55626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4419600" y="25908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Oval 22"/>
          <p:cNvSpPr>
            <a:spLocks noChangeArrowheads="1"/>
          </p:cNvSpPr>
          <p:nvPr/>
        </p:nvSpPr>
        <p:spPr bwMode="auto">
          <a:xfrm>
            <a:off x="5562600" y="3581400"/>
            <a:ext cx="914400" cy="914400"/>
          </a:xfrm>
          <a:prstGeom prst="ellipse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5638800" y="2667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24"/>
          <p:cNvSpPr>
            <a:spLocks noChangeArrowheads="1"/>
          </p:cNvSpPr>
          <p:nvPr/>
        </p:nvSpPr>
        <p:spPr bwMode="auto">
          <a:xfrm>
            <a:off x="44196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5562600" y="1676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Oval 26"/>
          <p:cNvSpPr>
            <a:spLocks noChangeArrowheads="1"/>
          </p:cNvSpPr>
          <p:nvPr/>
        </p:nvSpPr>
        <p:spPr bwMode="auto">
          <a:xfrm>
            <a:off x="838200" y="541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>
                <a:solidFill>
                  <a:srgbClr val="FFFFFF"/>
                </a:solidFill>
                <a:ea typeface="DejaVu Sans" charset="0"/>
                <a:cs typeface="DejaVu Sans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 lIns="90000" rIns="90000" bIns="46800" anchor="ctr"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/>
              <a:t>Deterministic Rank </a:t>
            </a:r>
          </a:p>
        </p:txBody>
      </p:sp>
      <p:sp>
        <p:nvSpPr>
          <p:cNvPr id="76802" name="Oval 2"/>
          <p:cNvSpPr>
            <a:spLocks noChangeArrowheads="1"/>
          </p:cNvSpPr>
          <p:nvPr/>
        </p:nvSpPr>
        <p:spPr bwMode="auto">
          <a:xfrm>
            <a:off x="44196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32004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12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44196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3200400" y="3581400"/>
            <a:ext cx="914400" cy="914400"/>
          </a:xfrm>
          <a:prstGeom prst="ellipse">
            <a:avLst/>
          </a:prstGeom>
          <a:solidFill>
            <a:srgbClr val="99CC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55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4495800" y="3581400"/>
            <a:ext cx="914400" cy="914400"/>
          </a:xfrm>
          <a:prstGeom prst="ellipse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78</a:t>
            </a:r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3200400" y="25908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88</a:t>
            </a:r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32004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90</a:t>
            </a:r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32004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2</a:t>
            </a: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1981200" y="4419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19</a:t>
            </a:r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1981200" y="3429000"/>
            <a:ext cx="914400" cy="914400"/>
          </a:xfrm>
          <a:prstGeom prst="ellipse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21</a:t>
            </a:r>
          </a:p>
        </p:txBody>
      </p:sp>
      <p:sp>
        <p:nvSpPr>
          <p:cNvPr id="76812" name="Oval 12"/>
          <p:cNvSpPr>
            <a:spLocks noChangeArrowheads="1"/>
          </p:cNvSpPr>
          <p:nvPr/>
        </p:nvSpPr>
        <p:spPr bwMode="auto">
          <a:xfrm>
            <a:off x="1981200" y="2514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35</a:t>
            </a:r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19812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38</a:t>
            </a:r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1981200" y="541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11</a:t>
            </a:r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914400" y="4419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23</a:t>
            </a:r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914400" y="3505200"/>
            <a:ext cx="914400" cy="914400"/>
          </a:xfrm>
          <a:prstGeom prst="ellipse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42</a:t>
            </a:r>
          </a:p>
        </p:txBody>
      </p:sp>
      <p:sp>
        <p:nvSpPr>
          <p:cNvPr id="76817" name="Oval 17"/>
          <p:cNvSpPr>
            <a:spLocks noChangeArrowheads="1"/>
          </p:cNvSpPr>
          <p:nvPr/>
        </p:nvSpPr>
        <p:spPr bwMode="auto">
          <a:xfrm>
            <a:off x="914400" y="2514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87</a:t>
            </a:r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914400" y="1524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121</a:t>
            </a:r>
          </a:p>
        </p:txBody>
      </p: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5638800" y="55626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5562600" y="4572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4419600" y="25908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5562600" y="3581400"/>
            <a:ext cx="914400" cy="914400"/>
          </a:xfrm>
          <a:prstGeom prst="ellipse">
            <a:avLst/>
          </a:prstGeom>
          <a:solidFill>
            <a:srgbClr val="0099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 b="1">
                <a:solidFill>
                  <a:srgbClr val="FFFFFF"/>
                </a:solidFill>
                <a:ea typeface="DejaVu Sans" charset="0"/>
                <a:cs typeface="DejaVu Sans" charset="0"/>
              </a:rPr>
              <a:t>65</a:t>
            </a:r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5638800" y="26670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>
            <a:off x="4419600" y="160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Oval 25"/>
          <p:cNvSpPr>
            <a:spLocks noChangeArrowheads="1"/>
          </p:cNvSpPr>
          <p:nvPr/>
        </p:nvSpPr>
        <p:spPr bwMode="auto">
          <a:xfrm>
            <a:off x="5562600" y="16764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Oval 26"/>
          <p:cNvSpPr>
            <a:spLocks noChangeArrowheads="1"/>
          </p:cNvSpPr>
          <p:nvPr/>
        </p:nvSpPr>
        <p:spPr bwMode="auto">
          <a:xfrm>
            <a:off x="838200" y="5410200"/>
            <a:ext cx="914400" cy="914400"/>
          </a:xfrm>
          <a:prstGeom prst="ellipse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4000">
                <a:solidFill>
                  <a:srgbClr val="FFFFFF"/>
                </a:solidFill>
                <a:ea typeface="DejaVu Sans" charset="0"/>
                <a:cs typeface="DejaVu Sans" charset="0"/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Deterministic</a:t>
            </a:r>
            <a:r>
              <a:rPr lang="en-IN" dirty="0" smtClean="0"/>
              <a:t> </a:t>
            </a:r>
            <a:r>
              <a:rPr lang="en-IN" dirty="0" smtClean="0"/>
              <a:t>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Finding good pivot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Divide the numbers into groups of 5.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Sort the groups</a:t>
            </a:r>
          </a:p>
          <a:p>
            <a:pPr indent="-339725">
              <a:buClrTx/>
              <a:buFont typeface="Arial" pitchFamily="34" charset="0"/>
              <a:buChar char="•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Find the median of the medians.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080375" cy="822325"/>
          </a:xfrm>
          <a:gradFill rotWithShape="0">
            <a:gsLst>
              <a:gs pos="0">
                <a:srgbClr val="CC0000"/>
              </a:gs>
              <a:gs pos="100000">
                <a:srgbClr val="003366"/>
              </a:gs>
            </a:gsLst>
            <a:lin ang="10800000" scaled="1"/>
          </a:gradFill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dirty="0" smtClean="0"/>
              <a:t>Deterministic</a:t>
            </a:r>
            <a:r>
              <a:rPr lang="en-IN" dirty="0" smtClean="0"/>
              <a:t> </a:t>
            </a:r>
            <a:r>
              <a:rPr lang="en-IN" dirty="0" smtClean="0"/>
              <a:t>Find Rank</a:t>
            </a:r>
            <a:endParaRPr lang="en-IN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4906963"/>
          </a:xfrm>
          <a:ln/>
        </p:spPr>
        <p:txBody>
          <a:bodyPr/>
          <a:lstStyle/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err="1" smtClean="0"/>
              <a:t>BubbleSort</a:t>
            </a:r>
            <a:r>
              <a:rPr lang="en-US" sz="28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A[], </a:t>
            </a:r>
            <a:r>
              <a:rPr lang="en-US" sz="2800" dirty="0" smtClean="0"/>
              <a:t>l,  </a:t>
            </a:r>
            <a:r>
              <a:rPr lang="en-US" sz="2800" dirty="0" smtClean="0"/>
              <a:t>r</a:t>
            </a:r>
            <a:r>
              <a:rPr lang="en-US" sz="2800" dirty="0" smtClean="0"/>
              <a:t>){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</a:t>
            </a:r>
            <a:r>
              <a:rPr lang="en-US" sz="2800" dirty="0" smtClean="0"/>
              <a:t>for (</a:t>
            </a:r>
            <a:r>
              <a:rPr lang="en-US" sz="2800" dirty="0" err="1" smtClean="0"/>
              <a:t>i</a:t>
            </a:r>
            <a:r>
              <a:rPr lang="en-US" sz="2800" dirty="0" smtClean="0"/>
              <a:t> = 0; </a:t>
            </a:r>
            <a:r>
              <a:rPr lang="en-US" sz="2800" dirty="0" err="1" smtClean="0"/>
              <a:t>i</a:t>
            </a:r>
            <a:r>
              <a:rPr lang="en-US" sz="2800" dirty="0" smtClean="0"/>
              <a:t> &lt; r - l; ++</a:t>
            </a:r>
            <a:r>
              <a:rPr lang="en-US" sz="2800" dirty="0" err="1" smtClean="0"/>
              <a:t>i</a:t>
            </a:r>
            <a:r>
              <a:rPr lang="en-US" sz="2800" dirty="0" smtClean="0"/>
              <a:t>)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</a:t>
            </a:r>
            <a:r>
              <a:rPr lang="en-US" sz="2800" dirty="0" smtClean="0"/>
              <a:t>for (j = l; j &lt; r - </a:t>
            </a:r>
            <a:r>
              <a:rPr lang="en-US" sz="2800" dirty="0" err="1" smtClean="0"/>
              <a:t>i</a:t>
            </a:r>
            <a:r>
              <a:rPr lang="en-US" sz="2800" dirty="0" smtClean="0"/>
              <a:t>; ++j</a:t>
            </a:r>
            <a:r>
              <a:rPr lang="en-US" sz="2800" dirty="0" smtClean="0"/>
              <a:t>)</a:t>
            </a:r>
          </a:p>
          <a:p>
            <a:pPr indent="-339725">
              <a:buClrTx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</a:pPr>
            <a:r>
              <a:rPr lang="en-US" sz="2800" dirty="0" smtClean="0"/>
              <a:t>      </a:t>
            </a:r>
            <a:r>
              <a:rPr lang="en-US" sz="2800" dirty="0" smtClean="0"/>
              <a:t>if (A[j</a:t>
            </a:r>
            <a:r>
              <a:rPr lang="en-US" sz="2800" dirty="0" smtClean="0"/>
              <a:t>]&gt;A[j+1</a:t>
            </a:r>
            <a:r>
              <a:rPr lang="en-US" sz="2800" dirty="0" smtClean="0"/>
              <a:t>])	</a:t>
            </a:r>
            <a:r>
              <a:rPr lang="en-US" sz="2800" dirty="0" smtClean="0"/>
              <a:t>Swap(A[j],A[j+1]);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4191000" cy="473075"/>
          </a:xfrm>
        </p:spPr>
        <p:txBody>
          <a:bodyPr/>
          <a:lstStyle/>
          <a:p>
            <a:pPr algn="l" defTabSz="449263" rtl="0" fontAlgn="base">
              <a:spcBef>
                <a:spcPct val="0"/>
              </a:spcBef>
              <a:spcAft>
                <a:spcPct val="0"/>
              </a:spcAft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kern="1200" dirty="0" smtClean="0">
                <a:solidFill>
                  <a:schemeClr val="accent6"/>
                </a:solidFill>
                <a:latin typeface="Arial" charset="0"/>
              </a:rPr>
              <a:t>Muralidhara V N IIIT Bangalore</a:t>
            </a:r>
            <a:endParaRPr lang="en-IN" kern="1200" dirty="0">
              <a:solidFill>
                <a:schemeClr val="accent6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DejaVu Sans"/>
        <a:cs typeface="DejaVu Sans"/>
      </a:majorFont>
      <a:minorFont>
        <a:latin typeface="Verdan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420</Words>
  <Application>Microsoft Office PowerPoint</Application>
  <PresentationFormat>On-screen Show (4:3)</PresentationFormat>
  <Paragraphs>97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Theme</vt:lpstr>
      <vt:lpstr>Rank of an element</vt:lpstr>
      <vt:lpstr>Find Rank</vt:lpstr>
      <vt:lpstr>Deterministic Find Rank</vt:lpstr>
      <vt:lpstr>Deterministic Rank </vt:lpstr>
      <vt:lpstr>Deterministic Rank </vt:lpstr>
      <vt:lpstr>Deterministic Rank </vt:lpstr>
      <vt:lpstr>Deterministic Rank </vt:lpstr>
      <vt:lpstr>Deterministic Find Rank</vt:lpstr>
      <vt:lpstr>Deterministic Find Rank</vt:lpstr>
      <vt:lpstr>Deterministic Find Rank</vt:lpstr>
      <vt:lpstr>Deterministic Find Rank</vt:lpstr>
      <vt:lpstr>Randomised Find Rank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</dc:title>
  <dc:creator>Prof.Murali</dc:creator>
  <cp:lastModifiedBy>Prof.Murali</cp:lastModifiedBy>
  <cp:revision>56</cp:revision>
  <dcterms:created xsi:type="dcterms:W3CDTF">2020-04-03T03:53:21Z</dcterms:created>
  <dcterms:modified xsi:type="dcterms:W3CDTF">2020-09-18T08:59:07Z</dcterms:modified>
</cp:coreProperties>
</file>