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4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53419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17584" y="1951382"/>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Syne" pitchFamily="34" charset="0"/>
                <a:ea typeface="Syne" pitchFamily="34" charset="-122"/>
                <a:cs typeface="Syne" pitchFamily="34" charset="-120"/>
              </a:rPr>
              <a:t>AI Bot for Playing TicTacToe</a:t>
            </a:r>
            <a:endParaRPr lang="en-US" sz="5249" dirty="0"/>
          </a:p>
        </p:txBody>
      </p:sp>
      <p:sp>
        <p:nvSpPr>
          <p:cNvPr id="6" name="Text 3"/>
          <p:cNvSpPr/>
          <p:nvPr/>
        </p:nvSpPr>
        <p:spPr>
          <a:xfrm>
            <a:off x="833198" y="4679327"/>
            <a:ext cx="7477601" cy="2488727"/>
          </a:xfrm>
          <a:prstGeom prst="rect">
            <a:avLst/>
          </a:prstGeom>
          <a:noFill/>
          <a:ln/>
        </p:spPr>
        <p:txBody>
          <a:bodyPr wrap="square" rtlCol="0" anchor="t"/>
          <a:lstStyle/>
          <a:p>
            <a:r>
              <a:rPr lang="en-US" sz="3200" dirty="0">
                <a:solidFill>
                  <a:schemeClr val="bg1"/>
                </a:solidFill>
              </a:rPr>
              <a:t>Submitted </a:t>
            </a:r>
            <a:r>
              <a:rPr lang="en-US" sz="3200" dirty="0" smtClean="0">
                <a:solidFill>
                  <a:schemeClr val="bg1"/>
                </a:solidFill>
              </a:rPr>
              <a:t>By : </a:t>
            </a:r>
            <a:r>
              <a:rPr lang="en-US" sz="2400" dirty="0" smtClean="0">
                <a:solidFill>
                  <a:schemeClr val="bg1"/>
                </a:solidFill>
              </a:rPr>
              <a:t>					</a:t>
            </a:r>
          </a:p>
          <a:p>
            <a:r>
              <a:rPr lang="en-US" sz="2400" dirty="0" smtClean="0">
                <a:solidFill>
                  <a:schemeClr val="bg1"/>
                </a:solidFill>
              </a:rPr>
              <a:t>Suyash </a:t>
            </a:r>
            <a:r>
              <a:rPr lang="en-US" sz="2400" dirty="0">
                <a:solidFill>
                  <a:schemeClr val="bg1"/>
                </a:solidFill>
              </a:rPr>
              <a:t>Kumar- K- 2115001025  		</a:t>
            </a:r>
            <a:endParaRPr lang="en-US" sz="2400" dirty="0" smtClean="0">
              <a:solidFill>
                <a:schemeClr val="bg1"/>
              </a:solidFill>
            </a:endParaRPr>
          </a:p>
          <a:p>
            <a:r>
              <a:rPr lang="en-US" sz="2400" dirty="0" err="1" smtClean="0">
                <a:solidFill>
                  <a:schemeClr val="bg1"/>
                </a:solidFill>
              </a:rPr>
              <a:t>Ashutosh</a:t>
            </a:r>
            <a:r>
              <a:rPr lang="en-US" sz="2400" dirty="0" smtClean="0">
                <a:solidFill>
                  <a:schemeClr val="bg1"/>
                </a:solidFill>
              </a:rPr>
              <a:t> </a:t>
            </a:r>
            <a:r>
              <a:rPr lang="en-US" sz="2400" dirty="0">
                <a:solidFill>
                  <a:schemeClr val="bg1"/>
                </a:solidFill>
              </a:rPr>
              <a:t>Singh- H- 2115000235		</a:t>
            </a:r>
            <a:endParaRPr lang="en-US" sz="2400" dirty="0" smtClean="0">
              <a:solidFill>
                <a:schemeClr val="bg1"/>
              </a:solidFill>
            </a:endParaRPr>
          </a:p>
          <a:p>
            <a:r>
              <a:rPr lang="en-US" sz="2400" dirty="0" err="1" smtClean="0">
                <a:solidFill>
                  <a:schemeClr val="bg1"/>
                </a:solidFill>
              </a:rPr>
              <a:t>Deepansh</a:t>
            </a:r>
            <a:r>
              <a:rPr lang="en-US" sz="2400" dirty="0" smtClean="0">
                <a:solidFill>
                  <a:schemeClr val="bg1"/>
                </a:solidFill>
              </a:rPr>
              <a:t> </a:t>
            </a:r>
            <a:r>
              <a:rPr lang="en-US" sz="2400" dirty="0" err="1">
                <a:solidFill>
                  <a:schemeClr val="bg1"/>
                </a:solidFill>
              </a:rPr>
              <a:t>Niranjan</a:t>
            </a:r>
            <a:r>
              <a:rPr lang="en-US" sz="2400" dirty="0">
                <a:solidFill>
                  <a:schemeClr val="bg1"/>
                </a:solidFill>
              </a:rPr>
              <a:t>- I - 2115000324		</a:t>
            </a:r>
            <a:endParaRPr lang="en-US" sz="2400" dirty="0" smtClean="0">
              <a:solidFill>
                <a:schemeClr val="bg1"/>
              </a:solidFill>
            </a:endParaRPr>
          </a:p>
          <a:p>
            <a:r>
              <a:rPr lang="en-US" sz="2400" dirty="0" smtClean="0">
                <a:solidFill>
                  <a:schemeClr val="bg1"/>
                </a:solidFill>
              </a:rPr>
              <a:t>Divyam </a:t>
            </a:r>
            <a:r>
              <a:rPr lang="en-US" sz="2400" dirty="0">
                <a:solidFill>
                  <a:schemeClr val="bg1"/>
                </a:solidFill>
              </a:rPr>
              <a:t>Upadhyay- I </a:t>
            </a:r>
            <a:r>
              <a:rPr lang="en-AT" sz="2400" dirty="0" smtClean="0">
                <a:solidFill>
                  <a:schemeClr val="bg1"/>
                </a:solidFill>
              </a:rPr>
              <a:t>–</a:t>
            </a:r>
            <a:r>
              <a:rPr lang="en-US" sz="2400" dirty="0" smtClean="0">
                <a:solidFill>
                  <a:schemeClr val="bg1"/>
                </a:solidFill>
              </a:rPr>
              <a:t> 2115000377</a:t>
            </a:r>
          </a:p>
          <a:p>
            <a:r>
              <a:rPr lang="en-US" sz="2400" dirty="0">
                <a:solidFill>
                  <a:schemeClr val="bg1"/>
                </a:solidFill>
              </a:rPr>
              <a:t>	</a:t>
            </a:r>
            <a:endParaRPr lang="en-US" sz="2400" dirty="0" smtClean="0">
              <a:solidFill>
                <a:schemeClr val="bg1"/>
              </a:solidFill>
            </a:endParaRPr>
          </a:p>
          <a:p>
            <a:r>
              <a:rPr lang="en-US" dirty="0"/>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281" y="862924"/>
            <a:ext cx="10611497" cy="650375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348389" y="4224695"/>
            <a:ext cx="832104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Challenges and Limitations</a:t>
            </a:r>
            <a:endParaRPr lang="en-US" sz="4374" dirty="0"/>
          </a:p>
        </p:txBody>
      </p:sp>
      <p:sp>
        <p:nvSpPr>
          <p:cNvPr id="7" name="Text 4"/>
          <p:cNvSpPr/>
          <p:nvPr/>
        </p:nvSpPr>
        <p:spPr>
          <a:xfrm>
            <a:off x="2533531" y="5467588"/>
            <a:ext cx="129540"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3070503" y="5502235"/>
            <a:ext cx="240792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2598301" y="5467588"/>
            <a:ext cx="9211389" cy="1632491"/>
          </a:xfrm>
          <a:prstGeom prst="rect">
            <a:avLst/>
          </a:prstGeom>
          <a:noFill/>
          <a:ln/>
        </p:spPr>
        <p:txBody>
          <a:bodyPr wrap="square" rtlCol="0" anchor="t"/>
          <a:lstStyle/>
          <a:p>
            <a:pPr>
              <a:lnSpc>
                <a:spcPts val="2799"/>
              </a:lnSpc>
            </a:pPr>
            <a:r>
              <a:rPr lang="en-US" sz="1750" b="1" dirty="0" smtClean="0">
                <a:solidFill>
                  <a:schemeClr val="bg1"/>
                </a:solidFill>
              </a:rPr>
              <a:t> </a:t>
            </a:r>
            <a:r>
              <a:rPr lang="en-US" sz="2400" b="1" u="sng" dirty="0" smtClean="0">
                <a:solidFill>
                  <a:schemeClr val="bg1"/>
                </a:solidFill>
              </a:rPr>
              <a:t>Predictability</a:t>
            </a:r>
            <a:r>
              <a:rPr lang="en-US" sz="2400" b="1" u="sng" dirty="0">
                <a:solidFill>
                  <a:schemeClr val="bg1"/>
                </a:solidFill>
              </a:rPr>
              <a:t> </a:t>
            </a:r>
            <a:r>
              <a:rPr lang="en-US" sz="2400" b="1" dirty="0" smtClean="0">
                <a:solidFill>
                  <a:schemeClr val="bg1"/>
                </a:solidFill>
              </a:rPr>
              <a:t>: </a:t>
            </a:r>
            <a:r>
              <a:rPr lang="en-US" sz="1750" dirty="0" smtClean="0">
                <a:solidFill>
                  <a:schemeClr val="bg1"/>
                </a:solidFill>
              </a:rPr>
              <a:t>The </a:t>
            </a:r>
            <a:r>
              <a:rPr lang="en-US" sz="1750" dirty="0">
                <a:solidFill>
                  <a:schemeClr val="bg1"/>
                </a:solidFill>
              </a:rPr>
              <a:t>game has a limited number of possible moves, and with optimal play, it often leads to a predictable outcome (either a win for one player or a draw). This lack of variability can make the game less interesting for experienced players.</a:t>
            </a:r>
            <a:endParaRPr lang="en-US" sz="175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1051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348389" y="4224695"/>
            <a:ext cx="8321040" cy="694373"/>
          </a:xfrm>
          <a:prstGeom prst="rect">
            <a:avLst/>
          </a:prstGeom>
          <a:noFill/>
          <a:ln/>
        </p:spPr>
        <p:txBody>
          <a:bodyPr wrap="none" rtlCol="0" anchor="t"/>
          <a:lstStyle/>
          <a:p>
            <a:pPr marL="0" indent="0">
              <a:lnSpc>
                <a:spcPts val="5468"/>
              </a:lnSpc>
              <a:buNone/>
            </a:pPr>
            <a:endParaRPr lang="en-US" sz="4374" dirty="0"/>
          </a:p>
        </p:txBody>
      </p:sp>
      <p:sp>
        <p:nvSpPr>
          <p:cNvPr id="7" name="Text 4"/>
          <p:cNvSpPr/>
          <p:nvPr/>
        </p:nvSpPr>
        <p:spPr>
          <a:xfrm>
            <a:off x="2533531" y="5467588"/>
            <a:ext cx="129540"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3070503" y="5502235"/>
            <a:ext cx="240792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1609565" y="2887692"/>
            <a:ext cx="10151511" cy="3376474"/>
          </a:xfrm>
          <a:prstGeom prst="rect">
            <a:avLst/>
          </a:prstGeom>
          <a:noFill/>
          <a:ln/>
        </p:spPr>
        <p:txBody>
          <a:bodyPr wrap="square" rtlCol="0" anchor="t"/>
          <a:lstStyle/>
          <a:p>
            <a:endParaRPr lang="en-US" sz="2800" b="1" u="sng" dirty="0" smtClean="0">
              <a:solidFill>
                <a:schemeClr val="bg1"/>
              </a:solidFill>
            </a:endParaRPr>
          </a:p>
          <a:p>
            <a:r>
              <a:rPr lang="en-US" sz="2800" b="1" u="sng" dirty="0" smtClean="0">
                <a:solidFill>
                  <a:schemeClr val="bg1"/>
                </a:solidFill>
              </a:rPr>
              <a:t>Small </a:t>
            </a:r>
            <a:r>
              <a:rPr lang="en-US" sz="2800" b="1" u="sng" dirty="0">
                <a:solidFill>
                  <a:schemeClr val="bg1"/>
                </a:solidFill>
              </a:rPr>
              <a:t>Game Tree</a:t>
            </a:r>
            <a:r>
              <a:rPr lang="en-US" sz="2800" b="1" dirty="0">
                <a:solidFill>
                  <a:schemeClr val="bg1"/>
                </a:solidFill>
              </a:rPr>
              <a:t>: </a:t>
            </a:r>
            <a:r>
              <a:rPr lang="en-US" dirty="0">
                <a:solidFill>
                  <a:schemeClr val="bg1"/>
                </a:solidFill>
              </a:rPr>
              <a:t>The game tree, representing all possible moves and outcomes, is relatively small. This simplicity means that computers can easily analyze all possible moves and outcomes, making it possible to create unbeatable AI opponents.</a:t>
            </a:r>
            <a:endParaRPr lang="en-IN" dirty="0">
              <a:solidFill>
                <a:schemeClr val="bg1"/>
              </a:solidFill>
            </a:endParaRPr>
          </a:p>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r>
              <a:rPr lang="en-US" sz="2800" b="1" u="sng" dirty="0" err="1" smtClean="0">
                <a:solidFill>
                  <a:schemeClr val="bg1"/>
                </a:solidFill>
              </a:rPr>
              <a:t>Memorizable</a:t>
            </a:r>
            <a:r>
              <a:rPr lang="en-US" sz="2800" b="1" u="sng" dirty="0" smtClean="0">
                <a:solidFill>
                  <a:schemeClr val="bg1"/>
                </a:solidFill>
              </a:rPr>
              <a:t> </a:t>
            </a:r>
            <a:r>
              <a:rPr lang="en-US" sz="2800" b="1" u="sng" dirty="0">
                <a:solidFill>
                  <a:schemeClr val="bg1"/>
                </a:solidFill>
              </a:rPr>
              <a:t>Patterns</a:t>
            </a:r>
            <a:r>
              <a:rPr lang="en-US" sz="2800" b="1" dirty="0">
                <a:solidFill>
                  <a:schemeClr val="bg1"/>
                </a:solidFill>
              </a:rPr>
              <a:t>: </a:t>
            </a:r>
            <a:r>
              <a:rPr lang="en-US" dirty="0">
                <a:solidFill>
                  <a:schemeClr val="bg1"/>
                </a:solidFill>
              </a:rPr>
              <a:t>Since the game is simple, players can memorize winning and blocking patterns. This reduces the reliance on strategic thinking and adaptability during gameplay.</a:t>
            </a:r>
            <a:endParaRPr lang="en-IN" dirty="0">
              <a:solidFill>
                <a:schemeClr val="bg1"/>
              </a:solidFill>
            </a:endParaRPr>
          </a:p>
          <a:p>
            <a:pPr marL="0" indent="0">
              <a:lnSpc>
                <a:spcPts val="2799"/>
              </a:lnSpc>
              <a:buNone/>
            </a:pPr>
            <a:endParaRPr lang="en-US" sz="1750" dirty="0"/>
          </a:p>
        </p:txBody>
      </p:sp>
    </p:spTree>
    <p:extLst>
      <p:ext uri="{BB962C8B-B14F-4D97-AF65-F5344CB8AC3E}">
        <p14:creationId xmlns:p14="http://schemas.microsoft.com/office/powerpoint/2010/main" val="3884261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931902"/>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Conclusion</a:t>
            </a:r>
            <a:endParaRPr lang="en-US" sz="4374" dirty="0"/>
          </a:p>
        </p:txBody>
      </p:sp>
      <p:pic>
        <p:nvPicPr>
          <p:cNvPr id="5" name="Image 0" descr="preencoded.png"/>
          <p:cNvPicPr>
            <a:picLocks noChangeAspect="1"/>
          </p:cNvPicPr>
          <p:nvPr/>
        </p:nvPicPr>
        <p:blipFill>
          <a:blip r:embed="rId3"/>
          <a:stretch>
            <a:fillRect/>
          </a:stretch>
        </p:blipFill>
        <p:spPr>
          <a:xfrm>
            <a:off x="2348389" y="2070616"/>
            <a:ext cx="4800124" cy="2966680"/>
          </a:xfrm>
          <a:prstGeom prst="rect">
            <a:avLst/>
          </a:prstGeom>
        </p:spPr>
      </p:pic>
      <p:sp>
        <p:nvSpPr>
          <p:cNvPr id="6" name="Text 3"/>
          <p:cNvSpPr/>
          <p:nvPr/>
        </p:nvSpPr>
        <p:spPr>
          <a:xfrm>
            <a:off x="2348389" y="5314950"/>
            <a:ext cx="4800124"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Impact of AI Bot on TicTacToe Game</a:t>
            </a:r>
            <a:endParaRPr lang="en-US" sz="2187" dirty="0"/>
          </a:p>
        </p:txBody>
      </p:sp>
      <p:sp>
        <p:nvSpPr>
          <p:cNvPr id="7" name="Text 4"/>
          <p:cNvSpPr/>
          <p:nvPr/>
        </p:nvSpPr>
        <p:spPr>
          <a:xfrm>
            <a:off x="2348389" y="6231493"/>
            <a:ext cx="4443889" cy="1066205"/>
          </a:xfrm>
          <a:prstGeom prst="rect">
            <a:avLst/>
          </a:prstGeom>
          <a:noFill/>
          <a:ln/>
        </p:spPr>
        <p:txBody>
          <a:bodyPr wrap="square" rtlCol="0" anchor="t"/>
          <a:lstStyle/>
          <a:p>
            <a:pPr marL="0" indent="0" algn="l">
              <a:lnSpc>
                <a:spcPts val="2799"/>
              </a:lnSpc>
              <a:buNone/>
            </a:pPr>
            <a:r>
              <a:rPr lang="en-US" sz="1750" dirty="0">
                <a:solidFill>
                  <a:schemeClr val="bg1"/>
                </a:solidFill>
                <a:latin typeface="Arimo" pitchFamily="34" charset="0"/>
                <a:ea typeface="Arimo" pitchFamily="34" charset="-122"/>
                <a:cs typeface="Arimo" pitchFamily="34" charset="-120"/>
              </a:rPr>
              <a:t>Recognize the significant impact an AI bot can have on TicTacToe, challenging even the most experienced human players.</a:t>
            </a:r>
            <a:endParaRPr lang="en-US" sz="1750" dirty="0">
              <a:solidFill>
                <a:schemeClr val="bg1"/>
              </a:solidFill>
            </a:endParaRPr>
          </a:p>
        </p:txBody>
      </p:sp>
      <p:pic>
        <p:nvPicPr>
          <p:cNvPr id="8" name="Image 1" descr="preencoded.png"/>
          <p:cNvPicPr>
            <a:picLocks noChangeAspect="1"/>
          </p:cNvPicPr>
          <p:nvPr/>
        </p:nvPicPr>
        <p:blipFill>
          <a:blip r:embed="rId4"/>
          <a:stretch>
            <a:fillRect/>
          </a:stretch>
        </p:blipFill>
        <p:spPr>
          <a:xfrm>
            <a:off x="7481768" y="2070616"/>
            <a:ext cx="4615639" cy="2627508"/>
          </a:xfrm>
          <a:prstGeom prst="rect">
            <a:avLst/>
          </a:prstGeom>
        </p:spPr>
      </p:pic>
      <p:sp>
        <p:nvSpPr>
          <p:cNvPr id="9" name="Text 5"/>
          <p:cNvSpPr/>
          <p:nvPr/>
        </p:nvSpPr>
        <p:spPr>
          <a:xfrm>
            <a:off x="7481768" y="4863703"/>
            <a:ext cx="2865120" cy="347186"/>
          </a:xfrm>
          <a:prstGeom prst="rect">
            <a:avLst/>
          </a:prstGeom>
          <a:noFill/>
          <a:ln/>
        </p:spPr>
        <p:txBody>
          <a:bodyPr wrap="none" rtlCol="0" anchor="t"/>
          <a:lstStyle/>
          <a:p>
            <a:pPr marL="0" indent="0" algn="l">
              <a:lnSpc>
                <a:spcPts val="2734"/>
              </a:lnSpc>
              <a:buNone/>
            </a:pPr>
            <a:r>
              <a:rPr lang="en-US" sz="2187" b="1" dirty="0">
                <a:solidFill>
                  <a:srgbClr val="FFFFFF"/>
                </a:solidFill>
                <a:latin typeface="Syne" pitchFamily="34" charset="0"/>
                <a:ea typeface="Syne" pitchFamily="34" charset="-122"/>
                <a:cs typeface="Syne" pitchFamily="34" charset="-120"/>
              </a:rPr>
              <a:t>Future Possibilities</a:t>
            </a:r>
            <a:endParaRPr lang="en-US" sz="2187" dirty="0"/>
          </a:p>
        </p:txBody>
      </p:sp>
      <p:sp>
        <p:nvSpPr>
          <p:cNvPr id="10" name="Text 6"/>
          <p:cNvSpPr/>
          <p:nvPr/>
        </p:nvSpPr>
        <p:spPr>
          <a:xfrm>
            <a:off x="7408195" y="5258941"/>
            <a:ext cx="6276273" cy="2622947"/>
          </a:xfrm>
          <a:prstGeom prst="rect">
            <a:avLst/>
          </a:prstGeom>
          <a:noFill/>
          <a:ln/>
        </p:spPr>
        <p:txBody>
          <a:bodyPr wrap="square" rtlCol="0" anchor="t"/>
          <a:lstStyle/>
          <a:p>
            <a:pPr>
              <a:lnSpc>
                <a:spcPts val="2799"/>
              </a:lnSpc>
            </a:pPr>
            <a:r>
              <a:rPr lang="en-US" dirty="0">
                <a:solidFill>
                  <a:schemeClr val="bg1"/>
                </a:solidFill>
                <a:ea typeface="Arimo"/>
              </a:rPr>
              <a:t>The future scope of AI includes increased automation in various industries, transformative impacts on healthcare, advancements in autonomous vehicles, improved natural language processing, applications in finance and education, enhanced cybersecurity measures, contributions to addressing climate change, improvements in entertainment. Overall, AI is expected to play a pivotal role in shaping the future across diverse sectors of </a:t>
            </a:r>
            <a:r>
              <a:rPr lang="en-US" dirty="0" smtClean="0">
                <a:solidFill>
                  <a:schemeClr val="bg1"/>
                </a:solidFill>
                <a:ea typeface="Arimo"/>
              </a:rPr>
              <a:t>society</a:t>
            </a:r>
            <a:r>
              <a:rPr lang="en-US" dirty="0" smtClean="0"/>
              <a:t>.</a:t>
            </a:r>
            <a:endParaRPr lang="en-IN" dirty="0"/>
          </a:p>
          <a:p>
            <a:pPr marL="0" indent="0" algn="l">
              <a:lnSpc>
                <a:spcPts val="2799"/>
              </a:lnSpc>
              <a:buNone/>
            </a:pP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C0A33">
              <a:alpha val="80000"/>
            </a:srgbClr>
          </a:solidFill>
          <a:ln/>
        </p:spPr>
      </p:sp>
      <p:sp>
        <p:nvSpPr>
          <p:cNvPr id="6" name="Text 3"/>
          <p:cNvSpPr/>
          <p:nvPr/>
        </p:nvSpPr>
        <p:spPr>
          <a:xfrm>
            <a:off x="2348389" y="3245525"/>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Introduction</a:t>
            </a:r>
            <a:endParaRPr lang="en-US" sz="4374" dirty="0"/>
          </a:p>
        </p:txBody>
      </p:sp>
      <p:sp>
        <p:nvSpPr>
          <p:cNvPr id="7" name="Text 4"/>
          <p:cNvSpPr/>
          <p:nvPr/>
        </p:nvSpPr>
        <p:spPr>
          <a:xfrm>
            <a:off x="2348389" y="4273153"/>
            <a:ext cx="9933503" cy="710803"/>
          </a:xfrm>
          <a:prstGeom prst="rect">
            <a:avLst/>
          </a:prstGeom>
          <a:noFill/>
          <a:ln/>
        </p:spPr>
        <p:txBody>
          <a:bodyPr wrap="square" rtlCol="0" anchor="t"/>
          <a:lstStyle/>
          <a:p>
            <a:pPr>
              <a:lnSpc>
                <a:spcPts val="2799"/>
              </a:lnSpc>
            </a:pPr>
            <a:r>
              <a:rPr lang="en-US" sz="1750" dirty="0">
                <a:solidFill>
                  <a:srgbClr val="D9E1FF"/>
                </a:solidFill>
                <a:latin typeface="Arimo" pitchFamily="34" charset="0"/>
                <a:ea typeface="Arimo" pitchFamily="34" charset="-122"/>
                <a:cs typeface="Arimo" pitchFamily="34" charset="-120"/>
              </a:rPr>
              <a:t>The objective of creating a Tic-Tac-Toe-playing AI using the minimax algorithm is to demonstrate how AI can make intelligent decisions in a simple two-player game. This project serves as an educational and illustrative example of AI decision-making in a deterministic, zero-sum game. </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21020"/>
            <a:ext cx="14630400" cy="8230195"/>
          </a:xfrm>
          <a:prstGeom prst="rect">
            <a:avLst/>
          </a:prstGeom>
          <a:solidFill>
            <a:srgbClr val="0C0A33"/>
          </a:solidFill>
          <a:ln/>
        </p:spPr>
      </p:sp>
      <p:sp>
        <p:nvSpPr>
          <p:cNvPr id="4" name="Text 2"/>
          <p:cNvSpPr/>
          <p:nvPr/>
        </p:nvSpPr>
        <p:spPr>
          <a:xfrm>
            <a:off x="3232904" y="502206"/>
            <a:ext cx="6568440" cy="570667"/>
          </a:xfrm>
          <a:prstGeom prst="rect">
            <a:avLst/>
          </a:prstGeom>
          <a:noFill/>
          <a:ln/>
        </p:spPr>
        <p:txBody>
          <a:bodyPr wrap="none" rtlCol="0" anchor="t"/>
          <a:lstStyle/>
          <a:p>
            <a:pPr marL="0" indent="0">
              <a:lnSpc>
                <a:spcPts val="4494"/>
              </a:lnSpc>
              <a:buNone/>
            </a:pPr>
            <a:r>
              <a:rPr lang="en-US" sz="3595" b="1" dirty="0">
                <a:solidFill>
                  <a:srgbClr val="FFFFFF"/>
                </a:solidFill>
                <a:latin typeface="Syne" pitchFamily="34" charset="0"/>
                <a:ea typeface="Syne" pitchFamily="34" charset="-122"/>
                <a:cs typeface="Syne" pitchFamily="34" charset="-120"/>
              </a:rPr>
              <a:t>AI Algorithm for TicTacToe</a:t>
            </a:r>
            <a:endParaRPr lang="en-US" sz="3595" dirty="0"/>
          </a:p>
        </p:txBody>
      </p:sp>
      <p:sp>
        <p:nvSpPr>
          <p:cNvPr id="5" name="Shape 3"/>
          <p:cNvSpPr/>
          <p:nvPr/>
        </p:nvSpPr>
        <p:spPr>
          <a:xfrm>
            <a:off x="7303889" y="1438037"/>
            <a:ext cx="22741" cy="6289953"/>
          </a:xfrm>
          <a:prstGeom prst="rect">
            <a:avLst/>
          </a:prstGeom>
          <a:solidFill>
            <a:srgbClr val="8061FF"/>
          </a:solidFill>
          <a:ln/>
        </p:spPr>
      </p:sp>
      <p:sp>
        <p:nvSpPr>
          <p:cNvPr id="6" name="Shape 4"/>
          <p:cNvSpPr/>
          <p:nvPr/>
        </p:nvSpPr>
        <p:spPr>
          <a:xfrm>
            <a:off x="7520642" y="1774686"/>
            <a:ext cx="639127" cy="22741"/>
          </a:xfrm>
          <a:prstGeom prst="rect">
            <a:avLst/>
          </a:prstGeom>
          <a:solidFill>
            <a:srgbClr val="8061FF"/>
          </a:solidFill>
          <a:ln/>
        </p:spPr>
      </p:sp>
      <p:sp>
        <p:nvSpPr>
          <p:cNvPr id="7" name="Shape 5"/>
          <p:cNvSpPr/>
          <p:nvPr/>
        </p:nvSpPr>
        <p:spPr>
          <a:xfrm>
            <a:off x="7109758" y="1580674"/>
            <a:ext cx="410885" cy="410885"/>
          </a:xfrm>
          <a:prstGeom prst="roundRect">
            <a:avLst>
              <a:gd name="adj" fmla="val 13334"/>
            </a:avLst>
          </a:prstGeom>
          <a:solidFill>
            <a:srgbClr val="171542"/>
          </a:solidFill>
          <a:ln/>
        </p:spPr>
      </p:sp>
      <p:sp>
        <p:nvSpPr>
          <p:cNvPr id="8" name="Text 6"/>
          <p:cNvSpPr/>
          <p:nvPr/>
        </p:nvSpPr>
        <p:spPr>
          <a:xfrm>
            <a:off x="7261800" y="1614845"/>
            <a:ext cx="106680" cy="342424"/>
          </a:xfrm>
          <a:prstGeom prst="rect">
            <a:avLst/>
          </a:prstGeom>
          <a:noFill/>
          <a:ln/>
        </p:spPr>
        <p:txBody>
          <a:bodyPr wrap="none" rtlCol="0" anchor="t"/>
          <a:lstStyle/>
          <a:p>
            <a:pPr marL="0" indent="0" algn="ctr">
              <a:lnSpc>
                <a:spcPts val="2696"/>
              </a:lnSpc>
              <a:buNone/>
            </a:pPr>
            <a:r>
              <a:rPr lang="en-US" sz="2157" b="1" dirty="0">
                <a:solidFill>
                  <a:srgbClr val="FFFFFF"/>
                </a:solidFill>
                <a:latin typeface="Syne" pitchFamily="34" charset="0"/>
                <a:ea typeface="Syne" pitchFamily="34" charset="-122"/>
                <a:cs typeface="Syne" pitchFamily="34" charset="-120"/>
              </a:rPr>
              <a:t>1</a:t>
            </a:r>
            <a:endParaRPr lang="en-US" sz="2157" dirty="0"/>
          </a:p>
        </p:txBody>
      </p:sp>
      <p:sp>
        <p:nvSpPr>
          <p:cNvPr id="9" name="Text 7"/>
          <p:cNvSpPr/>
          <p:nvPr/>
        </p:nvSpPr>
        <p:spPr>
          <a:xfrm>
            <a:off x="8319611" y="1620560"/>
            <a:ext cx="2392680" cy="285274"/>
          </a:xfrm>
          <a:prstGeom prst="rect">
            <a:avLst/>
          </a:prstGeom>
          <a:noFill/>
          <a:ln/>
        </p:spPr>
        <p:txBody>
          <a:bodyPr wrap="none" rtlCol="0" anchor="t"/>
          <a:lstStyle/>
          <a:p>
            <a:pPr marL="0" indent="0" algn="l">
              <a:lnSpc>
                <a:spcPts val="2247"/>
              </a:lnSpc>
              <a:buNone/>
            </a:pPr>
            <a:r>
              <a:rPr lang="en-US" sz="1798" b="1" dirty="0">
                <a:solidFill>
                  <a:srgbClr val="FFFFFF"/>
                </a:solidFill>
                <a:latin typeface="Syne" pitchFamily="34" charset="0"/>
                <a:ea typeface="Syne" pitchFamily="34" charset="-122"/>
                <a:cs typeface="Syne" pitchFamily="34" charset="-120"/>
              </a:rPr>
              <a:t>Minimax Algorithm</a:t>
            </a:r>
            <a:endParaRPr lang="en-US" sz="1798" dirty="0"/>
          </a:p>
        </p:txBody>
      </p:sp>
      <p:sp>
        <p:nvSpPr>
          <p:cNvPr id="10" name="Text 8"/>
          <p:cNvSpPr/>
          <p:nvPr/>
        </p:nvSpPr>
        <p:spPr>
          <a:xfrm>
            <a:off x="8319611" y="2088356"/>
            <a:ext cx="3077885" cy="1460897"/>
          </a:xfrm>
          <a:prstGeom prst="rect">
            <a:avLst/>
          </a:prstGeom>
          <a:noFill/>
          <a:ln/>
        </p:spPr>
        <p:txBody>
          <a:bodyPr wrap="square" rtlCol="0" anchor="t"/>
          <a:lstStyle/>
          <a:p>
            <a:pPr marL="0" indent="0" algn="l">
              <a:lnSpc>
                <a:spcPts val="2301"/>
              </a:lnSpc>
              <a:buNone/>
            </a:pPr>
            <a:r>
              <a:rPr lang="en-US" sz="1438" dirty="0">
                <a:solidFill>
                  <a:srgbClr val="D9E1FF"/>
                </a:solidFill>
                <a:latin typeface="Arimo" pitchFamily="34" charset="0"/>
                <a:ea typeface="Arimo" pitchFamily="34" charset="-122"/>
                <a:cs typeface="Arimo" pitchFamily="34" charset="-120"/>
              </a:rPr>
              <a:t>Uncover the power of the Minimax algorithm, a game theory technique that enables an AI bot to analyze all possible moves and make optimal decisions.</a:t>
            </a:r>
            <a:endParaRPr lang="en-US" sz="1438" dirty="0"/>
          </a:p>
        </p:txBody>
      </p:sp>
      <p:sp>
        <p:nvSpPr>
          <p:cNvPr id="11" name="Shape 9"/>
          <p:cNvSpPr/>
          <p:nvPr/>
        </p:nvSpPr>
        <p:spPr>
          <a:xfrm>
            <a:off x="6470630" y="2687657"/>
            <a:ext cx="639127" cy="22741"/>
          </a:xfrm>
          <a:prstGeom prst="rect">
            <a:avLst/>
          </a:prstGeom>
          <a:solidFill>
            <a:srgbClr val="8061FF"/>
          </a:solidFill>
          <a:ln/>
        </p:spPr>
      </p:sp>
      <p:sp>
        <p:nvSpPr>
          <p:cNvPr id="12" name="Shape 10"/>
          <p:cNvSpPr/>
          <p:nvPr/>
        </p:nvSpPr>
        <p:spPr>
          <a:xfrm>
            <a:off x="7109758" y="2493645"/>
            <a:ext cx="410885" cy="410885"/>
          </a:xfrm>
          <a:prstGeom prst="roundRect">
            <a:avLst>
              <a:gd name="adj" fmla="val 13334"/>
            </a:avLst>
          </a:prstGeom>
          <a:solidFill>
            <a:srgbClr val="171542"/>
          </a:solidFill>
          <a:ln/>
        </p:spPr>
      </p:sp>
      <p:sp>
        <p:nvSpPr>
          <p:cNvPr id="13" name="Text 11"/>
          <p:cNvSpPr/>
          <p:nvPr/>
        </p:nvSpPr>
        <p:spPr>
          <a:xfrm>
            <a:off x="7231320" y="2527816"/>
            <a:ext cx="167640" cy="342424"/>
          </a:xfrm>
          <a:prstGeom prst="rect">
            <a:avLst/>
          </a:prstGeom>
          <a:noFill/>
          <a:ln/>
        </p:spPr>
        <p:txBody>
          <a:bodyPr wrap="none" rtlCol="0" anchor="t"/>
          <a:lstStyle/>
          <a:p>
            <a:pPr marL="0" indent="0" algn="ctr">
              <a:lnSpc>
                <a:spcPts val="2696"/>
              </a:lnSpc>
              <a:buNone/>
            </a:pPr>
            <a:r>
              <a:rPr lang="en-US" sz="2157" b="1" dirty="0">
                <a:solidFill>
                  <a:srgbClr val="FFFFFF"/>
                </a:solidFill>
                <a:latin typeface="Syne" pitchFamily="34" charset="0"/>
                <a:ea typeface="Syne" pitchFamily="34" charset="-122"/>
                <a:cs typeface="Syne" pitchFamily="34" charset="-120"/>
              </a:rPr>
              <a:t>2</a:t>
            </a:r>
            <a:endParaRPr lang="en-US" sz="2157" dirty="0"/>
          </a:p>
        </p:txBody>
      </p:sp>
      <p:sp>
        <p:nvSpPr>
          <p:cNvPr id="14" name="Text 12"/>
          <p:cNvSpPr/>
          <p:nvPr/>
        </p:nvSpPr>
        <p:spPr>
          <a:xfrm>
            <a:off x="3399949" y="2533531"/>
            <a:ext cx="2910840" cy="285274"/>
          </a:xfrm>
          <a:prstGeom prst="rect">
            <a:avLst/>
          </a:prstGeom>
          <a:noFill/>
          <a:ln/>
        </p:spPr>
        <p:txBody>
          <a:bodyPr wrap="none" rtlCol="0" anchor="t"/>
          <a:lstStyle/>
          <a:p>
            <a:pPr marL="0" indent="0" algn="r">
              <a:lnSpc>
                <a:spcPts val="2247"/>
              </a:lnSpc>
              <a:buNone/>
            </a:pPr>
            <a:r>
              <a:rPr lang="en-US" sz="1798" b="1" dirty="0">
                <a:solidFill>
                  <a:srgbClr val="FFFFFF"/>
                </a:solidFill>
                <a:latin typeface="Syne" pitchFamily="34" charset="0"/>
                <a:ea typeface="Syne" pitchFamily="34" charset="-122"/>
                <a:cs typeface="Syne" pitchFamily="34" charset="-120"/>
              </a:rPr>
              <a:t>Evaluating Game State</a:t>
            </a:r>
            <a:endParaRPr lang="en-US" sz="1798" dirty="0"/>
          </a:p>
        </p:txBody>
      </p:sp>
      <p:sp>
        <p:nvSpPr>
          <p:cNvPr id="15" name="Text 13"/>
          <p:cNvSpPr/>
          <p:nvPr/>
        </p:nvSpPr>
        <p:spPr>
          <a:xfrm>
            <a:off x="3232904" y="3001327"/>
            <a:ext cx="3077885" cy="1168718"/>
          </a:xfrm>
          <a:prstGeom prst="rect">
            <a:avLst/>
          </a:prstGeom>
          <a:noFill/>
          <a:ln/>
        </p:spPr>
        <p:txBody>
          <a:bodyPr wrap="square" rtlCol="0" anchor="t"/>
          <a:lstStyle/>
          <a:p>
            <a:pPr marL="0" indent="0" algn="r">
              <a:lnSpc>
                <a:spcPts val="2301"/>
              </a:lnSpc>
              <a:buNone/>
            </a:pPr>
            <a:r>
              <a:rPr lang="en-US" sz="1438" dirty="0">
                <a:solidFill>
                  <a:srgbClr val="D9E1FF"/>
                </a:solidFill>
                <a:latin typeface="Arimo" pitchFamily="34" charset="0"/>
                <a:ea typeface="Arimo" pitchFamily="34" charset="-122"/>
                <a:cs typeface="Arimo" pitchFamily="34" charset="-120"/>
              </a:rPr>
              <a:t>Explore how the AI bot evaluates the game state, taking into account available moves, potential threats, and winning opportunities.</a:t>
            </a:r>
            <a:endParaRPr lang="en-US" sz="1438" dirty="0"/>
          </a:p>
        </p:txBody>
      </p:sp>
      <p:sp>
        <p:nvSpPr>
          <p:cNvPr id="16" name="Shape 14"/>
          <p:cNvSpPr/>
          <p:nvPr/>
        </p:nvSpPr>
        <p:spPr>
          <a:xfrm>
            <a:off x="7520642" y="4250948"/>
            <a:ext cx="639127" cy="22741"/>
          </a:xfrm>
          <a:prstGeom prst="rect">
            <a:avLst/>
          </a:prstGeom>
          <a:solidFill>
            <a:srgbClr val="8061FF"/>
          </a:solidFill>
          <a:ln/>
        </p:spPr>
      </p:sp>
      <p:sp>
        <p:nvSpPr>
          <p:cNvPr id="17" name="Shape 15"/>
          <p:cNvSpPr/>
          <p:nvPr/>
        </p:nvSpPr>
        <p:spPr>
          <a:xfrm>
            <a:off x="7109758" y="4056936"/>
            <a:ext cx="410885" cy="410885"/>
          </a:xfrm>
          <a:prstGeom prst="roundRect">
            <a:avLst>
              <a:gd name="adj" fmla="val 13334"/>
            </a:avLst>
          </a:prstGeom>
          <a:solidFill>
            <a:srgbClr val="171542"/>
          </a:solidFill>
          <a:ln/>
        </p:spPr>
      </p:sp>
      <p:sp>
        <p:nvSpPr>
          <p:cNvPr id="18" name="Text 16"/>
          <p:cNvSpPr/>
          <p:nvPr/>
        </p:nvSpPr>
        <p:spPr>
          <a:xfrm>
            <a:off x="7227510" y="4091107"/>
            <a:ext cx="175260" cy="342424"/>
          </a:xfrm>
          <a:prstGeom prst="rect">
            <a:avLst/>
          </a:prstGeom>
          <a:noFill/>
          <a:ln/>
        </p:spPr>
        <p:txBody>
          <a:bodyPr wrap="none" rtlCol="0" anchor="t"/>
          <a:lstStyle/>
          <a:p>
            <a:pPr marL="0" indent="0" algn="ctr">
              <a:lnSpc>
                <a:spcPts val="2696"/>
              </a:lnSpc>
              <a:buNone/>
            </a:pPr>
            <a:r>
              <a:rPr lang="en-US" sz="2157" b="1" dirty="0">
                <a:solidFill>
                  <a:srgbClr val="FFFFFF"/>
                </a:solidFill>
                <a:latin typeface="Syne" pitchFamily="34" charset="0"/>
                <a:ea typeface="Syne" pitchFamily="34" charset="-122"/>
                <a:cs typeface="Syne" pitchFamily="34" charset="-120"/>
              </a:rPr>
              <a:t>3</a:t>
            </a:r>
            <a:endParaRPr lang="en-US" sz="2157" dirty="0"/>
          </a:p>
        </p:txBody>
      </p:sp>
      <p:sp>
        <p:nvSpPr>
          <p:cNvPr id="19" name="Text 17"/>
          <p:cNvSpPr/>
          <p:nvPr/>
        </p:nvSpPr>
        <p:spPr>
          <a:xfrm>
            <a:off x="8319611" y="4096822"/>
            <a:ext cx="3077885" cy="570548"/>
          </a:xfrm>
          <a:prstGeom prst="rect">
            <a:avLst/>
          </a:prstGeom>
          <a:noFill/>
          <a:ln/>
        </p:spPr>
        <p:txBody>
          <a:bodyPr wrap="square" rtlCol="0" anchor="t"/>
          <a:lstStyle/>
          <a:p>
            <a:pPr marL="0" indent="0" algn="l">
              <a:lnSpc>
                <a:spcPts val="2247"/>
              </a:lnSpc>
              <a:buNone/>
            </a:pPr>
            <a:r>
              <a:rPr lang="en-US" sz="1798" b="1" dirty="0">
                <a:solidFill>
                  <a:srgbClr val="FFFFFF"/>
                </a:solidFill>
                <a:latin typeface="Syne" pitchFamily="34" charset="0"/>
                <a:ea typeface="Syne" pitchFamily="34" charset="-122"/>
                <a:cs typeface="Syne" pitchFamily="34" charset="-120"/>
              </a:rPr>
              <a:t>Simulating Game Scenarios</a:t>
            </a:r>
            <a:endParaRPr lang="en-US" sz="1798" dirty="0"/>
          </a:p>
        </p:txBody>
      </p:sp>
      <p:sp>
        <p:nvSpPr>
          <p:cNvPr id="20" name="Text 18"/>
          <p:cNvSpPr/>
          <p:nvPr/>
        </p:nvSpPr>
        <p:spPr>
          <a:xfrm>
            <a:off x="8319611" y="4849892"/>
            <a:ext cx="3077885" cy="1168718"/>
          </a:xfrm>
          <a:prstGeom prst="rect">
            <a:avLst/>
          </a:prstGeom>
          <a:noFill/>
          <a:ln/>
        </p:spPr>
        <p:txBody>
          <a:bodyPr wrap="square" rtlCol="0" anchor="t"/>
          <a:lstStyle/>
          <a:p>
            <a:pPr marL="0" indent="0" algn="l">
              <a:lnSpc>
                <a:spcPts val="2301"/>
              </a:lnSpc>
              <a:buNone/>
            </a:pPr>
            <a:r>
              <a:rPr lang="en-US" sz="1438" dirty="0">
                <a:solidFill>
                  <a:srgbClr val="D9E1FF"/>
                </a:solidFill>
                <a:latin typeface="Arimo" pitchFamily="34" charset="0"/>
                <a:ea typeface="Arimo" pitchFamily="34" charset="-122"/>
                <a:cs typeface="Arimo" pitchFamily="34" charset="-120"/>
              </a:rPr>
              <a:t>Unleash the AI bot's ability to simulate various game scenarios to predict the best possible moves and counter the opponent's strategies.</a:t>
            </a:r>
            <a:endParaRPr lang="en-US" sz="1438" dirty="0"/>
          </a:p>
        </p:txBody>
      </p:sp>
      <p:sp>
        <p:nvSpPr>
          <p:cNvPr id="23" name="Text 21"/>
          <p:cNvSpPr/>
          <p:nvPr/>
        </p:nvSpPr>
        <p:spPr>
          <a:xfrm>
            <a:off x="7216080" y="5325785"/>
            <a:ext cx="198120" cy="342424"/>
          </a:xfrm>
          <a:prstGeom prst="rect">
            <a:avLst/>
          </a:prstGeom>
          <a:noFill/>
          <a:ln/>
        </p:spPr>
        <p:txBody>
          <a:bodyPr wrap="none" rtlCol="0" anchor="t"/>
          <a:lstStyle/>
          <a:p>
            <a:pPr marL="0" indent="0" algn="ctr">
              <a:lnSpc>
                <a:spcPts val="2696"/>
              </a:lnSpc>
              <a:buNone/>
            </a:pPr>
            <a:endParaRPr lang="en-US" sz="2157" dirty="0"/>
          </a:p>
        </p:txBody>
      </p:sp>
      <p:sp>
        <p:nvSpPr>
          <p:cNvPr id="24" name="Text 22"/>
          <p:cNvSpPr/>
          <p:nvPr/>
        </p:nvSpPr>
        <p:spPr>
          <a:xfrm>
            <a:off x="3232904" y="5331500"/>
            <a:ext cx="3077885" cy="570548"/>
          </a:xfrm>
          <a:prstGeom prst="rect">
            <a:avLst/>
          </a:prstGeom>
          <a:noFill/>
          <a:ln/>
        </p:spPr>
        <p:txBody>
          <a:bodyPr wrap="square" rtlCol="0" anchor="t"/>
          <a:lstStyle/>
          <a:p>
            <a:pPr marL="0" indent="0" algn="r">
              <a:lnSpc>
                <a:spcPts val="2247"/>
              </a:lnSpc>
              <a:buNone/>
            </a:pPr>
            <a:endParaRPr lang="en-US" sz="1798" dirty="0"/>
          </a:p>
        </p:txBody>
      </p:sp>
      <p:sp>
        <p:nvSpPr>
          <p:cNvPr id="25" name="Text 23"/>
          <p:cNvSpPr/>
          <p:nvPr/>
        </p:nvSpPr>
        <p:spPr>
          <a:xfrm>
            <a:off x="3232904" y="6084570"/>
            <a:ext cx="3077885" cy="1460897"/>
          </a:xfrm>
          <a:prstGeom prst="rect">
            <a:avLst/>
          </a:prstGeom>
          <a:noFill/>
          <a:ln/>
        </p:spPr>
        <p:txBody>
          <a:bodyPr wrap="square" rtlCol="0" anchor="t"/>
          <a:lstStyle/>
          <a:p>
            <a:pPr marL="0" indent="0" algn="r">
              <a:lnSpc>
                <a:spcPts val="2301"/>
              </a:lnSpc>
              <a:buNone/>
            </a:pPr>
            <a:endParaRPr lang="en-US" sz="1438"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86582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Syne" pitchFamily="34" charset="0"/>
                <a:ea typeface="Syne" pitchFamily="34" charset="-122"/>
                <a:cs typeface="Syne" pitchFamily="34" charset="-120"/>
              </a:rPr>
              <a:t>Building the AI Bot</a:t>
            </a:r>
            <a:endParaRPr lang="en-US" sz="4374" dirty="0"/>
          </a:p>
        </p:txBody>
      </p:sp>
      <p:sp>
        <p:nvSpPr>
          <p:cNvPr id="6" name="Shape 3"/>
          <p:cNvSpPr/>
          <p:nvPr/>
        </p:nvSpPr>
        <p:spPr>
          <a:xfrm>
            <a:off x="833199" y="1893451"/>
            <a:ext cx="9306401" cy="1793796"/>
          </a:xfrm>
          <a:prstGeom prst="roundRect">
            <a:avLst>
              <a:gd name="adj" fmla="val 3716"/>
            </a:avLst>
          </a:prstGeom>
          <a:solidFill>
            <a:srgbClr val="171542"/>
          </a:solidFill>
          <a:ln/>
        </p:spPr>
      </p:sp>
      <p:sp>
        <p:nvSpPr>
          <p:cNvPr id="7" name="Text 4"/>
          <p:cNvSpPr/>
          <p:nvPr/>
        </p:nvSpPr>
        <p:spPr>
          <a:xfrm>
            <a:off x="1055370" y="2115622"/>
            <a:ext cx="4259580" cy="416481"/>
          </a:xfrm>
          <a:prstGeom prst="rect">
            <a:avLst/>
          </a:prstGeom>
          <a:noFill/>
          <a:ln/>
        </p:spPr>
        <p:txBody>
          <a:bodyPr wrap="none" rtlCol="0" anchor="t"/>
          <a:lstStyle/>
          <a:p>
            <a:pPr marL="0" indent="0">
              <a:lnSpc>
                <a:spcPts val="3281"/>
              </a:lnSpc>
              <a:buNone/>
            </a:pPr>
            <a:r>
              <a:rPr lang="en-US" sz="2624" b="1" dirty="0">
                <a:solidFill>
                  <a:srgbClr val="FFFFFF"/>
                </a:solidFill>
                <a:latin typeface="Syne" pitchFamily="34" charset="0"/>
                <a:ea typeface="Syne" pitchFamily="34" charset="-122"/>
                <a:cs typeface="Syne" pitchFamily="34" charset="-120"/>
              </a:rPr>
              <a:t>Evaluating Game State</a:t>
            </a:r>
            <a:endParaRPr lang="en-US" sz="2624" dirty="0"/>
          </a:p>
        </p:txBody>
      </p:sp>
      <p:sp>
        <p:nvSpPr>
          <p:cNvPr id="8" name="Text 5"/>
          <p:cNvSpPr/>
          <p:nvPr/>
        </p:nvSpPr>
        <p:spPr>
          <a:xfrm>
            <a:off x="1055370" y="2754273"/>
            <a:ext cx="8862060" cy="710803"/>
          </a:xfrm>
          <a:prstGeom prst="rect">
            <a:avLst/>
          </a:prstGeom>
          <a:noFill/>
          <a:ln/>
        </p:spPr>
        <p:txBody>
          <a:bodyPr wrap="squar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Understand the intricate process of evaluating the current game state to identify the most favorable next move.</a:t>
            </a:r>
            <a:endParaRPr lang="en-US" sz="1750" dirty="0"/>
          </a:p>
        </p:txBody>
      </p:sp>
      <p:sp>
        <p:nvSpPr>
          <p:cNvPr id="9" name="Shape 6"/>
          <p:cNvSpPr/>
          <p:nvPr/>
        </p:nvSpPr>
        <p:spPr>
          <a:xfrm>
            <a:off x="833199" y="3909417"/>
            <a:ext cx="9306401" cy="1438394"/>
          </a:xfrm>
          <a:prstGeom prst="roundRect">
            <a:avLst>
              <a:gd name="adj" fmla="val 4634"/>
            </a:avLst>
          </a:prstGeom>
          <a:solidFill>
            <a:srgbClr val="171542"/>
          </a:solidFill>
          <a:ln/>
        </p:spPr>
      </p:sp>
      <p:sp>
        <p:nvSpPr>
          <p:cNvPr id="10" name="Text 7"/>
          <p:cNvSpPr/>
          <p:nvPr/>
        </p:nvSpPr>
        <p:spPr>
          <a:xfrm>
            <a:off x="1055370" y="4131588"/>
            <a:ext cx="5074920" cy="416481"/>
          </a:xfrm>
          <a:prstGeom prst="rect">
            <a:avLst/>
          </a:prstGeom>
          <a:noFill/>
          <a:ln/>
        </p:spPr>
        <p:txBody>
          <a:bodyPr wrap="none" rtlCol="0" anchor="t"/>
          <a:lstStyle/>
          <a:p>
            <a:pPr marL="0" indent="0">
              <a:lnSpc>
                <a:spcPts val="3281"/>
              </a:lnSpc>
              <a:buNone/>
            </a:pPr>
            <a:r>
              <a:rPr lang="en-US" sz="2624" b="1" dirty="0">
                <a:solidFill>
                  <a:srgbClr val="FFFFFF"/>
                </a:solidFill>
                <a:latin typeface="Syne" pitchFamily="34" charset="0"/>
                <a:ea typeface="Syne" pitchFamily="34" charset="-122"/>
                <a:cs typeface="Syne" pitchFamily="34" charset="-120"/>
              </a:rPr>
              <a:t>Simulating Game Scenarios</a:t>
            </a:r>
            <a:endParaRPr lang="en-US" sz="2624" dirty="0"/>
          </a:p>
        </p:txBody>
      </p:sp>
      <p:sp>
        <p:nvSpPr>
          <p:cNvPr id="11" name="Text 8"/>
          <p:cNvSpPr/>
          <p:nvPr/>
        </p:nvSpPr>
        <p:spPr>
          <a:xfrm>
            <a:off x="1055370" y="4770239"/>
            <a:ext cx="8862060" cy="355402"/>
          </a:xfrm>
          <a:prstGeom prst="rect">
            <a:avLst/>
          </a:prstGeom>
          <a:noFill/>
          <a:ln/>
        </p:spPr>
        <p:txBody>
          <a:bodyPr wrap="none" rtlCol="0" anchor="t"/>
          <a:lstStyle/>
          <a:p>
            <a:pPr marL="0" indent="0">
              <a:lnSpc>
                <a:spcPts val="2799"/>
              </a:lnSpc>
              <a:buNone/>
            </a:pPr>
            <a:r>
              <a:rPr lang="en-US" sz="1750" dirty="0">
                <a:solidFill>
                  <a:srgbClr val="D9E1FF"/>
                </a:solidFill>
                <a:latin typeface="Arimo" pitchFamily="34" charset="0"/>
                <a:ea typeface="Arimo" pitchFamily="34" charset="-122"/>
                <a:cs typeface="Arimo" pitchFamily="34" charset="-120"/>
              </a:rPr>
              <a:t>Learn how the AI bot predicts and simulates future scenarios to choose a winning strategy.</a:t>
            </a:r>
            <a:endParaRPr lang="en-US" sz="1750" dirty="0"/>
          </a:p>
        </p:txBody>
      </p:sp>
      <p:sp>
        <p:nvSpPr>
          <p:cNvPr id="13" name="Text 10"/>
          <p:cNvSpPr/>
          <p:nvPr/>
        </p:nvSpPr>
        <p:spPr>
          <a:xfrm>
            <a:off x="1055370" y="5792153"/>
            <a:ext cx="5661660" cy="416481"/>
          </a:xfrm>
          <a:prstGeom prst="rect">
            <a:avLst/>
          </a:prstGeom>
          <a:noFill/>
          <a:ln/>
        </p:spPr>
        <p:txBody>
          <a:bodyPr wrap="none" rtlCol="0" anchor="t"/>
          <a:lstStyle/>
          <a:p>
            <a:pPr marL="0" indent="0">
              <a:lnSpc>
                <a:spcPts val="3281"/>
              </a:lnSpc>
              <a:buNone/>
            </a:pPr>
            <a:endParaRPr lang="en-US" sz="2624" dirty="0"/>
          </a:p>
        </p:txBody>
      </p:sp>
      <p:sp>
        <p:nvSpPr>
          <p:cNvPr id="14" name="Text 11"/>
          <p:cNvSpPr/>
          <p:nvPr/>
        </p:nvSpPr>
        <p:spPr>
          <a:xfrm>
            <a:off x="1055370" y="6430804"/>
            <a:ext cx="8862060" cy="710803"/>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1" y="735724"/>
            <a:ext cx="10983311" cy="67623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210" y="624162"/>
            <a:ext cx="10163503" cy="69812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620727"/>
            <a:ext cx="10909738" cy="698814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80" y="1271752"/>
            <a:ext cx="11529902" cy="577017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3767614"/>
            <a:ext cx="4443889" cy="694373"/>
          </a:xfrm>
          <a:prstGeom prst="rect">
            <a:avLst/>
          </a:prstGeom>
          <a:noFill/>
          <a:ln/>
        </p:spPr>
        <p:txBody>
          <a:bodyPr wrap="none" rtlCol="0" anchor="t"/>
          <a:lstStyle/>
          <a:p>
            <a:pPr marL="0" indent="0">
              <a:lnSpc>
                <a:spcPts val="5468"/>
              </a:lnSpc>
              <a:buNone/>
            </a:pPr>
            <a:endParaRPr lang="en-US" sz="4374"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512" y="755085"/>
            <a:ext cx="10799641" cy="66441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419</Words>
  <Application>Microsoft Office PowerPoint</Application>
  <PresentationFormat>Custom</PresentationFormat>
  <Paragraphs>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Arimo</vt:lpstr>
      <vt:lpstr>Calibri</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Suyash Kumar</cp:lastModifiedBy>
  <cp:revision>5</cp:revision>
  <dcterms:created xsi:type="dcterms:W3CDTF">2023-12-03T17:48:15Z</dcterms:created>
  <dcterms:modified xsi:type="dcterms:W3CDTF">2023-12-03T18:41:15Z</dcterms:modified>
</cp:coreProperties>
</file>