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ublic Sans Italics" charset="1" panose="00000000000000000000"/>
      <p:regular r:id="rId22"/>
    </p:embeddedFont>
    <p:embeddedFont>
      <p:font typeface="League Spartan" charset="1" panose="00000800000000000000"/>
      <p:regular r:id="rId23"/>
    </p:embeddedFont>
    <p:embeddedFont>
      <p:font typeface="Public Sans" charset="1" panose="00000000000000000000"/>
      <p:regular r:id="rId24"/>
    </p:embeddedFont>
    <p:embeddedFont>
      <p:font typeface="Public Sans Bold" charset="1" panose="00000000000000000000"/>
      <p:regular r:id="rId25"/>
    </p:embeddedFont>
    <p:embeddedFont>
      <p:font typeface="Canva Sans Bold" charset="1" panose="020B0803030501040103"/>
      <p:regular r:id="rId26"/>
    </p:embeddedFont>
    <p:embeddedFont>
      <p:font typeface="Canva Sans" charset="1" panose="020B05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790421"/>
            <a:ext cx="7449047" cy="467879"/>
            <a:chOff x="0" y="0"/>
            <a:chExt cx="9932063" cy="6238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3839" cy="623839"/>
            </a:xfrm>
            <a:custGeom>
              <a:avLst/>
              <a:gdLst/>
              <a:ahLst/>
              <a:cxnLst/>
              <a:rect r="r" b="b" t="t" l="l"/>
              <a:pathLst>
                <a:path h="623839" w="623839">
                  <a:moveTo>
                    <a:pt x="0" y="0"/>
                  </a:moveTo>
                  <a:lnTo>
                    <a:pt x="623839" y="0"/>
                  </a:lnTo>
                  <a:lnTo>
                    <a:pt x="623839" y="623839"/>
                  </a:lnTo>
                  <a:lnTo>
                    <a:pt x="0" y="6238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834825" y="39199"/>
              <a:ext cx="9097238" cy="520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90"/>
                </a:lnSpc>
              </a:pPr>
              <a:r>
                <a:rPr lang="en-US" sz="2454" i="true">
                  <a:solidFill>
                    <a:srgbClr val="000000"/>
                  </a:solidFill>
                  <a:latin typeface="Public Sans Italics"/>
                  <a:ea typeface="Public Sans Italics"/>
                  <a:cs typeface="Public Sans Italics"/>
                  <a:sym typeface="Public Sans Italics"/>
                </a:rPr>
                <a:t>This event has live translations.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9444943" y="9469499"/>
            <a:ext cx="2635648" cy="263564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6365051" y="-1368240"/>
            <a:ext cx="2635648" cy="263564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6569013" y="9258300"/>
            <a:ext cx="2008110" cy="200811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7159923" y="-1949074"/>
            <a:ext cx="2635648" cy="2635648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078556" y="2094754"/>
            <a:ext cx="6286495" cy="3432757"/>
          </a:xfrm>
          <a:custGeom>
            <a:avLst/>
            <a:gdLst/>
            <a:ahLst/>
            <a:cxnLst/>
            <a:rect r="r" b="b" t="t" l="l"/>
            <a:pathLst>
              <a:path h="3432757" w="6286495">
                <a:moveTo>
                  <a:pt x="0" y="0"/>
                </a:moveTo>
                <a:lnTo>
                  <a:pt x="6286495" y="0"/>
                </a:lnTo>
                <a:lnTo>
                  <a:pt x="6286495" y="3432757"/>
                </a:lnTo>
                <a:lnTo>
                  <a:pt x="0" y="34327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282456" y="6310034"/>
            <a:ext cx="8400419" cy="1018551"/>
          </a:xfrm>
          <a:custGeom>
            <a:avLst/>
            <a:gdLst/>
            <a:ahLst/>
            <a:cxnLst/>
            <a:rect r="r" b="b" t="t" l="l"/>
            <a:pathLst>
              <a:path h="1018551" w="8400419">
                <a:moveTo>
                  <a:pt x="0" y="0"/>
                </a:moveTo>
                <a:lnTo>
                  <a:pt x="8400419" y="0"/>
                </a:lnTo>
                <a:lnTo>
                  <a:pt x="8400419" y="1018551"/>
                </a:lnTo>
                <a:lnTo>
                  <a:pt x="0" y="10185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37902" y="2759666"/>
            <a:ext cx="7439845" cy="5165759"/>
            <a:chOff x="0" y="0"/>
            <a:chExt cx="9919793" cy="6887678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0"/>
              <a:ext cx="9919793" cy="1460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39"/>
                </a:lnSpc>
              </a:pPr>
              <a:r>
                <a:rPr lang="en-US" sz="71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Unicorn Study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569" y="1700045"/>
              <a:ext cx="9917224" cy="518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Companies: </a:t>
              </a:r>
              <a:r>
                <a:rPr lang="en-US" sz="4199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NoBroker</a:t>
              </a:r>
              <a:r>
                <a:rPr lang="en-US" sz="4199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&amp;         </a:t>
              </a:r>
              <a:r>
                <a:rPr lang="en-US" sz="4199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FalconX</a:t>
              </a:r>
            </a:p>
            <a:p>
              <a:pPr algn="l">
                <a:lnSpc>
                  <a:spcPts val="3861"/>
                </a:lnSpc>
              </a:pPr>
            </a:p>
            <a:p>
              <a:pPr algn="l">
                <a:lnSpc>
                  <a:spcPts val="3861"/>
                </a:lnSpc>
              </a:pPr>
              <a:r>
                <a:rPr lang="en-US" sz="2758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Group</a:t>
              </a:r>
              <a:r>
                <a:rPr lang="en-US" sz="2758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n-US" sz="2758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Members</a:t>
              </a:r>
              <a:r>
                <a:rPr lang="en-US" sz="2758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:</a:t>
              </a:r>
            </a:p>
            <a:p>
              <a:pPr algn="l">
                <a:lnSpc>
                  <a:spcPts val="3861"/>
                </a:lnSpc>
              </a:pPr>
              <a:r>
                <a:rPr lang="en-US" sz="2758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Aryan Dhawan    2021023</a:t>
              </a:r>
            </a:p>
            <a:p>
              <a:pPr algn="l">
                <a:lnSpc>
                  <a:spcPts val="3861"/>
                </a:lnSpc>
              </a:pPr>
              <a:r>
                <a:rPr lang="en-US" sz="2758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Suyash Kumar    2021293</a:t>
              </a:r>
            </a:p>
            <a:p>
              <a:pPr algn="l">
                <a:lnSpc>
                  <a:spcPts val="3861"/>
                </a:lnSpc>
              </a:pPr>
              <a:r>
                <a:rPr lang="en-US" sz="2758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Aditya Yadav       2021374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033373" y="8698832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1871372" y="2831527"/>
            <a:ext cx="2600275" cy="2600275"/>
          </a:xfrm>
          <a:custGeom>
            <a:avLst/>
            <a:gdLst/>
            <a:ahLst/>
            <a:cxnLst/>
            <a:rect r="r" b="b" t="t" l="l"/>
            <a:pathLst>
              <a:path h="2600275" w="2600275">
                <a:moveTo>
                  <a:pt x="0" y="0"/>
                </a:moveTo>
                <a:lnTo>
                  <a:pt x="2600275" y="0"/>
                </a:lnTo>
                <a:lnTo>
                  <a:pt x="2600275" y="2600275"/>
                </a:lnTo>
                <a:lnTo>
                  <a:pt x="0" y="2600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871372" y="6023049"/>
            <a:ext cx="2638029" cy="2638029"/>
          </a:xfrm>
          <a:custGeom>
            <a:avLst/>
            <a:gdLst/>
            <a:ahLst/>
            <a:cxnLst/>
            <a:rect r="r" b="b" t="t" l="l"/>
            <a:pathLst>
              <a:path h="2638029" w="2638029">
                <a:moveTo>
                  <a:pt x="0" y="0"/>
                </a:moveTo>
                <a:lnTo>
                  <a:pt x="2638029" y="0"/>
                </a:lnTo>
                <a:lnTo>
                  <a:pt x="2638029" y="2638029"/>
                </a:lnTo>
                <a:lnTo>
                  <a:pt x="0" y="2638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83198" y="1418453"/>
            <a:ext cx="11723315" cy="8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Founders &amp; Management at FalconX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20483" y="2508019"/>
            <a:ext cx="4352726" cy="5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Visionary Leadership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9110" y="3641289"/>
            <a:ext cx="9029888" cy="511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Founders : Led by </a:t>
            </a: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Raghu Yarlagadda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Prabhakar Reddy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with a focus on building institutional crypto infrastructure.    </a:t>
            </a:r>
          </a:p>
          <a:p>
            <a:pPr algn="l">
              <a:lnSpc>
                <a:spcPts val="3683"/>
              </a:lnSpc>
            </a:pPr>
          </a:p>
          <a:p>
            <a:pPr algn="l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Ivan Galli 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 the VP of Corporate Strategy &amp; Finance, 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oversees financial planning and budgeting.</a:t>
            </a:r>
          </a:p>
          <a:p>
            <a:pPr algn="l">
              <a:lnSpc>
                <a:spcPts val="3683"/>
              </a:lnSpc>
            </a:pPr>
          </a:p>
          <a:p>
            <a:pPr algn="l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organization is client-centric, innovation-driven, compliance-focused, and operates with a global perspective to meet diverse client needs in the evolving crypto market.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08126" y="3887177"/>
            <a:ext cx="2787923" cy="431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Raghu Yarlagadda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07049" y="6910239"/>
            <a:ext cx="2659062" cy="431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Prabhakar Reddy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033373" y="8698832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2015315" y="3454448"/>
            <a:ext cx="3812925" cy="1992253"/>
          </a:xfrm>
          <a:custGeom>
            <a:avLst/>
            <a:gdLst/>
            <a:ahLst/>
            <a:cxnLst/>
            <a:rect r="r" b="b" t="t" l="l"/>
            <a:pathLst>
              <a:path h="1992253" w="3812925">
                <a:moveTo>
                  <a:pt x="0" y="0"/>
                </a:moveTo>
                <a:lnTo>
                  <a:pt x="3812925" y="0"/>
                </a:lnTo>
                <a:lnTo>
                  <a:pt x="3812925" y="1992253"/>
                </a:lnTo>
                <a:lnTo>
                  <a:pt x="0" y="199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317410" y="5593164"/>
            <a:ext cx="5814425" cy="834841"/>
          </a:xfrm>
          <a:custGeom>
            <a:avLst/>
            <a:gdLst/>
            <a:ahLst/>
            <a:cxnLst/>
            <a:rect r="r" b="b" t="t" l="l"/>
            <a:pathLst>
              <a:path h="834841" w="5814425">
                <a:moveTo>
                  <a:pt x="0" y="0"/>
                </a:moveTo>
                <a:lnTo>
                  <a:pt x="5814425" y="0"/>
                </a:lnTo>
                <a:lnTo>
                  <a:pt x="5814425" y="834841"/>
                </a:lnTo>
                <a:lnTo>
                  <a:pt x="0" y="8348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59609" y="1418453"/>
            <a:ext cx="6592342" cy="8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Investors of FalconX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57897" y="2874108"/>
            <a:ext cx="2929805" cy="5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Investors: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9110" y="3641289"/>
            <a:ext cx="9029888" cy="4181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GIC: 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Singapore's sovereign wealth fund known for investments across sectors globally</a:t>
            </a: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l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 Capital: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Co-founded by Facebook's Eduardo Saverin, it focuses on investments in fintech, health tech, and enterprise technologies.</a:t>
            </a:r>
          </a:p>
          <a:p>
            <a:pPr algn="l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Tiger Global: 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major name in venture capital, investing heavily in both early-stage and growth-stage technology companies.</a:t>
            </a:r>
          </a:p>
          <a:p>
            <a:pPr algn="l">
              <a:lnSpc>
                <a:spcPts val="3683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033373" y="8698832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347469" y="3870720"/>
            <a:ext cx="7639375" cy="3017327"/>
          </a:xfrm>
          <a:custGeom>
            <a:avLst/>
            <a:gdLst/>
            <a:ahLst/>
            <a:cxnLst/>
            <a:rect r="r" b="b" t="t" l="l"/>
            <a:pathLst>
              <a:path h="3017327" w="7639375">
                <a:moveTo>
                  <a:pt x="0" y="0"/>
                </a:moveTo>
                <a:lnTo>
                  <a:pt x="7639375" y="0"/>
                </a:lnTo>
                <a:lnTo>
                  <a:pt x="7639375" y="3017328"/>
                </a:lnTo>
                <a:lnTo>
                  <a:pt x="0" y="3017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27886" y="3870720"/>
            <a:ext cx="9381089" cy="4373933"/>
          </a:xfrm>
          <a:custGeom>
            <a:avLst/>
            <a:gdLst/>
            <a:ahLst/>
            <a:cxnLst/>
            <a:rect r="r" b="b" t="t" l="l"/>
            <a:pathLst>
              <a:path h="4373933" w="9381089">
                <a:moveTo>
                  <a:pt x="0" y="0"/>
                </a:moveTo>
                <a:lnTo>
                  <a:pt x="9381089" y="0"/>
                </a:lnTo>
                <a:lnTo>
                  <a:pt x="9381089" y="4373933"/>
                </a:lnTo>
                <a:lnTo>
                  <a:pt x="0" y="43739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74419" y="1022506"/>
            <a:ext cx="5205264" cy="8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Funding Rounds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9278" y="1983273"/>
            <a:ext cx="11334718" cy="8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platform has grown significantly, raising over $430 million to date, and its valuation reached $8 billion following its Series D funding round in 2022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81570" y="3268133"/>
            <a:ext cx="3482826" cy="39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 latest funding rounds: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2346524" y="3150129"/>
            <a:ext cx="11686849" cy="2758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204" indent="-280602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Valuation &amp; Funding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Valuation surged from $3.75 billion (2021) to $8 billion (2022), supported by over $500M in funding.</a:t>
            </a:r>
          </a:p>
          <a:p>
            <a:pPr algn="l">
              <a:lnSpc>
                <a:spcPts val="3639"/>
              </a:lnSpc>
            </a:pPr>
          </a:p>
          <a:p>
            <a:pPr algn="l" marL="561204" indent="-280602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Monthly Trading Volume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Processes over $10 billion in trades monthly, leveraging market volatility for higher returns.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819056" y="6012009"/>
            <a:ext cx="7056490" cy="3528245"/>
          </a:xfrm>
          <a:custGeom>
            <a:avLst/>
            <a:gdLst/>
            <a:ahLst/>
            <a:cxnLst/>
            <a:rect r="r" b="b" t="t" l="l"/>
            <a:pathLst>
              <a:path h="3528245" w="7056490">
                <a:moveTo>
                  <a:pt x="0" y="0"/>
                </a:moveTo>
                <a:lnTo>
                  <a:pt x="7056490" y="0"/>
                </a:lnTo>
                <a:lnTo>
                  <a:pt x="7056490" y="3528245"/>
                </a:lnTo>
                <a:lnTo>
                  <a:pt x="0" y="3528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65574" y="1389741"/>
            <a:ext cx="99250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Highlights of FalconX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19554" y="2251137"/>
            <a:ext cx="58554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Navigating Market Volatility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46531" y="5954859"/>
            <a:ext cx="8404281" cy="4094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9621" indent="-249811" lvl="1">
              <a:lnSpc>
                <a:spcPts val="3239"/>
              </a:lnSpc>
              <a:buFont typeface="Arial"/>
              <a:buChar char="•"/>
            </a:pPr>
            <a:r>
              <a:rPr lang="en-US" b="true" sz="23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Revenue &amp; Margins</a:t>
            </a:r>
            <a:r>
              <a:rPr lang="en-US" sz="231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Double-digit revenue growth, with a focus on high-margin services like lending and derivatives.</a:t>
            </a:r>
          </a:p>
          <a:p>
            <a:pPr algn="just">
              <a:lnSpc>
                <a:spcPts val="3239"/>
              </a:lnSpc>
            </a:pPr>
          </a:p>
          <a:p>
            <a:pPr algn="just" marL="499621" indent="-249811" lvl="1">
              <a:lnSpc>
                <a:spcPts val="3239"/>
              </a:lnSpc>
              <a:buFont typeface="Arial"/>
              <a:buChar char="•"/>
            </a:pPr>
            <a:r>
              <a:rPr lang="en-US" b="true" sz="23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Regulatory Adaption</a:t>
            </a:r>
            <a:r>
              <a:rPr lang="en-US" sz="231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Building compliance infrastructure to meet evolving global crypto regulations.</a:t>
            </a:r>
          </a:p>
          <a:p>
            <a:pPr algn="just">
              <a:lnSpc>
                <a:spcPts val="3239"/>
              </a:lnSpc>
            </a:pPr>
          </a:p>
          <a:p>
            <a:pPr algn="just" marL="499621" indent="-249811" lvl="1">
              <a:lnSpc>
                <a:spcPts val="3239"/>
              </a:lnSpc>
              <a:buFont typeface="Arial"/>
              <a:buChar char="•"/>
            </a:pPr>
            <a:r>
              <a:rPr lang="en-US" b="true" sz="2314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Global Expansion</a:t>
            </a:r>
            <a:r>
              <a:rPr lang="en-US" sz="231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Investing in Asia and Europe, adding new products like derivatives to capture institutional markets.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033373" y="8698832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740763" y="3664348"/>
            <a:ext cx="8082198" cy="4546236"/>
          </a:xfrm>
          <a:custGeom>
            <a:avLst/>
            <a:gdLst/>
            <a:ahLst/>
            <a:cxnLst/>
            <a:rect r="r" b="b" t="t" l="l"/>
            <a:pathLst>
              <a:path h="4546236" w="8082198">
                <a:moveTo>
                  <a:pt x="0" y="0"/>
                </a:moveTo>
                <a:lnTo>
                  <a:pt x="8082198" y="0"/>
                </a:lnTo>
                <a:lnTo>
                  <a:pt x="8082198" y="4546236"/>
                </a:lnTo>
                <a:lnTo>
                  <a:pt x="0" y="454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59708" y="1418453"/>
            <a:ext cx="9341941" cy="8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Indian Tax Provision &amp; ESOPs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59609" y="2279849"/>
            <a:ext cx="73829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Incentves and Taxation for startups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0432" y="3641289"/>
            <a:ext cx="7973749" cy="511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Startup India Scheme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Eligible startups receive tax exemptions under Section 80-IAC for the first three years.    </a:t>
            </a:r>
          </a:p>
          <a:p>
            <a:pPr algn="just">
              <a:lnSpc>
                <a:spcPts val="3683"/>
              </a:lnSpc>
            </a:pPr>
          </a:p>
          <a:p>
            <a:pPr algn="just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ESOP Taxation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Employees are taxed at two points-when options are exercised and when shares are sold.</a:t>
            </a:r>
          </a:p>
          <a:p>
            <a:pPr algn="just">
              <a:lnSpc>
                <a:spcPts val="3683"/>
              </a:lnSpc>
            </a:pPr>
          </a:p>
          <a:p>
            <a:pPr algn="just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 on Retention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Tax-efficient ESOP plans improve employee retention and motivation.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623652" y="195879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033373" y="8698832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1959609" y="1418453"/>
            <a:ext cx="888037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&amp; Key Learnings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9110" y="3369073"/>
            <a:ext cx="9029888" cy="4648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Success Factors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Both companies leveraged innovative technology and strategic investements to disrupt traditional markets. </a:t>
            </a:r>
          </a:p>
          <a:p>
            <a:pPr algn="just">
              <a:lnSpc>
                <a:spcPts val="3683"/>
              </a:lnSpc>
            </a:pPr>
          </a:p>
          <a:p>
            <a:pPr algn="just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NoBroker must control costs; FalconX faces evolving regulations.</a:t>
            </a:r>
          </a:p>
          <a:p>
            <a:pPr algn="just">
              <a:lnSpc>
                <a:spcPts val="3683"/>
              </a:lnSpc>
            </a:pPr>
          </a:p>
          <a:p>
            <a:pPr algn="just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Prospects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Both aim to scale further, NoBroker towards INR 1,000 crore revenue and FalconX by increasing transactions volumes.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D2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6462632" y="1058854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9098280" y="-1576794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4623652" y="-1576794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0" y="7729292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058854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1617917" y="4229307"/>
            <a:ext cx="6324510" cy="1609875"/>
          </a:xfrm>
          <a:custGeom>
            <a:avLst/>
            <a:gdLst/>
            <a:ahLst/>
            <a:cxnLst/>
            <a:rect r="r" b="b" t="t" l="l"/>
            <a:pathLst>
              <a:path h="1609875" w="6324510">
                <a:moveTo>
                  <a:pt x="0" y="0"/>
                </a:moveTo>
                <a:lnTo>
                  <a:pt x="6324510" y="0"/>
                </a:lnTo>
                <a:lnTo>
                  <a:pt x="6324510" y="1609875"/>
                </a:lnTo>
                <a:lnTo>
                  <a:pt x="0" y="160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7824" y="3694502"/>
            <a:ext cx="2811293" cy="2943590"/>
          </a:xfrm>
          <a:custGeom>
            <a:avLst/>
            <a:gdLst/>
            <a:ahLst/>
            <a:cxnLst/>
            <a:rect r="r" b="b" t="t" l="l"/>
            <a:pathLst>
              <a:path h="2943590" w="2811293">
                <a:moveTo>
                  <a:pt x="0" y="0"/>
                </a:moveTo>
                <a:lnTo>
                  <a:pt x="2811293" y="0"/>
                </a:lnTo>
                <a:lnTo>
                  <a:pt x="2811293" y="2943589"/>
                </a:lnTo>
                <a:lnTo>
                  <a:pt x="0" y="29435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90540" y="3694502"/>
            <a:ext cx="2853091" cy="2943590"/>
          </a:xfrm>
          <a:custGeom>
            <a:avLst/>
            <a:gdLst/>
            <a:ahLst/>
            <a:cxnLst/>
            <a:rect r="r" b="b" t="t" l="l"/>
            <a:pathLst>
              <a:path h="2943590" w="2853091">
                <a:moveTo>
                  <a:pt x="0" y="0"/>
                </a:moveTo>
                <a:lnTo>
                  <a:pt x="2853091" y="0"/>
                </a:lnTo>
                <a:lnTo>
                  <a:pt x="2853091" y="2943589"/>
                </a:lnTo>
                <a:lnTo>
                  <a:pt x="0" y="29435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56768" y="3431191"/>
            <a:ext cx="2520243" cy="3206106"/>
          </a:xfrm>
          <a:custGeom>
            <a:avLst/>
            <a:gdLst/>
            <a:ahLst/>
            <a:cxnLst/>
            <a:rect r="r" b="b" t="t" l="l"/>
            <a:pathLst>
              <a:path h="3206106" w="2520243">
                <a:moveTo>
                  <a:pt x="0" y="0"/>
                </a:moveTo>
                <a:lnTo>
                  <a:pt x="2520243" y="0"/>
                </a:lnTo>
                <a:lnTo>
                  <a:pt x="2520243" y="3206106"/>
                </a:lnTo>
                <a:lnTo>
                  <a:pt x="0" y="32061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775" t="-8365" r="0" b="-14458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84775" y="6799446"/>
            <a:ext cx="1077392" cy="41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Suyash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680699" y="6799446"/>
            <a:ext cx="872381" cy="41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Aryan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63353" y="6799446"/>
            <a:ext cx="966143" cy="41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Aditya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765786" y="2943893"/>
            <a:ext cx="971645" cy="720455"/>
          </a:xfrm>
          <a:custGeom>
            <a:avLst/>
            <a:gdLst/>
            <a:ahLst/>
            <a:cxnLst/>
            <a:rect r="r" b="b" t="t" l="l"/>
            <a:pathLst>
              <a:path h="720455" w="971645">
                <a:moveTo>
                  <a:pt x="0" y="0"/>
                </a:moveTo>
                <a:lnTo>
                  <a:pt x="971645" y="0"/>
                </a:lnTo>
                <a:lnTo>
                  <a:pt x="971645" y="720455"/>
                </a:lnTo>
                <a:lnTo>
                  <a:pt x="0" y="720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145" t="-14384" r="-1335573" b="-14384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826800" y="3732767"/>
            <a:ext cx="5862404" cy="1169119"/>
            <a:chOff x="0" y="0"/>
            <a:chExt cx="7816538" cy="155882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7816538" cy="629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6"/>
                </a:lnSpc>
                <a:spcBef>
                  <a:spcPct val="0"/>
                </a:spcBef>
              </a:pPr>
              <a:r>
                <a:rPr lang="en-US" b="true" sz="3054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Sector &amp; Business Model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31214"/>
              <a:ext cx="7816538" cy="527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243613" y="3241594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616773" y="2976616"/>
            <a:ext cx="955571" cy="720455"/>
          </a:xfrm>
          <a:custGeom>
            <a:avLst/>
            <a:gdLst/>
            <a:ahLst/>
            <a:cxnLst/>
            <a:rect r="r" b="b" t="t" l="l"/>
            <a:pathLst>
              <a:path h="720455" w="955571">
                <a:moveTo>
                  <a:pt x="0" y="0"/>
                </a:moveTo>
                <a:lnTo>
                  <a:pt x="955571" y="0"/>
                </a:lnTo>
                <a:lnTo>
                  <a:pt x="955571" y="720456"/>
                </a:lnTo>
                <a:lnTo>
                  <a:pt x="0" y="720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1448" t="-14384" r="-721463" b="-14384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587456" y="7165851"/>
            <a:ext cx="3391646" cy="2305433"/>
          </a:xfrm>
          <a:custGeom>
            <a:avLst/>
            <a:gdLst/>
            <a:ahLst/>
            <a:cxnLst/>
            <a:rect r="r" b="b" t="t" l="l"/>
            <a:pathLst>
              <a:path h="2305433" w="3391646">
                <a:moveTo>
                  <a:pt x="0" y="0"/>
                </a:moveTo>
                <a:lnTo>
                  <a:pt x="3391646" y="0"/>
                </a:lnTo>
                <a:lnTo>
                  <a:pt x="3391646" y="2305433"/>
                </a:lnTo>
                <a:lnTo>
                  <a:pt x="0" y="23054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44" t="-3952" r="-4888" b="-2823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476340" y="1418453"/>
            <a:ext cx="712966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 of NoBroker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49650" y="2279849"/>
            <a:ext cx="6118820" cy="5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India’s first Proptech Unicorn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96331" y="3618657"/>
            <a:ext cx="3481888" cy="57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33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Company Profile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68295" y="4279024"/>
            <a:ext cx="5576060" cy="1589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Founded in 2013 by Amit Agarwal, Akhli Gupta and Saurabh Garg. Focuses on eliminating brokers in real estate transactions.   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68116" y="4269701"/>
            <a:ext cx="5236811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Operating in proptech, connecting buyers, sellers, and tenants without brokers. Also provides rental payment services and home maintenance.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994963" y="6769131"/>
            <a:ext cx="10297218" cy="3051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133" indent="-269566" lvl="1">
              <a:lnSpc>
                <a:spcPts val="3495"/>
              </a:lnSpc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Funding</a:t>
            </a:r>
            <a:r>
              <a:rPr lang="en-US" sz="24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$430.9 million (Series E)</a:t>
            </a:r>
          </a:p>
          <a:p>
            <a:pPr algn="just" marL="539133" indent="-269566" lvl="1">
              <a:lnSpc>
                <a:spcPts val="3495"/>
              </a:lnSpc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Valuation</a:t>
            </a:r>
            <a:r>
              <a:rPr lang="en-US" sz="24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$1 billion</a:t>
            </a:r>
          </a:p>
          <a:p>
            <a:pPr algn="just" marL="539133" indent="-269566" lvl="1">
              <a:lnSpc>
                <a:spcPts val="3495"/>
              </a:lnSpc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FY23 Revenue</a:t>
            </a:r>
            <a:r>
              <a:rPr lang="en-US" sz="24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INR 609 crore (87% YoY growth)</a:t>
            </a:r>
          </a:p>
          <a:p>
            <a:pPr algn="just" marL="539133" indent="-269566" lvl="1">
              <a:lnSpc>
                <a:spcPts val="3495"/>
              </a:lnSpc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Losses</a:t>
            </a:r>
            <a:r>
              <a:rPr lang="en-US" sz="24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INR 506 crore (FY23)</a:t>
            </a:r>
          </a:p>
          <a:p>
            <a:pPr algn="just" marL="539133" indent="-269566" lvl="1">
              <a:lnSpc>
                <a:spcPts val="3495"/>
              </a:lnSpc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Users</a:t>
            </a:r>
            <a:r>
              <a:rPr lang="en-US" sz="24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30 million; saving INR 130 crore/month in brokerage fees</a:t>
            </a:r>
          </a:p>
          <a:p>
            <a:pPr algn="just" marL="539133" indent="-269566" lvl="1">
              <a:lnSpc>
                <a:spcPts val="3495"/>
              </a:lnSpc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</a:t>
            </a:r>
            <a:r>
              <a:rPr lang="en-US" sz="24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INR 1,000 crore revenue in FY24</a:t>
            </a:r>
          </a:p>
          <a:p>
            <a:pPr algn="just" marL="539133" indent="-269566" lvl="1">
              <a:lnSpc>
                <a:spcPts val="3495"/>
              </a:lnSpc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Investors</a:t>
            </a:r>
            <a:r>
              <a:rPr lang="en-US" sz="24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Google, General Atlantic, Tiger Global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42546" y="7990321"/>
            <a:ext cx="3153785" cy="599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4"/>
              </a:lnSpc>
            </a:pPr>
            <a:r>
              <a:rPr lang="en-US" sz="356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Financials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033373" y="8698832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364882" y="4465046"/>
            <a:ext cx="15894418" cy="565063"/>
          </a:xfrm>
          <a:custGeom>
            <a:avLst/>
            <a:gdLst/>
            <a:ahLst/>
            <a:cxnLst/>
            <a:rect r="r" b="b" t="t" l="l"/>
            <a:pathLst>
              <a:path h="565063" w="15894418">
                <a:moveTo>
                  <a:pt x="0" y="0"/>
                </a:moveTo>
                <a:lnTo>
                  <a:pt x="15894418" y="0"/>
                </a:lnTo>
                <a:lnTo>
                  <a:pt x="15894418" y="565063"/>
                </a:lnTo>
                <a:lnTo>
                  <a:pt x="0" y="565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321" r="0" b="-20321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349663" y="5160016"/>
            <a:ext cx="3674346" cy="1249601"/>
            <a:chOff x="0" y="0"/>
            <a:chExt cx="4899128" cy="166613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4899128" cy="671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15"/>
                </a:lnSpc>
                <a:spcBef>
                  <a:spcPct val="0"/>
                </a:spcBef>
              </a:pPr>
              <a:r>
                <a:rPr lang="en-US" b="true" sz="3264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Shift to Proptech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106137"/>
              <a:ext cx="4899128" cy="559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8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531803" y="1418453"/>
            <a:ext cx="104261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 Opportunity of Proptech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76340" y="2279849"/>
            <a:ext cx="84178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Disrupting Real Estate through Proptech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6992" y="5076825"/>
            <a:ext cx="5532296" cy="57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33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 Estate Market in India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465111" y="5737192"/>
            <a:ext cx="5576060" cy="1589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indian real estate sector is expected to reach $1 trillion by 2030, driven by urbanisation and housing demand.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62566" y="5076825"/>
            <a:ext cx="5441332" cy="57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33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Long-term Growth Drivers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32501" y="5737192"/>
            <a:ext cx="5301464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Rising middle-class income and government policies favor digital real estate platforms.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68955" y="5737192"/>
            <a:ext cx="5576060" cy="118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COVID-19 accelerated digital adoption in property transactions and home services.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033373" y="8698832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717720" y="3887059"/>
            <a:ext cx="6157864" cy="4097779"/>
          </a:xfrm>
          <a:custGeom>
            <a:avLst/>
            <a:gdLst/>
            <a:ahLst/>
            <a:cxnLst/>
            <a:rect r="r" b="b" t="t" l="l"/>
            <a:pathLst>
              <a:path h="4097779" w="6157864">
                <a:moveTo>
                  <a:pt x="0" y="0"/>
                </a:moveTo>
                <a:lnTo>
                  <a:pt x="6157864" y="0"/>
                </a:lnTo>
                <a:lnTo>
                  <a:pt x="6157864" y="4097779"/>
                </a:lnTo>
                <a:lnTo>
                  <a:pt x="0" y="4097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836278" y="933450"/>
            <a:ext cx="8175749" cy="8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Founders &amp; Management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4652" y="2279849"/>
            <a:ext cx="6910586" cy="5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Leadership and Strategic Backing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61010" y="3641289"/>
            <a:ext cx="8559235" cy="604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3"/>
              </a:lnSpc>
            </a:pPr>
            <a:r>
              <a:rPr lang="en-US" sz="26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Founders &amp; Key Personnel</a:t>
            </a:r>
          </a:p>
          <a:p>
            <a:pPr algn="just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Founders </a:t>
            </a: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Amit Agarwal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Akhil Gupta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and </a:t>
            </a: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Saurabh Garg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lead the company with a vision to eliminate brokers.  </a:t>
            </a:r>
          </a:p>
          <a:p>
            <a:pPr algn="just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NoBroker's growth is supported by key leaders, including </a:t>
            </a: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Ashish Shand (CFO)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financial strategy and </a:t>
            </a:r>
            <a:r>
              <a:rPr lang="en-US" b="true" sz="263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Varun Kulkarni</a:t>
            </a: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digital marketing.</a:t>
            </a:r>
          </a:p>
          <a:p>
            <a:pPr algn="just">
              <a:lnSpc>
                <a:spcPts val="3683"/>
              </a:lnSpc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567978" indent="-283989" lvl="1">
              <a:lnSpc>
                <a:spcPts val="3683"/>
              </a:lnSpc>
              <a:buFont typeface="Arial"/>
              <a:buChar char="•"/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flat hierarchy and cross-functional teams foster innovation and a strong customer-focused approach.</a:t>
            </a:r>
          </a:p>
          <a:p>
            <a:pPr algn="just">
              <a:lnSpc>
                <a:spcPts val="3683"/>
              </a:lnSpc>
            </a:pPr>
          </a:p>
          <a:p>
            <a:pPr algn="just">
              <a:lnSpc>
                <a:spcPts val="3683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443122" y="3207534"/>
            <a:ext cx="1931789" cy="481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 Founders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033373" y="8698832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415021" y="6389975"/>
            <a:ext cx="1931439" cy="1931439"/>
          </a:xfrm>
          <a:custGeom>
            <a:avLst/>
            <a:gdLst/>
            <a:ahLst/>
            <a:cxnLst/>
            <a:rect r="r" b="b" t="t" l="l"/>
            <a:pathLst>
              <a:path h="1931439" w="1931439">
                <a:moveTo>
                  <a:pt x="0" y="0"/>
                </a:moveTo>
                <a:lnTo>
                  <a:pt x="1931439" y="0"/>
                </a:lnTo>
                <a:lnTo>
                  <a:pt x="1931439" y="1931439"/>
                </a:lnTo>
                <a:lnTo>
                  <a:pt x="0" y="1931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522831" y="6894764"/>
            <a:ext cx="3960589" cy="921861"/>
          </a:xfrm>
          <a:custGeom>
            <a:avLst/>
            <a:gdLst/>
            <a:ahLst/>
            <a:cxnLst/>
            <a:rect r="r" b="b" t="t" l="l"/>
            <a:pathLst>
              <a:path h="921861" w="3960589">
                <a:moveTo>
                  <a:pt x="0" y="0"/>
                </a:moveTo>
                <a:lnTo>
                  <a:pt x="3960590" y="0"/>
                </a:lnTo>
                <a:lnTo>
                  <a:pt x="3960590" y="921861"/>
                </a:lnTo>
                <a:lnTo>
                  <a:pt x="0" y="9218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53774" y="2171125"/>
            <a:ext cx="6964118" cy="3425618"/>
          </a:xfrm>
          <a:custGeom>
            <a:avLst/>
            <a:gdLst/>
            <a:ahLst/>
            <a:cxnLst/>
            <a:rect r="r" b="b" t="t" l="l"/>
            <a:pathLst>
              <a:path h="3425618" w="6964118">
                <a:moveTo>
                  <a:pt x="0" y="0"/>
                </a:moveTo>
                <a:lnTo>
                  <a:pt x="6964117" y="0"/>
                </a:lnTo>
                <a:lnTo>
                  <a:pt x="6964117" y="3425618"/>
                </a:lnTo>
                <a:lnTo>
                  <a:pt x="0" y="3425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08" t="-26634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46524" y="1283981"/>
            <a:ext cx="7207250" cy="8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Investors in NoBroker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9209" y="2279849"/>
            <a:ext cx="6861472" cy="5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Leadership and strategic Backing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1010" y="3631764"/>
            <a:ext cx="7482990" cy="465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2136" indent="-286068" lvl="1">
              <a:lnSpc>
                <a:spcPts val="3710"/>
              </a:lnSpc>
              <a:buFont typeface="Arial"/>
              <a:buChar char="•"/>
            </a:pPr>
            <a:r>
              <a:rPr lang="en-US" sz="2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NoBroker has a total of 22 investors including </a:t>
            </a:r>
            <a:r>
              <a:rPr lang="en-US" sz="2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 are institutional investors &amp; Angels.</a:t>
            </a:r>
          </a:p>
          <a:p>
            <a:pPr algn="l">
              <a:lnSpc>
                <a:spcPts val="3710"/>
              </a:lnSpc>
            </a:pPr>
          </a:p>
          <a:p>
            <a:pPr algn="l" marL="572136" indent="-286068" lvl="1">
              <a:lnSpc>
                <a:spcPts val="3710"/>
              </a:lnSpc>
              <a:buFont typeface="Arial"/>
              <a:buChar char="•"/>
            </a:pPr>
            <a:r>
              <a:rPr lang="en-US" sz="2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Prominent Investors: </a:t>
            </a:r>
            <a:r>
              <a:rPr lang="en-US" b="true" sz="26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Google</a:t>
            </a:r>
            <a:r>
              <a:rPr lang="en-US" sz="2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b="true" sz="26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General Atlantic</a:t>
            </a:r>
            <a:r>
              <a:rPr lang="en-US" sz="2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and </a:t>
            </a:r>
            <a:r>
              <a:rPr lang="en-US" b="true" sz="265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Tiger Global</a:t>
            </a:r>
            <a:r>
              <a:rPr lang="en-US" sz="2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are among the major backers.</a:t>
            </a:r>
          </a:p>
          <a:p>
            <a:pPr algn="l">
              <a:lnSpc>
                <a:spcPts val="3710"/>
              </a:lnSpc>
            </a:pPr>
          </a:p>
          <a:p>
            <a:pPr algn="l" marL="572136" indent="-286068" lvl="1">
              <a:lnSpc>
                <a:spcPts val="3710"/>
              </a:lnSpc>
              <a:buFont typeface="Arial"/>
              <a:buChar char="•"/>
            </a:pPr>
            <a:r>
              <a:rPr lang="en-US" sz="2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Post-Money Valuation : $972M (As on March 02, 2023)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033373" y="8698832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0598780" y="4081634"/>
            <a:ext cx="7388064" cy="3324629"/>
          </a:xfrm>
          <a:custGeom>
            <a:avLst/>
            <a:gdLst/>
            <a:ahLst/>
            <a:cxnLst/>
            <a:rect r="r" b="b" t="t" l="l"/>
            <a:pathLst>
              <a:path h="3324629" w="7388064">
                <a:moveTo>
                  <a:pt x="0" y="0"/>
                </a:moveTo>
                <a:lnTo>
                  <a:pt x="7388064" y="0"/>
                </a:lnTo>
                <a:lnTo>
                  <a:pt x="7388064" y="3324629"/>
                </a:lnTo>
                <a:lnTo>
                  <a:pt x="0" y="3324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04679" y="3631627"/>
            <a:ext cx="8964761" cy="4224644"/>
          </a:xfrm>
          <a:custGeom>
            <a:avLst/>
            <a:gdLst/>
            <a:ahLst/>
            <a:cxnLst/>
            <a:rect r="r" b="b" t="t" l="l"/>
            <a:pathLst>
              <a:path h="4224644" w="8964761">
                <a:moveTo>
                  <a:pt x="0" y="0"/>
                </a:moveTo>
                <a:lnTo>
                  <a:pt x="8964761" y="0"/>
                </a:lnTo>
                <a:lnTo>
                  <a:pt x="8964761" y="4224644"/>
                </a:lnTo>
                <a:lnTo>
                  <a:pt x="0" y="42246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74419" y="1022506"/>
            <a:ext cx="5205264" cy="8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Funding Rounds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83528" y="2251187"/>
            <a:ext cx="7567662" cy="5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NoBroker has total 9 funding rounds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81570" y="3268133"/>
            <a:ext cx="3482826" cy="39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 latest funding rounds: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288303" y="591802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5606127" y="9536459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486622" y="2499975"/>
            <a:ext cx="6437413" cy="3647867"/>
          </a:xfrm>
          <a:custGeom>
            <a:avLst/>
            <a:gdLst/>
            <a:ahLst/>
            <a:cxnLst/>
            <a:rect r="r" b="b" t="t" l="l"/>
            <a:pathLst>
              <a:path h="3647867" w="6437413">
                <a:moveTo>
                  <a:pt x="0" y="0"/>
                </a:moveTo>
                <a:lnTo>
                  <a:pt x="6437413" y="0"/>
                </a:lnTo>
                <a:lnTo>
                  <a:pt x="6437413" y="3647867"/>
                </a:lnTo>
                <a:lnTo>
                  <a:pt x="0" y="3647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719106" y="6338342"/>
            <a:ext cx="6204929" cy="3475357"/>
          </a:xfrm>
          <a:custGeom>
            <a:avLst/>
            <a:gdLst/>
            <a:ahLst/>
            <a:cxnLst/>
            <a:rect r="r" b="b" t="t" l="l"/>
            <a:pathLst>
              <a:path h="3475357" w="6204929">
                <a:moveTo>
                  <a:pt x="0" y="0"/>
                </a:moveTo>
                <a:lnTo>
                  <a:pt x="6204929" y="0"/>
                </a:lnTo>
                <a:lnTo>
                  <a:pt x="6204929" y="3475357"/>
                </a:lnTo>
                <a:lnTo>
                  <a:pt x="0" y="3475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21782" y="1418453"/>
            <a:ext cx="104461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Highlights of NoBroker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2552" y="2774377"/>
            <a:ext cx="7882703" cy="605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2134" indent="-286067" lvl="1">
              <a:lnSpc>
                <a:spcPts val="3709"/>
              </a:lnSpc>
              <a:buFont typeface="Arial"/>
              <a:buChar char="•"/>
            </a:pPr>
            <a:r>
              <a:rPr lang="en-US" b="true" sz="26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Growth</a:t>
            </a:r>
            <a:r>
              <a:rPr lang="en-US" sz="26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Revenue increased from INR 216 crore in FY20 - 21 to INR 683 crore in FY22 - 23 , a 68% rise. </a:t>
            </a:r>
          </a:p>
          <a:p>
            <a:pPr algn="l" marL="572134" indent="-286067" lvl="1">
              <a:lnSpc>
                <a:spcPts val="3709"/>
              </a:lnSpc>
              <a:buFont typeface="Arial"/>
              <a:buChar char="•"/>
            </a:pPr>
            <a:r>
              <a:rPr lang="en-US" b="true" sz="26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Net losses</a:t>
            </a:r>
            <a:r>
              <a:rPr lang="en-US" sz="26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have increased from INR 189.8 crore to INR 506.3 crore, highlighting financial challenges in achieving profitability despite revenue gains. </a:t>
            </a:r>
          </a:p>
          <a:p>
            <a:pPr algn="l">
              <a:lnSpc>
                <a:spcPts val="3709"/>
              </a:lnSpc>
            </a:pPr>
          </a:p>
          <a:p>
            <a:pPr algn="l" marL="572134" indent="-286067" lvl="1">
              <a:lnSpc>
                <a:spcPts val="3709"/>
              </a:lnSpc>
              <a:buFont typeface="Arial"/>
              <a:buChar char="•"/>
            </a:pPr>
            <a:r>
              <a:rPr lang="en-US" b="true" sz="26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Expense Surge</a:t>
            </a:r>
            <a:r>
              <a:rPr lang="en-US" sz="26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Expenses rose from INR 679 crore to INR 1190 crore, leading to deeper losses of INR 506 crore in FY23.</a:t>
            </a:r>
          </a:p>
          <a:p>
            <a:pPr algn="l" marL="572134" indent="-286067" lvl="1">
              <a:lnSpc>
                <a:spcPts val="3709"/>
              </a:lnSpc>
              <a:buFont typeface="Arial"/>
              <a:buChar char="•"/>
            </a:pPr>
            <a:r>
              <a:rPr lang="en-US" b="true" sz="264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Projections</a:t>
            </a:r>
            <a:r>
              <a:rPr lang="en-US" sz="26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Targeting INR 1,000 crore in FY24, focusing on cost management.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692025" y="3051635"/>
            <a:ext cx="554993" cy="497181"/>
          </a:xfrm>
          <a:custGeom>
            <a:avLst/>
            <a:gdLst/>
            <a:ahLst/>
            <a:cxnLst/>
            <a:rect r="r" b="b" t="t" l="l"/>
            <a:pathLst>
              <a:path h="497181" w="554993">
                <a:moveTo>
                  <a:pt x="0" y="0"/>
                </a:moveTo>
                <a:lnTo>
                  <a:pt x="554993" y="0"/>
                </a:lnTo>
                <a:lnTo>
                  <a:pt x="554993" y="497181"/>
                </a:lnTo>
                <a:lnTo>
                  <a:pt x="0" y="497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60947" y="3100163"/>
            <a:ext cx="493770" cy="504504"/>
          </a:xfrm>
          <a:custGeom>
            <a:avLst/>
            <a:gdLst/>
            <a:ahLst/>
            <a:cxnLst/>
            <a:rect r="r" b="b" t="t" l="l"/>
            <a:pathLst>
              <a:path h="504504" w="493770">
                <a:moveTo>
                  <a:pt x="0" y="0"/>
                </a:moveTo>
                <a:lnTo>
                  <a:pt x="493770" y="0"/>
                </a:lnTo>
                <a:lnTo>
                  <a:pt x="493770" y="504505"/>
                </a:lnTo>
                <a:lnTo>
                  <a:pt x="0" y="504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647010" y="3604668"/>
            <a:ext cx="5862404" cy="1169119"/>
            <a:chOff x="0" y="0"/>
            <a:chExt cx="7816538" cy="155882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7816538" cy="6291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6"/>
                </a:lnSpc>
                <a:spcBef>
                  <a:spcPct val="0"/>
                </a:spcBef>
              </a:pPr>
              <a:r>
                <a:rPr lang="en-US" b="true" sz="3054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Sector &amp; Business Model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031214"/>
              <a:ext cx="7816538" cy="527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736889" y="1418453"/>
            <a:ext cx="660856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 of FalconX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36889" y="2279849"/>
            <a:ext cx="78723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Global Leader in Crypto Asset Trading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28578" y="3482141"/>
            <a:ext cx="3481888" cy="57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33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Company Profile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55619" y="3057644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181492" y="4142508"/>
            <a:ext cx="5576060" cy="1589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Founded in 2018 by Raghu Yarlagadda and Prabhakar Reddy. Provides a crypto brokerage platform for institutional investors.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89427" y="4142508"/>
            <a:ext cx="5236811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Operates in the digital assets space, offering OTC trading, lending, and prime brokerage services.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81838" y="6812174"/>
            <a:ext cx="10410020" cy="2856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8373" indent="-249186" lvl="1">
              <a:lnSpc>
                <a:spcPts val="3231"/>
              </a:lnSpc>
              <a:buFont typeface="Arial"/>
              <a:buChar char="•"/>
            </a:pPr>
            <a:r>
              <a:rPr lang="en-US" b="true" sz="23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Funding</a:t>
            </a: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$500 million+</a:t>
            </a:r>
          </a:p>
          <a:p>
            <a:pPr algn="just" marL="498373" indent="-249186" lvl="1">
              <a:lnSpc>
                <a:spcPts val="3231"/>
              </a:lnSpc>
              <a:buFont typeface="Arial"/>
              <a:buChar char="•"/>
            </a:pPr>
            <a:r>
              <a:rPr lang="en-US" b="true" sz="23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Valuation</a:t>
            </a: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$8 billion</a:t>
            </a:r>
          </a:p>
          <a:p>
            <a:pPr algn="just" marL="498373" indent="-249186" lvl="1">
              <a:lnSpc>
                <a:spcPts val="3231"/>
              </a:lnSpc>
              <a:buFont typeface="Arial"/>
              <a:buChar char="•"/>
            </a:pPr>
            <a:r>
              <a:rPr lang="en-US" b="true" sz="23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Monthly Trading Volume</a:t>
            </a: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$10 billion+</a:t>
            </a:r>
          </a:p>
          <a:p>
            <a:pPr algn="just" marL="498373" indent="-249186" lvl="1">
              <a:lnSpc>
                <a:spcPts val="3231"/>
              </a:lnSpc>
              <a:buFont typeface="Arial"/>
              <a:buChar char="•"/>
            </a:pPr>
            <a:r>
              <a:rPr lang="en-US" b="true" sz="23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Growth</a:t>
            </a: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Double-digit YoY growth</a:t>
            </a:r>
          </a:p>
          <a:p>
            <a:pPr algn="just" marL="498373" indent="-249186" lvl="1">
              <a:lnSpc>
                <a:spcPts val="3231"/>
              </a:lnSpc>
              <a:buFont typeface="Arial"/>
              <a:buChar char="•"/>
            </a:pPr>
            <a:r>
              <a:rPr lang="en-US" b="true" sz="23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Profitability</a:t>
            </a: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High-margin institutional business model</a:t>
            </a:r>
          </a:p>
          <a:p>
            <a:pPr algn="just" marL="498373" indent="-249186" lvl="1">
              <a:lnSpc>
                <a:spcPts val="3231"/>
              </a:lnSpc>
              <a:buFont typeface="Arial"/>
              <a:buChar char="•"/>
            </a:pPr>
            <a:r>
              <a:rPr lang="en-US" b="true" sz="23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Investors</a:t>
            </a: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Tiger Global, Accel, Lightspeed</a:t>
            </a:r>
          </a:p>
          <a:p>
            <a:pPr algn="just" marL="498373" indent="-249186" lvl="1">
              <a:lnSpc>
                <a:spcPts val="3231"/>
              </a:lnSpc>
              <a:buFont typeface="Arial"/>
              <a:buChar char="•"/>
            </a:pPr>
            <a:r>
              <a:rPr lang="en-US" b="true" sz="230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Areas</a:t>
            </a: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OTC trading, lending, derivatives, regulatory compliance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42546" y="7990321"/>
            <a:ext cx="3153785" cy="599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4"/>
              </a:lnSpc>
            </a:pPr>
            <a:r>
              <a:rPr lang="en-US" sz="356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Financials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4033373" y="8698832"/>
            <a:ext cx="2635648" cy="263564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669021" y="-1606948"/>
            <a:ext cx="2635648" cy="263564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45878" y="3950279"/>
            <a:ext cx="15205768" cy="663949"/>
          </a:xfrm>
          <a:custGeom>
            <a:avLst/>
            <a:gdLst/>
            <a:ahLst/>
            <a:cxnLst/>
            <a:rect r="r" b="b" t="t" l="l"/>
            <a:pathLst>
              <a:path h="663949" w="15205768">
                <a:moveTo>
                  <a:pt x="0" y="0"/>
                </a:moveTo>
                <a:lnTo>
                  <a:pt x="15205769" y="0"/>
                </a:lnTo>
                <a:lnTo>
                  <a:pt x="15205769" y="663948"/>
                </a:lnTo>
                <a:lnTo>
                  <a:pt x="0" y="66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274" r="0" b="-17274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090359" y="5160016"/>
            <a:ext cx="4094217" cy="1249601"/>
            <a:chOff x="0" y="0"/>
            <a:chExt cx="5458955" cy="166613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5458955" cy="671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15"/>
                </a:lnSpc>
                <a:spcBef>
                  <a:spcPct val="0"/>
                </a:spcBef>
              </a:pPr>
              <a:r>
                <a:rPr lang="en-US" b="true" sz="3264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Institutional Market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106137"/>
              <a:ext cx="5458955" cy="559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38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02716" y="933450"/>
            <a:ext cx="11728661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 Opportunity of Crypto Trading Tech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13526" y="2764852"/>
            <a:ext cx="87070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Crypto Adoption and Institutional Trading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2223" y="5076825"/>
            <a:ext cx="5021834" cy="57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33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Crypto Adoption Trends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465111" y="5737192"/>
            <a:ext cx="5576060" cy="1589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Global crypto market is projected to grow at a CAGR of 12.8% through 2030, driven by increasing institutional participation.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07201" y="5076825"/>
            <a:ext cx="4552063" cy="57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33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 of Regulations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32501" y="5937216"/>
            <a:ext cx="5301464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Navigating evolving regulations will be key for sustainable growth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68955" y="5737192"/>
            <a:ext cx="5576060" cy="118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FaalconX targets institutional investors, offering OTC trading and prime brokerage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DAGTphUebyc</dc:identifier>
  <dcterms:modified xsi:type="dcterms:W3CDTF">2011-08-01T06:04:30Z</dcterms:modified>
  <cp:revision>1</cp:revision>
  <dc:title>NoBroker</dc:title>
</cp:coreProperties>
</file>