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6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9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052560" cy="1078230"/>
          </a:xfrm>
        </p:spPr>
        <p:txBody>
          <a:bodyPr/>
          <a:p>
            <a:r>
              <a:rPr lang="en-US">
                <a:solidFill>
                  <a:srgbClr val="906D56"/>
                </a:solidFill>
              </a:rPr>
              <a:t>Bank Loan Analytics Project</a:t>
            </a:r>
            <a:endParaRPr lang="en-US">
              <a:solidFill>
                <a:srgbClr val="906D5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11" name="Picture 10" descr="Finance_PowerBi_Project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1268730"/>
            <a:ext cx="7924800" cy="5056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26365"/>
            <a:ext cx="8266430" cy="608965"/>
          </a:xfrm>
        </p:spPr>
        <p:txBody>
          <a:bodyPr/>
          <a:p>
            <a:r>
              <a:rPr lang="en-US" sz="2400">
                <a:solidFill>
                  <a:srgbClr val="906D56"/>
                </a:solidFill>
              </a:rPr>
              <a:t>Year Wise Loan Amount</a:t>
            </a:r>
            <a:endParaRPr lang="en-US" sz="2400">
              <a:solidFill>
                <a:srgbClr val="906D56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796280" y="1917065"/>
            <a:ext cx="3048000" cy="3621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The average loan amount has been increasing over time. </a:t>
            </a:r>
            <a:endParaRPr lang="en-US">
              <a:solidFill>
                <a:srgbClr val="906D5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This could be due to a number of factors, such as rising house prices or increasing demand for credit.</a:t>
            </a:r>
            <a:endParaRPr lang="en-US">
              <a:solidFill>
                <a:srgbClr val="906D56"/>
              </a:solidFill>
            </a:endParaRPr>
          </a:p>
        </p:txBody>
      </p:sp>
      <p:pic>
        <p:nvPicPr>
          <p:cNvPr id="14" name="Content Placeholder 13" descr="Finance_PowerBi_Project_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" y="1196975"/>
            <a:ext cx="5713095" cy="3956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02285"/>
          </a:xfrm>
        </p:spPr>
        <p:txBody>
          <a:bodyPr/>
          <a:p>
            <a:r>
              <a:rPr lang="en-US" sz="2400">
                <a:solidFill>
                  <a:srgbClr val="906D56"/>
                </a:solidFill>
              </a:rPr>
              <a:t>Total Payment Status</a:t>
            </a:r>
            <a:endParaRPr lang="en-US" sz="2400">
              <a:solidFill>
                <a:srgbClr val="906D56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5605" y="1412875"/>
            <a:ext cx="3048000" cy="2620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The total amount of payments made on loans has also been increasing over time. </a:t>
            </a:r>
            <a:endParaRPr lang="en-US">
              <a:solidFill>
                <a:srgbClr val="906D5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This suggests that borrowers are generally making their payments on time.</a:t>
            </a:r>
            <a:endParaRPr lang="en-US">
              <a:solidFill>
                <a:srgbClr val="906D56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435600" y="3789045"/>
            <a:ext cx="3526790" cy="2137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The percentage of loans that have been verified is high. </a:t>
            </a:r>
            <a:endParaRPr lang="en-US">
              <a:solidFill>
                <a:srgbClr val="906D5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This means that the bank has been able to verify the borrowers' income and assets, which reduces the risk of default.</a:t>
            </a:r>
            <a:endParaRPr lang="en-US">
              <a:solidFill>
                <a:srgbClr val="906D56"/>
              </a:solidFill>
            </a:endParaRPr>
          </a:p>
        </p:txBody>
      </p:sp>
      <p:pic>
        <p:nvPicPr>
          <p:cNvPr id="9" name="Content Placeholder 8" descr="Finance_PowerBi_Project_0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930140" y="1268730"/>
            <a:ext cx="4032250" cy="233172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115" y="3848100"/>
            <a:ext cx="4037330" cy="2350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476250"/>
          </a:xfrm>
        </p:spPr>
        <p:txBody>
          <a:bodyPr/>
          <a:p>
            <a:r>
              <a:rPr lang="en-US" sz="2400">
                <a:solidFill>
                  <a:srgbClr val="906D56"/>
                </a:solidFill>
              </a:rPr>
              <a:t>Grade and Sub-Grade wise Revolving Balance</a:t>
            </a:r>
            <a:endParaRPr lang="en-US" sz="2400">
              <a:solidFill>
                <a:srgbClr val="906D56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55745" y="3933190"/>
            <a:ext cx="4764405" cy="23837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638800" y="1772920"/>
            <a:ext cx="3048000" cy="1391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The average revolving balance is lower for loans in the lower grades. </a:t>
            </a:r>
            <a:endParaRPr lang="en-US">
              <a:solidFill>
                <a:srgbClr val="906D5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906D56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57225" y="4323715"/>
            <a:ext cx="31172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  <a:sym typeface="+mn-ea"/>
              </a:rPr>
              <a:t>This suggests that borrowers with lower credit scores are more likely to have high debt levels.</a:t>
            </a:r>
            <a:endParaRPr lang="en-US">
              <a:solidFill>
                <a:srgbClr val="906D56"/>
              </a:solidFill>
            </a:endParaRPr>
          </a:p>
          <a:p>
            <a:endParaRPr lang="en-US"/>
          </a:p>
        </p:txBody>
      </p:sp>
      <p:pic>
        <p:nvPicPr>
          <p:cNvPr id="11" name="Content Placeholder 10" descr="Finance_PowerBi_Project_0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5605" y="1126490"/>
            <a:ext cx="4981575" cy="2677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14350"/>
          </a:xfrm>
        </p:spPr>
        <p:txBody>
          <a:bodyPr/>
          <a:p>
            <a:r>
              <a:rPr lang="en-US" sz="2400">
                <a:solidFill>
                  <a:srgbClr val="906D56"/>
                </a:solidFill>
              </a:rPr>
              <a:t>State and Last credit Pull Date wise Loan Status</a:t>
            </a:r>
            <a:endParaRPr lang="en-US" sz="2400">
              <a:solidFill>
                <a:srgbClr val="906D56"/>
              </a:solidFill>
            </a:endParaRPr>
          </a:p>
        </p:txBody>
      </p:sp>
      <p:pic>
        <p:nvPicPr>
          <p:cNvPr id="9" name="Content Placeholder 8" descr="Finance_PowerBi_Project_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3665" y="836930"/>
            <a:ext cx="6765290" cy="339026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913765" y="4364990"/>
            <a:ext cx="7697470" cy="2136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The state with the highest percentage of loans in good standing is California. </a:t>
            </a:r>
            <a:endParaRPr lang="en-US">
              <a:solidFill>
                <a:srgbClr val="906D5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This is likely due to the strong economy in California.</a:t>
            </a:r>
            <a:endParaRPr lang="en-US">
              <a:solidFill>
                <a:srgbClr val="906D5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906D5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The last credit pull date is a good indicator of the borrower's creditworthiness. </a:t>
            </a:r>
            <a:endParaRPr lang="en-US">
              <a:solidFill>
                <a:srgbClr val="906D5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Loans that were pulled recently are more likely to be in good standing than loans that were pulled a long time ago.</a:t>
            </a:r>
            <a:endParaRPr lang="en-US">
              <a:solidFill>
                <a:srgbClr val="906D5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371475"/>
          </a:xfrm>
        </p:spPr>
        <p:txBody>
          <a:bodyPr/>
          <a:p>
            <a:r>
              <a:rPr lang="en-US" sz="2400">
                <a:solidFill>
                  <a:srgbClr val="906D56"/>
                </a:solidFill>
              </a:rPr>
              <a:t>Last Payment Date wise Home Ownership</a:t>
            </a:r>
            <a:endParaRPr lang="en-US" sz="2400">
              <a:solidFill>
                <a:srgbClr val="906D56"/>
              </a:solidFill>
            </a:endParaRPr>
          </a:p>
        </p:txBody>
      </p:sp>
      <p:pic>
        <p:nvPicPr>
          <p:cNvPr id="7" name="Content Placeholder 6" descr="Finance_PowerBi_Project_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0110" y="908685"/>
            <a:ext cx="5466715" cy="31432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315" y="1341120"/>
            <a:ext cx="3248025" cy="2445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There is a clear difference in the last payment dates for borrowers who own their homes and those who rent. </a:t>
            </a:r>
            <a:endParaRPr lang="en-US">
              <a:solidFill>
                <a:srgbClr val="906D5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Homeowners tend to make their payments more consistently than renters.</a:t>
            </a:r>
            <a:endParaRPr lang="en-US">
              <a:solidFill>
                <a:srgbClr val="906D56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21715" y="4753610"/>
            <a:ext cx="7051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Overall, the bank loan data dashboard provides a valuable overview of the bank's lending portfolio. </a:t>
            </a:r>
            <a:endParaRPr lang="en-US">
              <a:solidFill>
                <a:srgbClr val="906D5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06D56"/>
                </a:solidFill>
              </a:rPr>
              <a:t>It can be used to track the portfolio's performance over time and identify areas for improvement.</a:t>
            </a:r>
            <a:endParaRPr lang="en-US">
              <a:solidFill>
                <a:srgbClr val="906D5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407035"/>
          </a:xfrm>
        </p:spPr>
        <p:txBody>
          <a:bodyPr/>
          <a:p>
            <a:r>
              <a:rPr lang="en-US" sz="2400">
                <a:solidFill>
                  <a:srgbClr val="906D56"/>
                </a:solidFill>
              </a:rPr>
              <a:t>Conclusion and Insights</a:t>
            </a:r>
            <a:endParaRPr lang="en-US" sz="2400">
              <a:solidFill>
                <a:srgbClr val="906D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350"/>
            <a:ext cx="8229600" cy="4977130"/>
          </a:xfrm>
        </p:spPr>
        <p:txBody>
          <a:bodyPr/>
          <a:p>
            <a:r>
              <a:rPr lang="en-US" sz="1800">
                <a:solidFill>
                  <a:srgbClr val="906D56"/>
                </a:solidFill>
              </a:rPr>
              <a:t>The dashboard shows that the bank's lending portfolio is concentrated in California. </a:t>
            </a:r>
            <a:endParaRPr lang="en-US" sz="1800">
              <a:solidFill>
                <a:srgbClr val="906D56"/>
              </a:solidFill>
            </a:endParaRPr>
          </a:p>
          <a:p>
            <a:r>
              <a:rPr lang="en-US" sz="1800">
                <a:solidFill>
                  <a:srgbClr val="906D56"/>
                </a:solidFill>
              </a:rPr>
              <a:t>This means that the bank is exposed to the risk of a housing market downturn in California.</a:t>
            </a:r>
            <a:endParaRPr lang="en-US" sz="1800">
              <a:solidFill>
                <a:srgbClr val="906D56"/>
              </a:solidFill>
            </a:endParaRPr>
          </a:p>
          <a:p>
            <a:endParaRPr lang="en-US" sz="1800">
              <a:solidFill>
                <a:srgbClr val="906D56"/>
              </a:solidFill>
            </a:endParaRPr>
          </a:p>
          <a:p>
            <a:r>
              <a:rPr lang="en-US" sz="1800">
                <a:solidFill>
                  <a:srgbClr val="906D56"/>
                </a:solidFill>
              </a:rPr>
              <a:t>The dashboard also shows that the bank's lending portfolio is skewed towards borrowers with lower credit scores. </a:t>
            </a:r>
            <a:endParaRPr lang="en-US" sz="1800">
              <a:solidFill>
                <a:srgbClr val="906D56"/>
              </a:solidFill>
            </a:endParaRPr>
          </a:p>
          <a:p>
            <a:r>
              <a:rPr lang="en-US" sz="1800">
                <a:solidFill>
                  <a:srgbClr val="906D56"/>
                </a:solidFill>
              </a:rPr>
              <a:t>This means that the bank is exposed to the risk of default.</a:t>
            </a:r>
            <a:endParaRPr lang="en-US" sz="1800">
              <a:solidFill>
                <a:srgbClr val="906D56"/>
              </a:solidFill>
            </a:endParaRPr>
          </a:p>
          <a:p>
            <a:endParaRPr lang="en-US" sz="1800">
              <a:solidFill>
                <a:srgbClr val="906D56"/>
              </a:solidFill>
            </a:endParaRPr>
          </a:p>
          <a:p>
            <a:r>
              <a:rPr lang="en-US" sz="1800">
                <a:solidFill>
                  <a:srgbClr val="906D56"/>
                </a:solidFill>
              </a:rPr>
              <a:t>These insights can be used by the bank to manage its lending portfolio and mitigate its risks. </a:t>
            </a:r>
            <a:endParaRPr lang="en-US" sz="1800">
              <a:solidFill>
                <a:srgbClr val="906D56"/>
              </a:solidFill>
            </a:endParaRPr>
          </a:p>
          <a:p>
            <a:r>
              <a:rPr lang="en-US" sz="1800">
                <a:solidFill>
                  <a:srgbClr val="906D56"/>
                </a:solidFill>
              </a:rPr>
              <a:t>For example, the bank could focus on lending to borrowers in other states or to borrowers with higher credit scores.</a:t>
            </a:r>
            <a:endParaRPr lang="en-US" sz="1800">
              <a:solidFill>
                <a:srgbClr val="906D5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2131</Words>
  <Application>WPS Presentation</Application>
  <PresentationFormat/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Bank Loan Analytics Project</vt:lpstr>
      <vt:lpstr>Year Wise Loan Amount</vt:lpstr>
      <vt:lpstr>Total Payment Status</vt:lpstr>
      <vt:lpstr>Grade and Sub-Grade wise Revolving Balance</vt:lpstr>
      <vt:lpstr>State and Last credit Pull Date wise Loan Status</vt:lpstr>
      <vt:lpstr>Last Payment Date wise Home Ownership</vt:lpstr>
      <vt:lpstr>Conclusion and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Analytics Project</dc:title>
  <dc:creator>SHUBHAM MANTRI</dc:creator>
  <cp:lastModifiedBy>SHUBHAM MANTRI</cp:lastModifiedBy>
  <cp:revision>3</cp:revision>
  <dcterms:created xsi:type="dcterms:W3CDTF">2023-09-01T11:22:00Z</dcterms:created>
  <dcterms:modified xsi:type="dcterms:W3CDTF">2023-09-02T08:48:16Z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1033-12.2.0.13193</vt:lpwstr>
  </property>
  <property fmtid="{D5CDD505-2E9C-101B-9397-08002B2CF9AE}" pid="3" name="ICV">
    <vt:lpwstr>ABD853192E4A46B1984EE31EBDCA8088_12</vt:lpwstr>
  </property>
</Properties>
</file>