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6858000" cx="12192000"/>
  <p:notesSz cx="6858000" cy="9144000"/>
  <p:embeddedFontLst>
    <p:embeddedFont>
      <p:font typeface="Robo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9AED5DC4-7FF8-4E62-A6A8-EC926228D474}">
  <a:tblStyle styleId="{9AED5DC4-7FF8-4E62-A6A8-EC926228D4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4D53B32-5FB8-45D3-88C8-4C766F1AFCF4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D2FEAF3F-7933-426F-91AE-BB004BFABE14}" styleName="Table_2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a2ed15722b_3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2a2ed15722b_3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a34e25e8af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a34e25e8af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2a34e25e8af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a34e25e8af_5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a34e25e8af_5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g2a34e25e8af_5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34e25e8af_2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34e25e8af_2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g2a34e25e8af_2_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34e25e8af_2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34e25e8af_2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g2a34e25e8af_2_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a34e25e8af_2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a34e25e8af_2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2a34e25e8af_2_3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a2ed15722b_3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2a2ed15722b_3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a2ed15722b_3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2a2ed15722b_3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Georgia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41194" y="1137256"/>
            <a:ext cx="11436823" cy="49080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Georgia"/>
                <a:ea typeface="Georgia"/>
                <a:cs typeface="Georgia"/>
                <a:sym typeface="Georgia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41194" y="348661"/>
            <a:ext cx="11436823" cy="42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  <a:defRPr b="0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4" name="Google Shape;24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3489" y="6377655"/>
            <a:ext cx="12218977" cy="4784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45254" y="6520072"/>
            <a:ext cx="1262820" cy="283912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3"/>
          <p:cNvSpPr txBox="1"/>
          <p:nvPr>
            <p:ph idx="10" type="dt"/>
          </p:nvPr>
        </p:nvSpPr>
        <p:spPr>
          <a:xfrm>
            <a:off x="838199" y="6356350"/>
            <a:ext cx="27497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eorgia"/>
              <a:buNone/>
              <a:defRPr b="0" i="0" sz="40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/>
          <p:nvPr/>
        </p:nvSpPr>
        <p:spPr>
          <a:xfrm>
            <a:off x="0" y="-968168"/>
            <a:ext cx="12192000" cy="787763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0" u="none" cap="none" strike="noStrike">
              <a:solidFill>
                <a:srgbClr val="FFFFF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descr="A picture containing drawing&#10;&#10;Description automatically generated" id="34" name="Google Shape;3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9797" y="5118727"/>
            <a:ext cx="4590899" cy="151097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4"/>
          <p:cNvSpPr txBox="1"/>
          <p:nvPr/>
        </p:nvSpPr>
        <p:spPr>
          <a:xfrm>
            <a:off x="6265334" y="5227577"/>
            <a:ext cx="5706534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Date: </a:t>
            </a: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07</a:t>
            </a:r>
            <a:r>
              <a:rPr b="1" i="0" lang="en-US" sz="2000" u="none" cap="none" strike="noStrike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-12-2023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Course :Big Data Analytics 19CSE357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EAC</a:t>
            </a: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7</a:t>
            </a:r>
            <a:r>
              <a:rPr b="1" baseline="30000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th</a:t>
            </a: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 sem –H Sec</a:t>
            </a:r>
            <a:endParaRPr/>
          </a:p>
        </p:txBody>
      </p:sp>
      <p:cxnSp>
        <p:nvCxnSpPr>
          <p:cNvPr id="36" name="Google Shape;36;p4"/>
          <p:cNvCxnSpPr/>
          <p:nvPr/>
        </p:nvCxnSpPr>
        <p:spPr>
          <a:xfrm>
            <a:off x="6062069" y="5118727"/>
            <a:ext cx="0" cy="1478698"/>
          </a:xfrm>
          <a:prstGeom prst="straightConnector1">
            <a:avLst/>
          </a:prstGeom>
          <a:noFill/>
          <a:ln cap="flat" cmpd="sng" w="9525">
            <a:solidFill>
              <a:srgbClr val="FFC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7" name="Google Shape;37;p4"/>
          <p:cNvSpPr/>
          <p:nvPr/>
        </p:nvSpPr>
        <p:spPr>
          <a:xfrm>
            <a:off x="414342" y="600767"/>
            <a:ext cx="11487140" cy="23698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Harnessing Big Data and Sentiment Analysis for Enhanced Restaurant Recommendations</a:t>
            </a:r>
            <a:endParaRPr sz="48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38" name="Google Shape;38;p4"/>
          <p:cNvSpPr txBox="1"/>
          <p:nvPr/>
        </p:nvSpPr>
        <p:spPr>
          <a:xfrm>
            <a:off x="2859201" y="3331050"/>
            <a:ext cx="75609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Team Members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lt1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H.D. Nandish			BL.EN.U4EAC20027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Rahul R</a:t>
            </a: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              BL.EN.U4EAC20060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Suyash Mishra</a:t>
            </a:r>
            <a:r>
              <a:rPr b="1" lang="en-US" sz="200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rPr>
              <a:t>		BL.EN.U4EAC20077</a:t>
            </a:r>
            <a:endParaRPr/>
          </a:p>
        </p:txBody>
      </p:sp>
      <p:sp>
        <p:nvSpPr>
          <p:cNvPr id="39" name="Google Shape;39;p4"/>
          <p:cNvSpPr txBox="1"/>
          <p:nvPr>
            <p:ph idx="12" type="sldNum"/>
          </p:nvPr>
        </p:nvSpPr>
        <p:spPr>
          <a:xfrm>
            <a:off x="812292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 txBox="1"/>
          <p:nvPr/>
        </p:nvSpPr>
        <p:spPr>
          <a:xfrm>
            <a:off x="476250" y="200207"/>
            <a:ext cx="82677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Proposed Framework</a:t>
            </a:r>
            <a:endParaRPr/>
          </a:p>
        </p:txBody>
      </p:sp>
      <p:sp>
        <p:nvSpPr>
          <p:cNvPr id="114" name="Google Shape;114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15" name="Google Shape;115;p13"/>
          <p:cNvSpPr txBox="1"/>
          <p:nvPr/>
        </p:nvSpPr>
        <p:spPr>
          <a:xfrm>
            <a:off x="1168400" y="1317049"/>
            <a:ext cx="9846900" cy="25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Sentiment Analysis</a:t>
            </a:r>
            <a:endParaRPr b="1"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 u="sng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Data-Preprocessing Using NLP :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Dropping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Tokenizer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VADER (Valence Aware Dictionary sEntiment Reasoner)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TF-IDF (Term Frequency-Inverse Document Frequency)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p13"/>
          <p:cNvSpPr txBox="1"/>
          <p:nvPr>
            <p:ph idx="12" type="sldNum"/>
          </p:nvPr>
        </p:nvSpPr>
        <p:spPr>
          <a:xfrm>
            <a:off x="7863850" y="63563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4"/>
          <p:cNvSpPr txBox="1"/>
          <p:nvPr/>
        </p:nvSpPr>
        <p:spPr>
          <a:xfrm>
            <a:off x="476250" y="200207"/>
            <a:ext cx="82677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Proposed Framework</a:t>
            </a:r>
            <a:endParaRPr/>
          </a:p>
        </p:txBody>
      </p:sp>
      <p:sp>
        <p:nvSpPr>
          <p:cNvPr id="122" name="Google Shape;122;p14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23" name="Google Shape;123;p14"/>
          <p:cNvSpPr txBox="1"/>
          <p:nvPr/>
        </p:nvSpPr>
        <p:spPr>
          <a:xfrm>
            <a:off x="1168400" y="1317049"/>
            <a:ext cx="9846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5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ML Models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Tree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Logistic Regression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24" name="Google Shape;124;p14"/>
          <p:cNvGraphicFramePr/>
          <p:nvPr/>
        </p:nvGraphicFramePr>
        <p:xfrm>
          <a:off x="5029225" y="1373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{84D53B32-5FB8-45D3-88C8-4C766F1AFCF4}</a:tableStyleId>
              </a:tblPr>
              <a:tblGrid>
                <a:gridCol w="1253825"/>
                <a:gridCol w="1070900"/>
                <a:gridCol w="1162375"/>
                <a:gridCol w="1101425"/>
                <a:gridCol w="994725"/>
              </a:tblGrid>
              <a:tr h="67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ML Model Used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Precision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Accuracy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F1 Score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Recall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703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0.64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0.68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045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0.78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0.73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0.76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0.74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92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b="1"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0.83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0.85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68575" marL="68575">
                    <a:lnL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5" name="Google Shape;125;p14"/>
          <p:cNvSpPr txBox="1"/>
          <p:nvPr>
            <p:ph idx="12" type="sldNum"/>
          </p:nvPr>
        </p:nvSpPr>
        <p:spPr>
          <a:xfrm>
            <a:off x="786927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5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Proposed Framework</a:t>
            </a:r>
            <a:endParaRPr/>
          </a:p>
        </p:txBody>
      </p:sp>
      <p:sp>
        <p:nvSpPr>
          <p:cNvPr id="131" name="Google Shape;131;p15"/>
          <p:cNvSpPr txBox="1"/>
          <p:nvPr>
            <p:ph idx="11" type="ftr"/>
          </p:nvPr>
        </p:nvSpPr>
        <p:spPr>
          <a:xfrm>
            <a:off x="4198075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32" name="Google Shape;132;p15"/>
          <p:cNvSpPr txBox="1"/>
          <p:nvPr/>
        </p:nvSpPr>
        <p:spPr>
          <a:xfrm>
            <a:off x="1168400" y="1614768"/>
            <a:ext cx="94743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Recommendation system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sentiment score: it takes the mean of the prediction values which was obtained from sentiment analysis.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Restaurant score: it was used to add an additional column to the table named ‘overall score’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●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Overallscore = 1.8 ∗ (rating) + 1 ∗ [label] </a:t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15"/>
          <p:cNvSpPr txBox="1"/>
          <p:nvPr>
            <p:ph idx="12" type="sldNum"/>
          </p:nvPr>
        </p:nvSpPr>
        <p:spPr>
          <a:xfrm>
            <a:off x="78995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Methodology</a:t>
            </a: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 in a nutshell</a:t>
            </a:r>
            <a:endParaRPr/>
          </a:p>
        </p:txBody>
      </p:sp>
      <p:sp>
        <p:nvSpPr>
          <p:cNvPr id="139" name="Google Shape;13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817400" y="1447793"/>
            <a:ext cx="9474300" cy="1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1" name="Google Shape;141;p16"/>
          <p:cNvGraphicFramePr/>
          <p:nvPr/>
        </p:nvGraphicFramePr>
        <p:xfrm>
          <a:off x="817407" y="208756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{D2FEAF3F-7933-426F-91AE-BB004BFABE14}</a:tableStyleId>
              </a:tblPr>
              <a:tblGrid>
                <a:gridCol w="2639300"/>
                <a:gridCol w="2639300"/>
                <a:gridCol w="2639300"/>
                <a:gridCol w="2639300"/>
              </a:tblGrid>
              <a:tr h="876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 u="none" cap="none" strike="noStrike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Sentiment analysis 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Machine Learning Model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Recommendation system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Final output 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  <a:tr h="28602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Model: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Dropping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Tokenizer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VADER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TF-IDF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Times New Roman"/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Model: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String Indexer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Decision Tree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Naïve Bayes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Logistic Regression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Model: 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Rating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Label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Times New Roman"/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079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Overall score 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-2032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06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Top 5 Restaurants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032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06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Medium 5 Restaurants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203200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Calibri"/>
                        <a:buNone/>
                      </a:pPr>
                      <a:r>
                        <a:t/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-320675" lvl="0" marL="34290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50"/>
                        <a:buFont typeface="Times New Roman"/>
                        <a:buChar char="-"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Bottom 5 Restaurants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42" name="Google Shape;142;p16"/>
          <p:cNvSpPr txBox="1"/>
          <p:nvPr>
            <p:ph idx="12" type="sldNum"/>
          </p:nvPr>
        </p:nvSpPr>
        <p:spPr>
          <a:xfrm>
            <a:off x="7863850" y="63563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7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Evaluation Metrics  </a:t>
            </a:r>
            <a:endParaRPr b="1" sz="3200">
              <a:solidFill>
                <a:srgbClr val="A412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48" name="Google Shape;14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1168400" y="1614768"/>
            <a:ext cx="9474300" cy="29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MulticlassClassificationEvaluator in PySpark supports various evaluation metrics.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metrics that we are using is “Accuracy”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value shows the accuracy of categorizing the restaurant as good, neutral and bad.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Based on rating and reviews.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7"/>
          <p:cNvSpPr txBox="1"/>
          <p:nvPr>
            <p:ph idx="12" type="sldNum"/>
          </p:nvPr>
        </p:nvSpPr>
        <p:spPr>
          <a:xfrm>
            <a:off x="7899500" y="63563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"/>
          <p:cNvSpPr txBox="1"/>
          <p:nvPr/>
        </p:nvSpPr>
        <p:spPr>
          <a:xfrm>
            <a:off x="476250" y="274638"/>
            <a:ext cx="8267700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Results</a:t>
            </a:r>
            <a:endParaRPr b="1" sz="3200">
              <a:solidFill>
                <a:srgbClr val="A412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56" name="Google Shape;156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57" name="Google Shape;157;p18"/>
          <p:cNvSpPr txBox="1"/>
          <p:nvPr/>
        </p:nvSpPr>
        <p:spPr>
          <a:xfrm>
            <a:off x="1183650" y="2289893"/>
            <a:ext cx="9474300" cy="15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 the accuracy of the sentiment analysis implemented.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the top 10 recommended restaurant.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showcase the bottom 10  unrecommended restaurants.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8"/>
          <p:cNvSpPr txBox="1"/>
          <p:nvPr>
            <p:ph idx="12" type="sldNum"/>
          </p:nvPr>
        </p:nvSpPr>
        <p:spPr>
          <a:xfrm>
            <a:off x="7914750" y="63563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 txBox="1"/>
          <p:nvPr/>
        </p:nvSpPr>
        <p:spPr>
          <a:xfrm>
            <a:off x="476249" y="93882"/>
            <a:ext cx="9645945" cy="1173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Conclusion and Scope for Improvements </a:t>
            </a:r>
            <a:endParaRPr b="1" sz="3200">
              <a:solidFill>
                <a:srgbClr val="A412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64" name="Google Shape;16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942475" y="2043214"/>
            <a:ext cx="9474300" cy="29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have achieved to implement a recommendation system over the sentiment analysis of a review data.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accuracy can be improved by having better data pre processing.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parameter like ‘restaurant cuisine’ and better overall_score formula for recommendation can be used for future scope.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18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6875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Times New Roman"/>
              <a:buChar char="•"/>
            </a:pPr>
            <a:r>
              <a:rPr lang="en-US" sz="18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of better machine learning models along with deep learning can give a more precise output.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9"/>
          <p:cNvSpPr txBox="1"/>
          <p:nvPr>
            <p:ph idx="12" type="sldNum"/>
          </p:nvPr>
        </p:nvSpPr>
        <p:spPr>
          <a:xfrm>
            <a:off x="7818125" y="63563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 txBox="1"/>
          <p:nvPr>
            <p:ph idx="1" type="body"/>
          </p:nvPr>
        </p:nvSpPr>
        <p:spPr>
          <a:xfrm>
            <a:off x="729025" y="1342314"/>
            <a:ext cx="11049000" cy="55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4825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1. Hafiz Muhammad Ahmed, Mazhar Javed Awan, Nabeel Sabir Khan, Sentiment Analysis of Online Food Reviews using Big Data Analytics, Ilkogretim Online - Elementary Education Online, 2021; Vol 20 (Issue 2).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4825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2. Samar Al-Saqqa, Ghazi Al-Naymat, Arafat Awajan, A Large-Scale Sentiment Data Classification for Online Reviews Under Apache Spark, Procedia Computer Sci- ence, Volume 141, 2018.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4825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3. Bineet Kumar Jha, Sivasankari G.G, Venugopal K.R, Sentiment Analysis for E- Commerce Products Using Natural Language Processing, AMC Engineering Col- lege, CMR Institute of Technology.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4825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4. Y. K. Guntupalli, V. S. Saketh, S. Amudheswaran and D. S. Vaishnav, ”High-Scale Food Recommendation Built on Apache Spark using Alternating Least Squares,” 2020 5th IEEE International Conference.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4825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5. Abbasi-Moud, Hamed Vahdat-Nejad, Javad Sadri, Tourism recommendation sys- tem based on semantic clustering and sentiment analysis, Expert Systems with Applications,Volume 167, 2021.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4825" lvl="0" marL="51435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Calibri"/>
              <a:buAutoNum type="arabicPeriod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6. S. Kumar, K. De and P. P. Roy, ”Movie Recommendation System Using Sentiment Analysis From Microblogging Data,” in IEEE Transactions on Computational So- cial Systems, vol. 7, no. 4, pp. 915-923, Aug. 2020.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20"/>
          <p:cNvSpPr txBox="1"/>
          <p:nvPr>
            <p:ph type="title"/>
          </p:nvPr>
        </p:nvSpPr>
        <p:spPr>
          <a:xfrm>
            <a:off x="341194" y="348661"/>
            <a:ext cx="11436823" cy="42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References</a:t>
            </a:r>
            <a:endParaRPr b="1"/>
          </a:p>
        </p:txBody>
      </p:sp>
      <p:sp>
        <p:nvSpPr>
          <p:cNvPr id="173" name="Google Shape;173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74" name="Google Shape;174;p20"/>
          <p:cNvSpPr txBox="1"/>
          <p:nvPr>
            <p:ph idx="12" type="sldNum"/>
          </p:nvPr>
        </p:nvSpPr>
        <p:spPr>
          <a:xfrm>
            <a:off x="7894300" y="63563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3810001" y="2633318"/>
            <a:ext cx="5819774" cy="12719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6000"/>
              <a:buFont typeface="Georgia"/>
              <a:buNone/>
            </a:pPr>
            <a:r>
              <a:rPr lang="en-US" sz="6000"/>
              <a:t>Thank You</a:t>
            </a:r>
            <a:endParaRPr/>
          </a:p>
        </p:txBody>
      </p:sp>
      <p:sp>
        <p:nvSpPr>
          <p:cNvPr id="180" name="Google Shape;180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/>
          </a:p>
        </p:txBody>
      </p:sp>
      <p:sp>
        <p:nvSpPr>
          <p:cNvPr id="181" name="Google Shape;181;p21"/>
          <p:cNvSpPr txBox="1"/>
          <p:nvPr>
            <p:ph idx="12" type="sldNum"/>
          </p:nvPr>
        </p:nvSpPr>
        <p:spPr>
          <a:xfrm>
            <a:off x="7848600" y="6356363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idx="1" type="body"/>
          </p:nvPr>
        </p:nvSpPr>
        <p:spPr>
          <a:xfrm>
            <a:off x="377582" y="1137256"/>
            <a:ext cx="11436900" cy="52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Literature Survey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Understanding Sentiment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Dataset Overview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Exploratory Data Analysis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Proposed Framework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Evaluation Metrics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Results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26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⮚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Conclusion and scope for improvements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Noto Sans Symbols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" name="Google Shape;45;p5"/>
          <p:cNvSpPr txBox="1"/>
          <p:nvPr>
            <p:ph type="title"/>
          </p:nvPr>
        </p:nvSpPr>
        <p:spPr>
          <a:xfrm>
            <a:off x="341194" y="348661"/>
            <a:ext cx="11436823" cy="4214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>
                <a:latin typeface="Georgia"/>
                <a:ea typeface="Georgia"/>
                <a:cs typeface="Georgia"/>
                <a:sym typeface="Georgia"/>
              </a:rPr>
              <a:t>Outline</a:t>
            </a:r>
            <a:endParaRPr b="1"/>
          </a:p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038600" y="6414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19CSE357</a:t>
            </a:r>
            <a:endParaRPr sz="500"/>
          </a:p>
        </p:txBody>
      </p:sp>
      <p:sp>
        <p:nvSpPr>
          <p:cNvPr id="47" name="Google Shape;47;p5"/>
          <p:cNvSpPr txBox="1"/>
          <p:nvPr>
            <p:ph idx="12" type="sldNum"/>
          </p:nvPr>
        </p:nvSpPr>
        <p:spPr>
          <a:xfrm>
            <a:off x="7955275" y="6414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"/>
          <p:cNvSpPr txBox="1"/>
          <p:nvPr>
            <p:ph idx="1" type="body"/>
          </p:nvPr>
        </p:nvSpPr>
        <p:spPr>
          <a:xfrm>
            <a:off x="341200" y="817750"/>
            <a:ext cx="11436900" cy="53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Project Purpose: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22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84"/>
              <a:buFont typeface="Times New Roman"/>
              <a:buChar char="•"/>
            </a:pPr>
            <a:r>
              <a:rPr lang="en-US" sz="1883">
                <a:latin typeface="Times New Roman"/>
                <a:ea typeface="Times New Roman"/>
                <a:cs typeface="Times New Roman"/>
                <a:sym typeface="Times New Roman"/>
              </a:rPr>
              <a:t>Transforming restaurant selection with big data analytics and sentiment analysis.</a:t>
            </a:r>
            <a:endParaRPr sz="18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822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84"/>
              <a:buFont typeface="Times New Roman"/>
              <a:buChar char="•"/>
            </a:pPr>
            <a:r>
              <a:rPr lang="en-US" sz="1883">
                <a:latin typeface="Times New Roman"/>
                <a:ea typeface="Times New Roman"/>
                <a:cs typeface="Times New Roman"/>
                <a:sym typeface="Times New Roman"/>
              </a:rPr>
              <a:t>Implementing Apache Spark for scalable data processing and machine learning.</a:t>
            </a:r>
            <a:endParaRPr sz="18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83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Objectives: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Accurately extract sentiments from restaurant reviews using Apache Spark's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MLlib.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Develop a sophisticated sentiment classification model.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Create a Spark-based recommendation system that integrates user ratings and sentiment analysis for personalized suggestions.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" name="Google Shape;54;p6"/>
          <p:cNvSpPr txBox="1"/>
          <p:nvPr>
            <p:ph type="title"/>
          </p:nvPr>
        </p:nvSpPr>
        <p:spPr>
          <a:xfrm>
            <a:off x="267919" y="269286"/>
            <a:ext cx="11436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7818150" y="63240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" type="body"/>
          </p:nvPr>
        </p:nvSpPr>
        <p:spPr>
          <a:xfrm>
            <a:off x="341200" y="817750"/>
            <a:ext cx="11224800" cy="5379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1D5DB"/>
              </a:solidFill>
              <a:highlight>
                <a:srgbClr val="34354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341194" y="232661"/>
            <a:ext cx="11436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Literature Survey</a:t>
            </a:r>
            <a:endParaRPr/>
          </a:p>
        </p:txBody>
      </p:sp>
      <p:graphicFrame>
        <p:nvGraphicFramePr>
          <p:cNvPr id="63" name="Google Shape;63;p7"/>
          <p:cNvGraphicFramePr/>
          <p:nvPr/>
        </p:nvGraphicFramePr>
        <p:xfrm>
          <a:off x="952500" y="1216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{9AED5DC4-7FF8-4E62-A6A8-EC926228D474}</a:tableStyleId>
              </a:tblPr>
              <a:tblGrid>
                <a:gridCol w="2289850"/>
                <a:gridCol w="4568150"/>
                <a:gridCol w="3429000"/>
              </a:tblGrid>
              <a:tr h="7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Study Reference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Dataset and techniques used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Achievements and findings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Amazon dataset; Tokenization, Normalization, Stemming, Lemmatization, TF-IDF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Achieved accuracy scores of 90-93%, demonstrating the robustness of NLP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Microblogging data (e.g., Twitter); Sentiment analysis for movie recommendations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Enhanced recommendation performance, especially for users with sparse interactions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7435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Twitter data; Utilized Apache Spark for distributed data processing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Highlighted efficiency and scalability in handling large datasets, effective in understanding public sentiments</a:t>
                      </a:r>
                      <a:endParaRPr sz="18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4" name="Google Shape;64;p7"/>
          <p:cNvSpPr txBox="1"/>
          <p:nvPr>
            <p:ph idx="12" type="sldNum"/>
          </p:nvPr>
        </p:nvSpPr>
        <p:spPr>
          <a:xfrm>
            <a:off x="7810500" y="63606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 txBox="1"/>
          <p:nvPr>
            <p:ph idx="1" type="body"/>
          </p:nvPr>
        </p:nvSpPr>
        <p:spPr>
          <a:xfrm>
            <a:off x="341194" y="1137256"/>
            <a:ext cx="114369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325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5807">
                <a:latin typeface="Times New Roman"/>
                <a:ea typeface="Times New Roman"/>
                <a:cs typeface="Times New Roman"/>
                <a:sym typeface="Times New Roman"/>
              </a:rPr>
              <a:t>Definition:</a:t>
            </a:r>
            <a:endParaRPr b="1" sz="5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5807">
                <a:latin typeface="Times New Roman"/>
                <a:ea typeface="Times New Roman"/>
                <a:cs typeface="Times New Roman"/>
                <a:sym typeface="Times New Roman"/>
              </a:rPr>
              <a:t>Sentiment Analysis, also known as opinion mining, is part of Natural Language Processing (NLP) focusing on identifying and categorizing opinions in text to assess attitudes as positive, negative, or neutral.</a:t>
            </a:r>
            <a:endParaRPr sz="5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5807">
                <a:latin typeface="Times New Roman"/>
                <a:ea typeface="Times New Roman"/>
                <a:cs typeface="Times New Roman"/>
                <a:sym typeface="Times New Roman"/>
              </a:rPr>
              <a:t>Importance in the Project:</a:t>
            </a:r>
            <a:endParaRPr b="1" sz="5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5807">
                <a:latin typeface="Times New Roman"/>
                <a:ea typeface="Times New Roman"/>
                <a:cs typeface="Times New Roman"/>
                <a:sym typeface="Times New Roman"/>
              </a:rPr>
              <a:t>Applied to restaurant reviews in our project, sentiment analysis decodes the emotions and opinions expressed by customers.</a:t>
            </a:r>
            <a:endParaRPr sz="5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b="1" lang="en-US" sz="5807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endParaRPr b="1" sz="5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5807">
                <a:latin typeface="Times New Roman"/>
                <a:ea typeface="Times New Roman"/>
                <a:cs typeface="Times New Roman"/>
                <a:sym typeface="Times New Roman"/>
              </a:rPr>
              <a:t>Utilizes advanced algorithms to analyze text data, like reviews, examining language and context to assign a sentiment score reflecting the text's overall emotion.</a:t>
            </a:r>
            <a:endParaRPr sz="5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58"/>
              <a:buFont typeface="Arial"/>
              <a:buNone/>
            </a:pPr>
            <a:r>
              <a:rPr lang="en-US" sz="5807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580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80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1" name="Google Shape;71;p8"/>
          <p:cNvSpPr txBox="1"/>
          <p:nvPr>
            <p:ph type="title"/>
          </p:nvPr>
        </p:nvSpPr>
        <p:spPr>
          <a:xfrm>
            <a:off x="341194" y="348661"/>
            <a:ext cx="11436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Understanding Sentiment Analysis</a:t>
            </a:r>
            <a:endParaRPr/>
          </a:p>
        </p:txBody>
      </p:sp>
      <p:sp>
        <p:nvSpPr>
          <p:cNvPr id="72" name="Google Shape;72;p8"/>
          <p:cNvSpPr txBox="1"/>
          <p:nvPr>
            <p:ph idx="12" type="sldNum"/>
          </p:nvPr>
        </p:nvSpPr>
        <p:spPr>
          <a:xfrm>
            <a:off x="7879100" y="63411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 txBox="1"/>
          <p:nvPr>
            <p:ph idx="1" type="body"/>
          </p:nvPr>
        </p:nvSpPr>
        <p:spPr>
          <a:xfrm>
            <a:off x="341200" y="1093225"/>
            <a:ext cx="11436900" cy="5321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Dataset Description: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Our dataset comprises an extensive collection of restaurant reviews, capturing diverse customer experiences and opinions.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Source of the Dataset: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This rich dataset is sourced from a amazon repository, aggregating varied customer feedback.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business_id: Unique identifier for each restaurant.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review_text: Customer reviews providing valuable insights into dining experiences.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rating: Numerical ratings given by customers, indicating overall satisfaction.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850">
                <a:latin typeface="Times New Roman"/>
                <a:ea typeface="Times New Roman"/>
                <a:cs typeface="Times New Roman"/>
                <a:sym typeface="Times New Roman"/>
              </a:rPr>
              <a:t>Volume of Data:</a:t>
            </a:r>
            <a:endParaRPr b="1"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The dataset contains 1088890 of reviews, covering of unique restaurants, offering a comprehensive view of the dining landscape.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341194" y="348661"/>
            <a:ext cx="11436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Dataset Overview for Sentiment Analysis</a:t>
            </a:r>
            <a:endParaRPr/>
          </a:p>
        </p:txBody>
      </p:sp>
      <p:sp>
        <p:nvSpPr>
          <p:cNvPr id="80" name="Google Shape;80;p9"/>
          <p:cNvSpPr txBox="1"/>
          <p:nvPr>
            <p:ph idx="12" type="sldNum"/>
          </p:nvPr>
        </p:nvSpPr>
        <p:spPr>
          <a:xfrm>
            <a:off x="7863825" y="64143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>
            <p:ph idx="1" type="body"/>
          </p:nvPr>
        </p:nvSpPr>
        <p:spPr>
          <a:xfrm>
            <a:off x="377544" y="1950006"/>
            <a:ext cx="11436900" cy="4908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6075" lvl="0" marL="457200" rtl="0" algn="l">
              <a:spcBef>
                <a:spcPts val="100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Rating Distribution Analysis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Sentiment Categorization and Analysis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Word Cloud Analysis for Reviews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Review Length Analysis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6075" lvl="0" marL="457200" rtl="0" algn="l">
              <a:spcBef>
                <a:spcPts val="0"/>
              </a:spcBef>
              <a:spcAft>
                <a:spcPts val="0"/>
              </a:spcAft>
              <a:buSzPts val="1850"/>
              <a:buFont typeface="Times New Roman"/>
              <a:buChar char="•"/>
            </a:pPr>
            <a:r>
              <a:rPr lang="en-US" sz="1850">
                <a:latin typeface="Times New Roman"/>
                <a:ea typeface="Times New Roman"/>
                <a:cs typeface="Times New Roman"/>
                <a:sym typeface="Times New Roman"/>
              </a:rPr>
              <a:t>Pearson’s Correlation Coefficient </a:t>
            </a:r>
            <a:endParaRPr sz="18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0"/>
          <p:cNvSpPr txBox="1"/>
          <p:nvPr>
            <p:ph type="title"/>
          </p:nvPr>
        </p:nvSpPr>
        <p:spPr>
          <a:xfrm>
            <a:off x="341194" y="348661"/>
            <a:ext cx="11436900" cy="421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Exploratory Data Analysis</a:t>
            </a:r>
            <a:endParaRPr/>
          </a:p>
        </p:txBody>
      </p:sp>
      <p:sp>
        <p:nvSpPr>
          <p:cNvPr id="88" name="Google Shape;88;p10"/>
          <p:cNvSpPr txBox="1"/>
          <p:nvPr>
            <p:ph idx="12" type="sldNum"/>
          </p:nvPr>
        </p:nvSpPr>
        <p:spPr>
          <a:xfrm>
            <a:off x="7848600" y="6386825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/>
        </p:nvSpPr>
        <p:spPr>
          <a:xfrm>
            <a:off x="476250" y="274638"/>
            <a:ext cx="82677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b="1" sz="3200">
              <a:solidFill>
                <a:srgbClr val="A412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4" name="Google Shape;94;p11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15CSE334</a:t>
            </a:r>
            <a:endParaRPr/>
          </a:p>
        </p:txBody>
      </p:sp>
      <p:sp>
        <p:nvSpPr>
          <p:cNvPr id="95" name="Google Shape;95;p11"/>
          <p:cNvSpPr txBox="1"/>
          <p:nvPr/>
        </p:nvSpPr>
        <p:spPr>
          <a:xfrm>
            <a:off x="1168400" y="1667933"/>
            <a:ext cx="947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Google Shape;96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42475" y="1356500"/>
            <a:ext cx="5624401" cy="3766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8600" y="1356508"/>
            <a:ext cx="5791201" cy="376658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7899500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2"/>
          <p:cNvSpPr txBox="1"/>
          <p:nvPr/>
        </p:nvSpPr>
        <p:spPr>
          <a:xfrm>
            <a:off x="476250" y="274638"/>
            <a:ext cx="8267700" cy="11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4123F"/>
              </a:buClr>
              <a:buSzPts val="3200"/>
              <a:buFont typeface="Georgia"/>
              <a:buNone/>
            </a:pPr>
            <a:r>
              <a:rPr b="1" lang="en-US" sz="3200">
                <a:solidFill>
                  <a:srgbClr val="A4123F"/>
                </a:solidFill>
                <a:latin typeface="Georgia"/>
                <a:ea typeface="Georgia"/>
                <a:cs typeface="Georgia"/>
                <a:sym typeface="Georgia"/>
              </a:rPr>
              <a:t>Exploratory Data Analysis </a:t>
            </a:r>
            <a:endParaRPr b="1" sz="3200">
              <a:solidFill>
                <a:srgbClr val="A4123F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4" name="Google Shape;104;p12"/>
          <p:cNvSpPr txBox="1"/>
          <p:nvPr>
            <p:ph idx="11" type="ftr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project Presentation, </a:t>
            </a:r>
            <a:r>
              <a:rPr b="1" lang="en-US" sz="1300"/>
              <a:t>15CSE334</a:t>
            </a:r>
            <a:endParaRPr/>
          </a:p>
        </p:txBody>
      </p:sp>
      <p:sp>
        <p:nvSpPr>
          <p:cNvPr id="105" name="Google Shape;105;p12"/>
          <p:cNvSpPr txBox="1"/>
          <p:nvPr/>
        </p:nvSpPr>
        <p:spPr>
          <a:xfrm>
            <a:off x="1168400" y="1667933"/>
            <a:ext cx="94743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6" name="Google Shape;10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447950"/>
            <a:ext cx="6051126" cy="3280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34376" y="1243058"/>
            <a:ext cx="5531274" cy="348572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7833375" y="635635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AAC PRT Templat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