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05A79A8-9195-4A78-8498-09DD09993B33}">
          <p14:sldIdLst>
            <p14:sldId id="256"/>
            <p14:sldId id="257"/>
            <p14:sldId id="258"/>
            <p14:sldId id="259"/>
            <p14:sldId id="260"/>
            <p14:sldId id="261"/>
            <p14:sldId id="262"/>
            <p14:sldId id="263"/>
            <p14:sldId id="264"/>
            <p14:sldId id="265"/>
            <p14:sldId id="266"/>
            <p14:sldId id="267"/>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8EA0E5-213D-4DFA-94CA-1B213BE5E491}"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5CC72-14A3-4075-BCA6-BC1C38883BD4}" type="slidenum">
              <a:rPr lang="en-US" smtClean="0"/>
              <a:t>‹#›</a:t>
            </a:fld>
            <a:endParaRPr lang="en-US"/>
          </a:p>
        </p:txBody>
      </p:sp>
    </p:spTree>
    <p:extLst>
      <p:ext uri="{BB962C8B-B14F-4D97-AF65-F5344CB8AC3E}">
        <p14:creationId xmlns:p14="http://schemas.microsoft.com/office/powerpoint/2010/main" val="2757231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8EA0E5-213D-4DFA-94CA-1B213BE5E491}"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5CC72-14A3-4075-BCA6-BC1C38883BD4}" type="slidenum">
              <a:rPr lang="en-US" smtClean="0"/>
              <a:t>‹#›</a:t>
            </a:fld>
            <a:endParaRPr lang="en-US"/>
          </a:p>
        </p:txBody>
      </p:sp>
    </p:spTree>
    <p:extLst>
      <p:ext uri="{BB962C8B-B14F-4D97-AF65-F5344CB8AC3E}">
        <p14:creationId xmlns:p14="http://schemas.microsoft.com/office/powerpoint/2010/main" val="4086714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8EA0E5-213D-4DFA-94CA-1B213BE5E491}"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5CC72-14A3-4075-BCA6-BC1C38883BD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00544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8EA0E5-213D-4DFA-94CA-1B213BE5E491}"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5CC72-14A3-4075-BCA6-BC1C38883BD4}" type="slidenum">
              <a:rPr lang="en-US" smtClean="0"/>
              <a:t>‹#›</a:t>
            </a:fld>
            <a:endParaRPr lang="en-US"/>
          </a:p>
        </p:txBody>
      </p:sp>
    </p:spTree>
    <p:extLst>
      <p:ext uri="{BB962C8B-B14F-4D97-AF65-F5344CB8AC3E}">
        <p14:creationId xmlns:p14="http://schemas.microsoft.com/office/powerpoint/2010/main" val="2639245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8EA0E5-213D-4DFA-94CA-1B213BE5E491}"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5CC72-14A3-4075-BCA6-BC1C38883BD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520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8EA0E5-213D-4DFA-94CA-1B213BE5E491}"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5CC72-14A3-4075-BCA6-BC1C38883BD4}" type="slidenum">
              <a:rPr lang="en-US" smtClean="0"/>
              <a:t>‹#›</a:t>
            </a:fld>
            <a:endParaRPr lang="en-US"/>
          </a:p>
        </p:txBody>
      </p:sp>
    </p:spTree>
    <p:extLst>
      <p:ext uri="{BB962C8B-B14F-4D97-AF65-F5344CB8AC3E}">
        <p14:creationId xmlns:p14="http://schemas.microsoft.com/office/powerpoint/2010/main" val="1973895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8EA0E5-213D-4DFA-94CA-1B213BE5E491}"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5CC72-14A3-4075-BCA6-BC1C38883BD4}" type="slidenum">
              <a:rPr lang="en-US" smtClean="0"/>
              <a:t>‹#›</a:t>
            </a:fld>
            <a:endParaRPr lang="en-US"/>
          </a:p>
        </p:txBody>
      </p:sp>
    </p:spTree>
    <p:extLst>
      <p:ext uri="{BB962C8B-B14F-4D97-AF65-F5344CB8AC3E}">
        <p14:creationId xmlns:p14="http://schemas.microsoft.com/office/powerpoint/2010/main" val="1849386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8EA0E5-213D-4DFA-94CA-1B213BE5E491}"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5CC72-14A3-4075-BCA6-BC1C38883BD4}" type="slidenum">
              <a:rPr lang="en-US" smtClean="0"/>
              <a:t>‹#›</a:t>
            </a:fld>
            <a:endParaRPr lang="en-US"/>
          </a:p>
        </p:txBody>
      </p:sp>
    </p:spTree>
    <p:extLst>
      <p:ext uri="{BB962C8B-B14F-4D97-AF65-F5344CB8AC3E}">
        <p14:creationId xmlns:p14="http://schemas.microsoft.com/office/powerpoint/2010/main" val="1111910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8EA0E5-213D-4DFA-94CA-1B213BE5E491}"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5CC72-14A3-4075-BCA6-BC1C38883BD4}" type="slidenum">
              <a:rPr lang="en-US" smtClean="0"/>
              <a:t>‹#›</a:t>
            </a:fld>
            <a:endParaRPr lang="en-US"/>
          </a:p>
        </p:txBody>
      </p:sp>
    </p:spTree>
    <p:extLst>
      <p:ext uri="{BB962C8B-B14F-4D97-AF65-F5344CB8AC3E}">
        <p14:creationId xmlns:p14="http://schemas.microsoft.com/office/powerpoint/2010/main" val="1793189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8EA0E5-213D-4DFA-94CA-1B213BE5E491}"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5CC72-14A3-4075-BCA6-BC1C38883BD4}" type="slidenum">
              <a:rPr lang="en-US" smtClean="0"/>
              <a:t>‹#›</a:t>
            </a:fld>
            <a:endParaRPr lang="en-US"/>
          </a:p>
        </p:txBody>
      </p:sp>
    </p:spTree>
    <p:extLst>
      <p:ext uri="{BB962C8B-B14F-4D97-AF65-F5344CB8AC3E}">
        <p14:creationId xmlns:p14="http://schemas.microsoft.com/office/powerpoint/2010/main" val="55663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8EA0E5-213D-4DFA-94CA-1B213BE5E491}"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D5CC72-14A3-4075-BCA6-BC1C38883BD4}" type="slidenum">
              <a:rPr lang="en-US" smtClean="0"/>
              <a:t>‹#›</a:t>
            </a:fld>
            <a:endParaRPr lang="en-US"/>
          </a:p>
        </p:txBody>
      </p:sp>
    </p:spTree>
    <p:extLst>
      <p:ext uri="{BB962C8B-B14F-4D97-AF65-F5344CB8AC3E}">
        <p14:creationId xmlns:p14="http://schemas.microsoft.com/office/powerpoint/2010/main" val="2461778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8EA0E5-213D-4DFA-94CA-1B213BE5E491}" type="datetimeFigureOut">
              <a:rPr lang="en-US" smtClean="0"/>
              <a:t>9/30/2020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D5CC72-14A3-4075-BCA6-BC1C38883BD4}" type="slidenum">
              <a:rPr lang="en-US" smtClean="0"/>
              <a:t>‹#›</a:t>
            </a:fld>
            <a:endParaRPr lang="en-US"/>
          </a:p>
        </p:txBody>
      </p:sp>
    </p:spTree>
    <p:extLst>
      <p:ext uri="{BB962C8B-B14F-4D97-AF65-F5344CB8AC3E}">
        <p14:creationId xmlns:p14="http://schemas.microsoft.com/office/powerpoint/2010/main" val="1450981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8EA0E5-213D-4DFA-94CA-1B213BE5E491}" type="datetimeFigureOut">
              <a:rPr lang="en-US" smtClean="0"/>
              <a:t>9/30/2020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D5CC72-14A3-4075-BCA6-BC1C38883BD4}" type="slidenum">
              <a:rPr lang="en-US" smtClean="0"/>
              <a:t>‹#›</a:t>
            </a:fld>
            <a:endParaRPr lang="en-US"/>
          </a:p>
        </p:txBody>
      </p:sp>
    </p:spTree>
    <p:extLst>
      <p:ext uri="{BB962C8B-B14F-4D97-AF65-F5344CB8AC3E}">
        <p14:creationId xmlns:p14="http://schemas.microsoft.com/office/powerpoint/2010/main" val="2788062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8EA0E5-213D-4DFA-94CA-1B213BE5E491}" type="datetimeFigureOut">
              <a:rPr lang="en-US" smtClean="0"/>
              <a:t>9/30/2020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D5CC72-14A3-4075-BCA6-BC1C38883BD4}" type="slidenum">
              <a:rPr lang="en-US" smtClean="0"/>
              <a:t>‹#›</a:t>
            </a:fld>
            <a:endParaRPr lang="en-US"/>
          </a:p>
        </p:txBody>
      </p:sp>
    </p:spTree>
    <p:extLst>
      <p:ext uri="{BB962C8B-B14F-4D97-AF65-F5344CB8AC3E}">
        <p14:creationId xmlns:p14="http://schemas.microsoft.com/office/powerpoint/2010/main" val="489677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8EA0E5-213D-4DFA-94CA-1B213BE5E491}"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D5CC72-14A3-4075-BCA6-BC1C38883BD4}" type="slidenum">
              <a:rPr lang="en-US" smtClean="0"/>
              <a:t>‹#›</a:t>
            </a:fld>
            <a:endParaRPr lang="en-US"/>
          </a:p>
        </p:txBody>
      </p:sp>
    </p:spTree>
    <p:extLst>
      <p:ext uri="{BB962C8B-B14F-4D97-AF65-F5344CB8AC3E}">
        <p14:creationId xmlns:p14="http://schemas.microsoft.com/office/powerpoint/2010/main" val="1665223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8EA0E5-213D-4DFA-94CA-1B213BE5E491}"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D5CC72-14A3-4075-BCA6-BC1C38883BD4}" type="slidenum">
              <a:rPr lang="en-US" smtClean="0"/>
              <a:t>‹#›</a:t>
            </a:fld>
            <a:endParaRPr lang="en-US"/>
          </a:p>
        </p:txBody>
      </p:sp>
    </p:spTree>
    <p:extLst>
      <p:ext uri="{BB962C8B-B14F-4D97-AF65-F5344CB8AC3E}">
        <p14:creationId xmlns:p14="http://schemas.microsoft.com/office/powerpoint/2010/main" val="2328238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88EA0E5-213D-4DFA-94CA-1B213BE5E491}" type="datetimeFigureOut">
              <a:rPr lang="en-US" smtClean="0"/>
              <a:t>9/30/2020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AD5CC72-14A3-4075-BCA6-BC1C38883BD4}" type="slidenum">
              <a:rPr lang="en-US" smtClean="0"/>
              <a:t>‹#›</a:t>
            </a:fld>
            <a:endParaRPr lang="en-US"/>
          </a:p>
        </p:txBody>
      </p:sp>
    </p:spTree>
    <p:extLst>
      <p:ext uri="{BB962C8B-B14F-4D97-AF65-F5344CB8AC3E}">
        <p14:creationId xmlns:p14="http://schemas.microsoft.com/office/powerpoint/2010/main" val="10052205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3.us.cloud-object-storage.appdomain.cloud/cf-courses-data/CognitiveClass/DP0701EN/version-2/Data-Collision.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2252" y="1101994"/>
            <a:ext cx="8596668" cy="2595460"/>
          </a:xfrm>
          <a:noFill/>
        </p:spPr>
        <p:txBody>
          <a:bodyPr>
            <a:normAutofit/>
          </a:bodyPr>
          <a:lstStyle/>
          <a:p>
            <a:pPr algn="l"/>
            <a:r>
              <a:rPr lang="en-US" sz="5400" dirty="0" smtClean="0">
                <a:solidFill>
                  <a:schemeClr val="tx1">
                    <a:lumMod val="95000"/>
                    <a:lumOff val="5000"/>
                  </a:schemeClr>
                </a:solidFill>
              </a:rPr>
              <a:t>Improving situation on the roads of </a:t>
            </a:r>
            <a:r>
              <a:rPr lang="en-US" sz="5400" dirty="0">
                <a:solidFill>
                  <a:schemeClr val="tx1">
                    <a:lumMod val="95000"/>
                    <a:lumOff val="5000"/>
                  </a:schemeClr>
                </a:solidFill>
              </a:rPr>
              <a:t>S</a:t>
            </a:r>
            <a:r>
              <a:rPr lang="en-US" sz="5400" dirty="0" smtClean="0">
                <a:solidFill>
                  <a:schemeClr val="tx1">
                    <a:lumMod val="95000"/>
                    <a:lumOff val="5000"/>
                  </a:schemeClr>
                </a:solidFill>
              </a:rPr>
              <a:t>eattle</a:t>
            </a:r>
            <a:endParaRPr lang="en-US" sz="5400" dirty="0">
              <a:solidFill>
                <a:schemeClr val="tx1">
                  <a:lumMod val="95000"/>
                  <a:lumOff val="5000"/>
                </a:schemeClr>
              </a:solidFill>
            </a:endParaRPr>
          </a:p>
        </p:txBody>
      </p:sp>
      <p:sp>
        <p:nvSpPr>
          <p:cNvPr id="6" name="Text Placeholder 5"/>
          <p:cNvSpPr>
            <a:spLocks noGrp="1"/>
          </p:cNvSpPr>
          <p:nvPr>
            <p:ph type="body" idx="1"/>
          </p:nvPr>
        </p:nvSpPr>
        <p:spPr>
          <a:xfrm>
            <a:off x="2307102" y="4696261"/>
            <a:ext cx="6010298" cy="1513914"/>
          </a:xfrm>
        </p:spPr>
        <p:txBody>
          <a:bodyPr>
            <a:normAutofit/>
          </a:bodyPr>
          <a:lstStyle/>
          <a:p>
            <a:pPr algn="r"/>
            <a:r>
              <a:rPr lang="en-US" sz="4500" dirty="0" smtClean="0">
                <a:solidFill>
                  <a:schemeClr val="tx1"/>
                </a:solidFill>
              </a:rPr>
              <a:t>Suyash Prasad</a:t>
            </a:r>
            <a:endParaRPr lang="en-US" sz="4500" dirty="0">
              <a:solidFill>
                <a:schemeClr val="tx1"/>
              </a:solidFill>
            </a:endParaRPr>
          </a:p>
        </p:txBody>
      </p:sp>
    </p:spTree>
    <p:extLst>
      <p:ext uri="{BB962C8B-B14F-4D97-AF65-F5344CB8AC3E}">
        <p14:creationId xmlns:p14="http://schemas.microsoft.com/office/powerpoint/2010/main" val="4043251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50000"/>
            <a:alpha val="63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8301" y="0"/>
            <a:ext cx="7174524" cy="1335008"/>
          </a:xfrm>
        </p:spPr>
        <p:txBody>
          <a:bodyPr>
            <a:normAutofit/>
          </a:bodyPr>
          <a:lstStyle/>
          <a:p>
            <a:r>
              <a:rPr lang="en-US" sz="3600" dirty="0" smtClean="0">
                <a:solidFill>
                  <a:schemeClr val="tx1"/>
                </a:solidFill>
              </a:rPr>
              <a:t>Show attention with speed limit while on the road</a:t>
            </a:r>
            <a:endParaRPr lang="en-US" sz="3600" dirty="0">
              <a:solidFill>
                <a:schemeClr val="tx1"/>
              </a:solidFill>
            </a:endParaRPr>
          </a:p>
        </p:txBody>
      </p:sp>
      <p:sp>
        <p:nvSpPr>
          <p:cNvPr id="4" name="Text Placeholder 3"/>
          <p:cNvSpPr>
            <a:spLocks noGrp="1"/>
          </p:cNvSpPr>
          <p:nvPr>
            <p:ph type="body" sz="half" idx="2"/>
          </p:nvPr>
        </p:nvSpPr>
        <p:spPr>
          <a:xfrm>
            <a:off x="295422" y="1828800"/>
            <a:ext cx="9298744" cy="4459458"/>
          </a:xfrm>
        </p:spPr>
        <p:txBody>
          <a:bodyPr>
            <a:normAutofit/>
          </a:bodyPr>
          <a:lstStyle/>
          <a:p>
            <a:r>
              <a:rPr lang="en-US" sz="2400" dirty="0" smtClean="0">
                <a:solidFill>
                  <a:schemeClr val="tx1"/>
                </a:solidFill>
              </a:rPr>
              <a:t>Always drive under the speed limit with</a:t>
            </a:r>
          </a:p>
          <a:p>
            <a:r>
              <a:rPr lang="en-US" sz="2400" dirty="0">
                <a:solidFill>
                  <a:schemeClr val="tx1"/>
                </a:solidFill>
              </a:rPr>
              <a:t>p</a:t>
            </a:r>
            <a:r>
              <a:rPr lang="en-US" sz="2400" dirty="0" smtClean="0">
                <a:solidFill>
                  <a:schemeClr val="tx1"/>
                </a:solidFill>
              </a:rPr>
              <a:t>roper attention on road.</a:t>
            </a:r>
            <a:r>
              <a:rPr lang="en-US" sz="2400" dirty="0">
                <a:solidFill>
                  <a:schemeClr val="tx1"/>
                </a:solidFill>
              </a:rPr>
              <a:t> </a:t>
            </a:r>
            <a:r>
              <a:rPr lang="en-US" sz="2400" dirty="0" smtClean="0">
                <a:solidFill>
                  <a:schemeClr val="tx1"/>
                </a:solidFill>
              </a:rPr>
              <a:t>Its good for </a:t>
            </a:r>
          </a:p>
          <a:p>
            <a:r>
              <a:rPr lang="en-US" sz="2400" dirty="0">
                <a:solidFill>
                  <a:schemeClr val="tx1"/>
                </a:solidFill>
              </a:rPr>
              <a:t>y</a:t>
            </a:r>
            <a:r>
              <a:rPr lang="en-US" sz="2400" dirty="0" smtClean="0">
                <a:solidFill>
                  <a:schemeClr val="tx1"/>
                </a:solidFill>
              </a:rPr>
              <a:t>ou and others travelling on the road.</a:t>
            </a:r>
          </a:p>
          <a:p>
            <a:endParaRPr lang="en-US" sz="2400" dirty="0" smtClean="0">
              <a:solidFill>
                <a:schemeClr val="tx1"/>
              </a:solidFill>
            </a:endParaRPr>
          </a:p>
          <a:p>
            <a:r>
              <a:rPr lang="en-US" sz="2400" dirty="0" smtClean="0">
                <a:solidFill>
                  <a:schemeClr val="tx1"/>
                </a:solidFill>
              </a:rPr>
              <a:t>                                 </a:t>
            </a:r>
          </a:p>
          <a:p>
            <a:r>
              <a:rPr lang="en-US" sz="2400" dirty="0">
                <a:solidFill>
                  <a:schemeClr val="tx1"/>
                </a:solidFill>
              </a:rPr>
              <a:t> </a:t>
            </a:r>
            <a:r>
              <a:rPr lang="en-US" sz="2400" dirty="0" smtClean="0">
                <a:solidFill>
                  <a:schemeClr val="tx1"/>
                </a:solidFill>
              </a:rPr>
              <a:t>                                 </a:t>
            </a:r>
            <a:r>
              <a:rPr lang="en-US" sz="2400" dirty="0">
                <a:solidFill>
                  <a:schemeClr val="tx1"/>
                </a:solidFill>
              </a:rPr>
              <a:t>As both </a:t>
            </a:r>
            <a:r>
              <a:rPr lang="en-US" sz="2400" dirty="0" smtClean="0">
                <a:solidFill>
                  <a:schemeClr val="tx1"/>
                </a:solidFill>
              </a:rPr>
              <a:t>speeding </a:t>
            </a:r>
            <a:r>
              <a:rPr lang="en-US" sz="2400" dirty="0">
                <a:solidFill>
                  <a:schemeClr val="tx1"/>
                </a:solidFill>
              </a:rPr>
              <a:t>and inattention </a:t>
            </a:r>
            <a:r>
              <a:rPr lang="en-US" sz="2400" dirty="0" smtClean="0">
                <a:solidFill>
                  <a:schemeClr val="tx1"/>
                </a:solidFill>
              </a:rPr>
              <a:t>have</a:t>
            </a:r>
          </a:p>
          <a:p>
            <a:r>
              <a:rPr lang="en-US" sz="2400" dirty="0">
                <a:solidFill>
                  <a:schemeClr val="tx1"/>
                </a:solidFill>
              </a:rPr>
              <a:t> </a:t>
            </a:r>
            <a:r>
              <a:rPr lang="en-US" sz="2400" dirty="0" smtClean="0">
                <a:solidFill>
                  <a:schemeClr val="tx1"/>
                </a:solidFill>
              </a:rPr>
              <a:t>                                 been proven to have severe affects on</a:t>
            </a:r>
          </a:p>
          <a:p>
            <a:r>
              <a:rPr lang="en-US" sz="2400" dirty="0">
                <a:solidFill>
                  <a:schemeClr val="tx1"/>
                </a:solidFill>
              </a:rPr>
              <a:t> </a:t>
            </a:r>
            <a:r>
              <a:rPr lang="en-US" sz="2400" dirty="0" smtClean="0">
                <a:solidFill>
                  <a:schemeClr val="tx1"/>
                </a:solidFill>
              </a:rPr>
              <a:t>                                 the safety.</a:t>
            </a:r>
            <a:endParaRPr lang="en-US" sz="2400" dirty="0">
              <a:solidFill>
                <a:schemeClr val="tx1"/>
              </a:solidFill>
            </a:endParaRPr>
          </a:p>
          <a:p>
            <a:endParaRPr lang="en-US" sz="2400" dirty="0">
              <a:solidFill>
                <a:schemeClr val="tx1"/>
              </a:solidFill>
            </a:endParaRPr>
          </a:p>
          <a:p>
            <a:endParaRPr lang="en-US" sz="2400" dirty="0">
              <a:solidFill>
                <a:schemeClr val="tx1"/>
              </a:solidFill>
            </a:endParaRPr>
          </a:p>
        </p:txBody>
      </p:sp>
      <p:pic>
        <p:nvPicPr>
          <p:cNvPr id="5" name="Content Placeholder 4"/>
          <p:cNvPicPr>
            <a:picLocks noGrp="1"/>
          </p:cNvPicPr>
          <p:nvPr>
            <p:ph idx="1"/>
          </p:nvPr>
        </p:nvPicPr>
        <p:blipFill>
          <a:blip r:embed="rId2"/>
          <a:stretch>
            <a:fillRect/>
          </a:stretch>
        </p:blipFill>
        <p:spPr>
          <a:xfrm>
            <a:off x="478301" y="3875649"/>
            <a:ext cx="2656482" cy="2734562"/>
          </a:xfrm>
          <a:prstGeom prst="rect">
            <a:avLst/>
          </a:prstGeom>
        </p:spPr>
      </p:pic>
      <p:pic>
        <p:nvPicPr>
          <p:cNvPr id="6" name="Picture 5"/>
          <p:cNvPicPr/>
          <p:nvPr/>
        </p:nvPicPr>
        <p:blipFill>
          <a:blip r:embed="rId3"/>
          <a:stretch>
            <a:fillRect/>
          </a:stretch>
        </p:blipFill>
        <p:spPr>
          <a:xfrm>
            <a:off x="6928302" y="1141087"/>
            <a:ext cx="2665864" cy="2734562"/>
          </a:xfrm>
          <a:prstGeom prst="rect">
            <a:avLst/>
          </a:prstGeom>
        </p:spPr>
      </p:pic>
    </p:spTree>
    <p:extLst>
      <p:ext uri="{BB962C8B-B14F-4D97-AF65-F5344CB8AC3E}">
        <p14:creationId xmlns:p14="http://schemas.microsoft.com/office/powerpoint/2010/main" val="148041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83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0385" y="274715"/>
            <a:ext cx="8438531" cy="1103919"/>
          </a:xfrm>
        </p:spPr>
        <p:txBody>
          <a:bodyPr>
            <a:normAutofit/>
          </a:bodyPr>
          <a:lstStyle/>
          <a:p>
            <a:r>
              <a:rPr lang="en-US" sz="3600" dirty="0" smtClean="0">
                <a:solidFill>
                  <a:schemeClr val="tx1"/>
                </a:solidFill>
              </a:rPr>
              <a:t>Predictive modelling</a:t>
            </a:r>
            <a:endParaRPr lang="en-US" sz="3600" dirty="0">
              <a:solidFill>
                <a:schemeClr val="tx1"/>
              </a:solidFill>
            </a:endParaRPr>
          </a:p>
        </p:txBody>
      </p:sp>
      <p:sp>
        <p:nvSpPr>
          <p:cNvPr id="4" name="Text Placeholder 3"/>
          <p:cNvSpPr>
            <a:spLocks noGrp="1"/>
          </p:cNvSpPr>
          <p:nvPr>
            <p:ph type="body" sz="half" idx="2"/>
          </p:nvPr>
        </p:nvSpPr>
        <p:spPr>
          <a:xfrm>
            <a:off x="673136" y="3784209"/>
            <a:ext cx="8245780" cy="2858057"/>
          </a:xfrm>
        </p:spPr>
        <p:txBody>
          <a:bodyPr/>
          <a:lstStyle/>
          <a:p>
            <a:r>
              <a:rPr lang="en-US" dirty="0" smtClean="0"/>
              <a:t>        Training data accuracy                                                             Test data accuracy</a:t>
            </a:r>
          </a:p>
          <a:p>
            <a:endParaRPr lang="en-US" dirty="0"/>
          </a:p>
          <a:p>
            <a:r>
              <a:rPr lang="en-US" sz="2000" dirty="0" smtClean="0">
                <a:solidFill>
                  <a:schemeClr val="tx1"/>
                </a:solidFill>
              </a:rPr>
              <a:t>Three machine learning algorithms were used for the classification purpose. Decision tree proved to have the best accuracy with the training data while K nearest neighbors was proven to the best for the test data. Logistic regression was at the bottom according to the accuracy on both the sets.</a:t>
            </a:r>
            <a:endParaRPr lang="en-US" sz="2000" dirty="0">
              <a:solidFill>
                <a:schemeClr val="tx1"/>
              </a:solidFill>
            </a:endParaRP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3136" y="1761147"/>
            <a:ext cx="3533104" cy="2023061"/>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5542670" y="1761148"/>
            <a:ext cx="3488788" cy="2023060"/>
          </a:xfrm>
          <a:prstGeom prst="rect">
            <a:avLst/>
          </a:prstGeom>
        </p:spPr>
      </p:pic>
    </p:spTree>
    <p:extLst>
      <p:ext uri="{BB962C8B-B14F-4D97-AF65-F5344CB8AC3E}">
        <p14:creationId xmlns:p14="http://schemas.microsoft.com/office/powerpoint/2010/main" val="521259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alpha val="32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0386" y="239151"/>
            <a:ext cx="3854528" cy="844061"/>
          </a:xfrm>
        </p:spPr>
        <p:txBody>
          <a:bodyPr>
            <a:normAutofit/>
          </a:bodyPr>
          <a:lstStyle/>
          <a:p>
            <a:r>
              <a:rPr lang="en-US" sz="3600" dirty="0" smtClean="0">
                <a:solidFill>
                  <a:schemeClr val="tx1"/>
                </a:solidFill>
              </a:rPr>
              <a:t>Conclusion </a:t>
            </a:r>
            <a:endParaRPr lang="en-US" sz="3600" dirty="0">
              <a:solidFill>
                <a:schemeClr val="tx1"/>
              </a:solidFill>
            </a:endParaRPr>
          </a:p>
        </p:txBody>
      </p:sp>
      <p:sp>
        <p:nvSpPr>
          <p:cNvPr id="4" name="Text Placeholder 3"/>
          <p:cNvSpPr>
            <a:spLocks noGrp="1"/>
          </p:cNvSpPr>
          <p:nvPr>
            <p:ph type="body" sz="half" idx="2"/>
          </p:nvPr>
        </p:nvSpPr>
        <p:spPr>
          <a:xfrm>
            <a:off x="281353" y="1266092"/>
            <a:ext cx="8539089" cy="1533380"/>
          </a:xfrm>
        </p:spPr>
        <p:txBody>
          <a:bodyPr>
            <a:normAutofit/>
          </a:bodyPr>
          <a:lstStyle/>
          <a:p>
            <a:r>
              <a:rPr lang="en-US" sz="2400" dirty="0" smtClean="0">
                <a:solidFill>
                  <a:schemeClr val="tx1"/>
                </a:solidFill>
              </a:rPr>
              <a:t>Getting the prediction of severitycode=1 correctly is very high but when severitycode=2 the chances of getting a correct result gets reduced.</a:t>
            </a:r>
            <a:endParaRPr lang="en-US" sz="2400" dirty="0">
              <a:solidFill>
                <a:schemeClr val="tx1"/>
              </a:solidFill>
            </a:endParaRP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436468" y="2991877"/>
            <a:ext cx="4371975" cy="2743200"/>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281353" y="2982352"/>
            <a:ext cx="4360985" cy="2752725"/>
          </a:xfrm>
          <a:prstGeom prst="rect">
            <a:avLst/>
          </a:prstGeom>
        </p:spPr>
      </p:pic>
    </p:spTree>
    <p:extLst>
      <p:ext uri="{BB962C8B-B14F-4D97-AF65-F5344CB8AC3E}">
        <p14:creationId xmlns:p14="http://schemas.microsoft.com/office/powerpoint/2010/main" val="4077905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alpha val="44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77334" y="759654"/>
            <a:ext cx="8596668" cy="1170745"/>
          </a:xfrm>
        </p:spPr>
        <p:txBody>
          <a:bodyPr/>
          <a:lstStyle/>
          <a:p>
            <a:r>
              <a:rPr lang="en-US" dirty="0" smtClean="0">
                <a:solidFill>
                  <a:schemeClr val="tx1"/>
                </a:solidFill>
              </a:rPr>
              <a:t>Future scope</a:t>
            </a:r>
            <a:endParaRPr lang="en-US" dirty="0">
              <a:solidFill>
                <a:schemeClr val="tx1"/>
              </a:solidFill>
            </a:endParaRPr>
          </a:p>
        </p:txBody>
      </p:sp>
      <p:sp>
        <p:nvSpPr>
          <p:cNvPr id="6" name="Content Placeholder 5"/>
          <p:cNvSpPr>
            <a:spLocks noGrp="1"/>
          </p:cNvSpPr>
          <p:nvPr>
            <p:ph idx="1"/>
          </p:nvPr>
        </p:nvSpPr>
        <p:spPr/>
        <p:txBody>
          <a:bodyPr>
            <a:normAutofit/>
          </a:bodyPr>
          <a:lstStyle/>
          <a:p>
            <a:pPr marL="0" indent="0">
              <a:buNone/>
            </a:pPr>
            <a:r>
              <a:rPr lang="en-US" sz="2400" dirty="0" smtClean="0">
                <a:solidFill>
                  <a:schemeClr val="tx1"/>
                </a:solidFill>
              </a:rPr>
              <a:t>We can hope for better prediction of severitycode=2 with more data we collect on injury.</a:t>
            </a:r>
          </a:p>
          <a:p>
            <a:pPr marL="0" indent="0">
              <a:buNone/>
            </a:pPr>
            <a:r>
              <a:rPr lang="en-US" sz="2400" dirty="0" smtClean="0">
                <a:solidFill>
                  <a:schemeClr val="tx1"/>
                </a:solidFill>
              </a:rPr>
              <a:t>With some more specific data for some features we can get better accuracy.</a:t>
            </a:r>
          </a:p>
          <a:p>
            <a:pPr marL="0" indent="0">
              <a:buNone/>
            </a:pPr>
            <a:r>
              <a:rPr lang="en-US" sz="2400" dirty="0" smtClean="0">
                <a:solidFill>
                  <a:schemeClr val="tx1"/>
                </a:solidFill>
              </a:rPr>
              <a:t>Like by defining various ranges for speed of the vehicle. And by defining driver’s state when he/she is under the influence of some toxics.</a:t>
            </a:r>
            <a:endParaRPr lang="en-US" sz="2400" dirty="0">
              <a:solidFill>
                <a:schemeClr val="tx1"/>
              </a:solidFill>
            </a:endParaRPr>
          </a:p>
        </p:txBody>
      </p:sp>
    </p:spTree>
    <p:extLst>
      <p:ext uri="{BB962C8B-B14F-4D97-AF65-F5344CB8AC3E}">
        <p14:creationId xmlns:p14="http://schemas.microsoft.com/office/powerpoint/2010/main" val="3336801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solidFill>
              </a:rPr>
              <a:t>Introduction</a:t>
            </a:r>
            <a:endParaRPr lang="en-US" dirty="0">
              <a:solidFill>
                <a:schemeClr val="tx1"/>
              </a:solidFill>
            </a:endParaRPr>
          </a:p>
        </p:txBody>
      </p:sp>
      <p:sp>
        <p:nvSpPr>
          <p:cNvPr id="5" name="Content Placeholder 4"/>
          <p:cNvSpPr>
            <a:spLocks noGrp="1"/>
          </p:cNvSpPr>
          <p:nvPr>
            <p:ph idx="1"/>
          </p:nvPr>
        </p:nvSpPr>
        <p:spPr>
          <a:xfrm>
            <a:off x="677334" y="1575582"/>
            <a:ext cx="8596668" cy="4465781"/>
          </a:xfrm>
        </p:spPr>
        <p:txBody>
          <a:bodyPr/>
          <a:lstStyle/>
          <a:p>
            <a:pPr marL="0" indent="0">
              <a:buNone/>
            </a:pPr>
            <a:r>
              <a:rPr lang="en-US" sz="2400" dirty="0" smtClean="0">
                <a:solidFill>
                  <a:schemeClr val="tx1"/>
                </a:solidFill>
              </a:rPr>
              <a:t>There are various means to travel on road be it vehicle, cycle or even pedestrians walking by it.</a:t>
            </a:r>
            <a:endParaRPr lang="en-US" sz="2400" dirty="0" smtClean="0"/>
          </a:p>
          <a:p>
            <a:pPr marL="0" indent="0">
              <a:buNone/>
            </a:pPr>
            <a:r>
              <a:rPr lang="en-US" sz="2400" dirty="0" smtClean="0">
                <a:solidFill>
                  <a:schemeClr val="tx1"/>
                </a:solidFill>
              </a:rPr>
              <a:t>And for all this to be good utmost safety must be there for people traversing. So we need to decrease the probability of accident related to it.</a:t>
            </a:r>
          </a:p>
          <a:p>
            <a:pPr marL="0" indent="0">
              <a:buNone/>
            </a:pPr>
            <a:r>
              <a:rPr lang="en-US" sz="2400" dirty="0" smtClean="0">
                <a:solidFill>
                  <a:schemeClr val="tx1"/>
                </a:solidFill>
              </a:rPr>
              <a:t>With the given data we’re trying to predict the severity of injury so that betterment of physical conditions around the road can be done and proper immediate medical and other required support be provided quickly.</a:t>
            </a:r>
          </a:p>
          <a:p>
            <a:pPr marL="0" indent="0">
              <a:buNone/>
            </a:pPr>
            <a:endParaRPr lang="en-US" dirty="0" smtClean="0"/>
          </a:p>
        </p:txBody>
      </p:sp>
    </p:spTree>
    <p:extLst>
      <p:ext uri="{BB962C8B-B14F-4D97-AF65-F5344CB8AC3E}">
        <p14:creationId xmlns:p14="http://schemas.microsoft.com/office/powerpoint/2010/main" val="205382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Data acquisition and cleaning</a:t>
            </a:r>
            <a:endParaRPr lang="en-US" dirty="0">
              <a:solidFill>
                <a:schemeClr val="tx1"/>
              </a:solidFill>
            </a:endParaRPr>
          </a:p>
        </p:txBody>
      </p:sp>
      <p:sp>
        <p:nvSpPr>
          <p:cNvPr id="3" name="Content Placeholder 2"/>
          <p:cNvSpPr>
            <a:spLocks noGrp="1"/>
          </p:cNvSpPr>
          <p:nvPr>
            <p:ph idx="1"/>
          </p:nvPr>
        </p:nvSpPr>
        <p:spPr>
          <a:xfrm>
            <a:off x="677334" y="1828801"/>
            <a:ext cx="8596668" cy="4360984"/>
          </a:xfrm>
        </p:spPr>
        <p:txBody>
          <a:bodyPr>
            <a:normAutofit lnSpcReduction="10000"/>
          </a:bodyPr>
          <a:lstStyle/>
          <a:p>
            <a:pPr marL="0" indent="0">
              <a:buNone/>
            </a:pPr>
            <a:r>
              <a:rPr lang="en-US" sz="2400" dirty="0" smtClean="0">
                <a:solidFill>
                  <a:schemeClr val="tx1"/>
                </a:solidFill>
              </a:rPr>
              <a:t>Dataset can be accessed through the link </a:t>
            </a:r>
            <a:r>
              <a:rPr lang="en-US" sz="2400" dirty="0" smtClean="0"/>
              <a:t>(</a:t>
            </a:r>
            <a:r>
              <a:rPr lang="en-US" sz="2400" u="sng" dirty="0">
                <a:solidFill>
                  <a:srgbClr val="0070C0"/>
                </a:solidFill>
                <a:hlinkClick r:id="rId2"/>
              </a:rPr>
              <a:t>https://</a:t>
            </a:r>
            <a:r>
              <a:rPr lang="en-US" sz="2400" u="sng" dirty="0" smtClean="0">
                <a:solidFill>
                  <a:srgbClr val="0070C0"/>
                </a:solidFill>
                <a:hlinkClick r:id="rId2"/>
              </a:rPr>
              <a:t>s3.us.cloud-object-storage.appdomain.cloud/cf-courses-data/CognitiveClass/DP0701EN/version-2/Data-Collision.csv</a:t>
            </a:r>
            <a:r>
              <a:rPr lang="en-US" sz="2200" dirty="0" smtClean="0"/>
              <a:t>)</a:t>
            </a:r>
            <a:r>
              <a:rPr lang="en-US" sz="2400" dirty="0" smtClean="0"/>
              <a:t>. </a:t>
            </a:r>
          </a:p>
          <a:p>
            <a:pPr marL="0" indent="0">
              <a:buNone/>
            </a:pPr>
            <a:r>
              <a:rPr lang="en-US" sz="2400" dirty="0" smtClean="0">
                <a:solidFill>
                  <a:schemeClr val="tx1"/>
                </a:solidFill>
              </a:rPr>
              <a:t>Dataset has 37 columns which needs to be filtered to get the relevant features only. So that our analysis can produce better results. </a:t>
            </a:r>
          </a:p>
          <a:p>
            <a:pPr marL="0" indent="0">
              <a:buNone/>
            </a:pPr>
            <a:r>
              <a:rPr lang="en-US" sz="2400" dirty="0" smtClean="0">
                <a:solidFill>
                  <a:schemeClr val="tx1"/>
                </a:solidFill>
              </a:rPr>
              <a:t>Rows with value “unmatched” in the status column has to be removed from the dataset.</a:t>
            </a:r>
          </a:p>
          <a:p>
            <a:pPr marL="0" indent="0">
              <a:buNone/>
            </a:pPr>
            <a:r>
              <a:rPr lang="en-US" sz="2400" dirty="0" smtClean="0">
                <a:solidFill>
                  <a:schemeClr val="tx1"/>
                </a:solidFill>
              </a:rPr>
              <a:t>And there are a lot of rows with missing values which has to be handled properly as per the columns.</a:t>
            </a:r>
            <a:endParaRPr lang="en-US" sz="2200" dirty="0">
              <a:solidFill>
                <a:schemeClr val="tx1"/>
              </a:solidFill>
            </a:endParaRPr>
          </a:p>
        </p:txBody>
      </p:sp>
    </p:spTree>
    <p:extLst>
      <p:ext uri="{BB962C8B-B14F-4D97-AF65-F5344CB8AC3E}">
        <p14:creationId xmlns:p14="http://schemas.microsoft.com/office/powerpoint/2010/main" val="1667859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Features for our analysis:</a:t>
            </a:r>
            <a:endParaRPr lang="en-US" dirty="0">
              <a:solidFill>
                <a:schemeClr val="tx1"/>
              </a:solidFill>
            </a:endParaRPr>
          </a:p>
        </p:txBody>
      </p:sp>
      <p:sp>
        <p:nvSpPr>
          <p:cNvPr id="3" name="Content Placeholder 2"/>
          <p:cNvSpPr>
            <a:spLocks noGrp="1"/>
          </p:cNvSpPr>
          <p:nvPr>
            <p:ph idx="1"/>
          </p:nvPr>
        </p:nvSpPr>
        <p:spPr>
          <a:xfrm>
            <a:off x="677334" y="1716257"/>
            <a:ext cx="8596668" cy="4325105"/>
          </a:xfrm>
        </p:spPr>
        <p:txBody>
          <a:bodyPr>
            <a:normAutofit/>
          </a:bodyPr>
          <a:lstStyle/>
          <a:p>
            <a:pPr lvl="0"/>
            <a:r>
              <a:rPr lang="en-US" sz="2400" b="1" dirty="0">
                <a:solidFill>
                  <a:schemeClr val="tx1"/>
                </a:solidFill>
              </a:rPr>
              <a:t>JUNCTIONTYPE</a:t>
            </a:r>
            <a:endParaRPr lang="en-US" sz="2400" dirty="0">
              <a:solidFill>
                <a:schemeClr val="tx1"/>
              </a:solidFill>
            </a:endParaRPr>
          </a:p>
          <a:p>
            <a:pPr lvl="0"/>
            <a:r>
              <a:rPr lang="en-US" sz="2400" b="1" dirty="0">
                <a:solidFill>
                  <a:schemeClr val="tx1"/>
                </a:solidFill>
              </a:rPr>
              <a:t>VEHCOUNT</a:t>
            </a:r>
            <a:endParaRPr lang="en-US" sz="2400" dirty="0">
              <a:solidFill>
                <a:schemeClr val="tx1"/>
              </a:solidFill>
            </a:endParaRPr>
          </a:p>
          <a:p>
            <a:pPr lvl="0"/>
            <a:r>
              <a:rPr lang="en-US" sz="2400" b="1" dirty="0">
                <a:solidFill>
                  <a:schemeClr val="tx1"/>
                </a:solidFill>
              </a:rPr>
              <a:t>PERSONCOUNT</a:t>
            </a:r>
            <a:endParaRPr lang="en-US" sz="2400" dirty="0">
              <a:solidFill>
                <a:schemeClr val="tx1"/>
              </a:solidFill>
            </a:endParaRPr>
          </a:p>
          <a:p>
            <a:pPr lvl="0"/>
            <a:r>
              <a:rPr lang="en-US" sz="2400" b="1" dirty="0">
                <a:solidFill>
                  <a:schemeClr val="tx1"/>
                </a:solidFill>
              </a:rPr>
              <a:t>COLLISIONTYPE</a:t>
            </a:r>
            <a:endParaRPr lang="en-US" sz="2400" dirty="0">
              <a:solidFill>
                <a:schemeClr val="tx1"/>
              </a:solidFill>
            </a:endParaRPr>
          </a:p>
          <a:p>
            <a:pPr lvl="0"/>
            <a:r>
              <a:rPr lang="en-US" sz="2400" b="1" dirty="0">
                <a:solidFill>
                  <a:schemeClr val="tx1"/>
                </a:solidFill>
              </a:rPr>
              <a:t>UNDERINFL</a:t>
            </a:r>
            <a:endParaRPr lang="en-US" sz="2400" dirty="0">
              <a:solidFill>
                <a:schemeClr val="tx1"/>
              </a:solidFill>
            </a:endParaRPr>
          </a:p>
          <a:p>
            <a:pPr lvl="0"/>
            <a:r>
              <a:rPr lang="en-US" sz="2400" b="1" dirty="0">
                <a:solidFill>
                  <a:schemeClr val="tx1"/>
                </a:solidFill>
              </a:rPr>
              <a:t>INATTENTION</a:t>
            </a:r>
            <a:endParaRPr lang="en-US" sz="2400" dirty="0">
              <a:solidFill>
                <a:schemeClr val="tx1"/>
              </a:solidFill>
            </a:endParaRPr>
          </a:p>
          <a:p>
            <a:pPr lvl="0"/>
            <a:r>
              <a:rPr lang="en-US" sz="2400" b="1" dirty="0">
                <a:solidFill>
                  <a:schemeClr val="tx1"/>
                </a:solidFill>
              </a:rPr>
              <a:t>SPEEDING</a:t>
            </a:r>
            <a:endParaRPr lang="en-US" sz="2400" dirty="0">
              <a:solidFill>
                <a:schemeClr val="tx1"/>
              </a:solidFill>
            </a:endParaRPr>
          </a:p>
          <a:p>
            <a:pPr marL="0" indent="0">
              <a:buNone/>
            </a:pPr>
            <a:endParaRPr lang="en-US" sz="2200" dirty="0">
              <a:solidFill>
                <a:schemeClr val="tx1"/>
              </a:solidFill>
            </a:endParaRPr>
          </a:p>
        </p:txBody>
      </p:sp>
    </p:spTree>
    <p:extLst>
      <p:ext uri="{BB962C8B-B14F-4D97-AF65-F5344CB8AC3E}">
        <p14:creationId xmlns:p14="http://schemas.microsoft.com/office/powerpoint/2010/main" val="1748311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77334" y="506437"/>
            <a:ext cx="8269718" cy="1055077"/>
          </a:xfrm>
        </p:spPr>
        <p:txBody>
          <a:bodyPr>
            <a:normAutofit/>
          </a:bodyPr>
          <a:lstStyle/>
          <a:p>
            <a:r>
              <a:rPr lang="en-US" sz="3600" dirty="0" smtClean="0">
                <a:solidFill>
                  <a:schemeClr val="tx1"/>
                </a:solidFill>
              </a:rPr>
              <a:t>Affect of vehicle count</a:t>
            </a:r>
            <a:endParaRPr lang="en-US" sz="3600" dirty="0">
              <a:solidFill>
                <a:schemeClr val="tx1"/>
              </a:solidFill>
            </a:endParaRPr>
          </a:p>
        </p:txBody>
      </p:sp>
      <p:pic>
        <p:nvPicPr>
          <p:cNvPr id="4" name="Content Placeholder 3"/>
          <p:cNvPicPr>
            <a:picLocks noGrp="1"/>
          </p:cNvPicPr>
          <p:nvPr>
            <p:ph idx="1"/>
          </p:nvPr>
        </p:nvPicPr>
        <p:blipFill>
          <a:blip r:embed="rId2"/>
          <a:stretch>
            <a:fillRect/>
          </a:stretch>
        </p:blipFill>
        <p:spPr>
          <a:xfrm>
            <a:off x="677334" y="2222696"/>
            <a:ext cx="4387035" cy="3868616"/>
          </a:xfrm>
          <a:prstGeom prst="rect">
            <a:avLst/>
          </a:prstGeom>
        </p:spPr>
      </p:pic>
      <p:sp>
        <p:nvSpPr>
          <p:cNvPr id="6" name="Text Placeholder 5"/>
          <p:cNvSpPr>
            <a:spLocks noGrp="1"/>
          </p:cNvSpPr>
          <p:nvPr>
            <p:ph type="body" sz="half" idx="2"/>
          </p:nvPr>
        </p:nvSpPr>
        <p:spPr>
          <a:xfrm>
            <a:off x="5643229" y="2574388"/>
            <a:ext cx="4204155" cy="2574387"/>
          </a:xfrm>
        </p:spPr>
        <p:txBody>
          <a:bodyPr>
            <a:noAutofit/>
          </a:bodyPr>
          <a:lstStyle/>
          <a:p>
            <a:r>
              <a:rPr lang="en-US" sz="2400" dirty="0" smtClean="0">
                <a:solidFill>
                  <a:schemeClr val="tx1"/>
                </a:solidFill>
              </a:rPr>
              <a:t>With the increase in number of vehicles chances of injury got higher with exception when the vehicle count was one.</a:t>
            </a:r>
            <a:endParaRPr lang="en-US" sz="2400" dirty="0">
              <a:solidFill>
                <a:schemeClr val="tx1"/>
              </a:solidFill>
            </a:endParaRPr>
          </a:p>
        </p:txBody>
      </p:sp>
    </p:spTree>
    <p:extLst>
      <p:ext uri="{BB962C8B-B14F-4D97-AF65-F5344CB8AC3E}">
        <p14:creationId xmlns:p14="http://schemas.microsoft.com/office/powerpoint/2010/main" val="3594695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9829" y="345053"/>
            <a:ext cx="9059594" cy="1132054"/>
          </a:xfrm>
        </p:spPr>
        <p:txBody>
          <a:bodyPr>
            <a:noAutofit/>
          </a:bodyPr>
          <a:lstStyle/>
          <a:p>
            <a:r>
              <a:rPr lang="en-US" sz="3600" dirty="0" smtClean="0">
                <a:solidFill>
                  <a:schemeClr val="tx1"/>
                </a:solidFill>
              </a:rPr>
              <a:t>Affect of no. of people involved in the collision</a:t>
            </a:r>
            <a:endParaRPr lang="en-US" sz="3600" dirty="0">
              <a:solidFill>
                <a:schemeClr val="tx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3520" y="1856935"/>
            <a:ext cx="4501662" cy="3699803"/>
          </a:xfrm>
        </p:spPr>
      </p:pic>
      <p:sp>
        <p:nvSpPr>
          <p:cNvPr id="4" name="Text Placeholder 3"/>
          <p:cNvSpPr>
            <a:spLocks noGrp="1"/>
          </p:cNvSpPr>
          <p:nvPr>
            <p:ph type="body" sz="half" idx="2"/>
          </p:nvPr>
        </p:nvSpPr>
        <p:spPr>
          <a:xfrm>
            <a:off x="745588" y="2644725"/>
            <a:ext cx="4557932" cy="2532185"/>
          </a:xfrm>
        </p:spPr>
        <p:txBody>
          <a:bodyPr>
            <a:normAutofit/>
          </a:bodyPr>
          <a:lstStyle/>
          <a:p>
            <a:r>
              <a:rPr lang="en-US" sz="2400" dirty="0" smtClean="0">
                <a:solidFill>
                  <a:schemeClr val="tx1"/>
                </a:solidFill>
              </a:rPr>
              <a:t>Without any exception here with the increase in person count involved in collision chances of getting injured got increased.</a:t>
            </a:r>
            <a:endParaRPr lang="en-US" sz="2400" dirty="0">
              <a:solidFill>
                <a:schemeClr val="tx1"/>
              </a:solidFill>
            </a:endParaRPr>
          </a:p>
        </p:txBody>
      </p:sp>
    </p:spTree>
    <p:extLst>
      <p:ext uri="{BB962C8B-B14F-4D97-AF65-F5344CB8AC3E}">
        <p14:creationId xmlns:p14="http://schemas.microsoft.com/office/powerpoint/2010/main" val="327242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4454" y="323556"/>
            <a:ext cx="8466666" cy="1153551"/>
          </a:xfrm>
        </p:spPr>
        <p:txBody>
          <a:bodyPr>
            <a:normAutofit fontScale="90000"/>
          </a:bodyPr>
          <a:lstStyle/>
          <a:p>
            <a:r>
              <a:rPr lang="en-US" sz="3600" dirty="0" smtClean="0">
                <a:solidFill>
                  <a:schemeClr val="tx1"/>
                </a:solidFill>
              </a:rPr>
              <a:t>Different kind of junctions affecting the chances of injury</a:t>
            </a:r>
            <a:endParaRPr lang="en-US" sz="3600" dirty="0">
              <a:solidFill>
                <a:schemeClr val="tx1"/>
              </a:solidFill>
            </a:endParaRPr>
          </a:p>
        </p:txBody>
      </p:sp>
      <p:sp>
        <p:nvSpPr>
          <p:cNvPr id="4" name="Text Placeholder 3"/>
          <p:cNvSpPr>
            <a:spLocks noGrp="1"/>
          </p:cNvSpPr>
          <p:nvPr>
            <p:ph type="body" sz="half" idx="2"/>
          </p:nvPr>
        </p:nvSpPr>
        <p:spPr>
          <a:xfrm>
            <a:off x="494454" y="1871000"/>
            <a:ext cx="4879403" cy="3727941"/>
          </a:xfrm>
        </p:spPr>
        <p:txBody>
          <a:bodyPr>
            <a:normAutofit lnSpcReduction="10000"/>
          </a:bodyPr>
          <a:lstStyle/>
          <a:p>
            <a:r>
              <a:rPr lang="en-US" sz="2400" dirty="0" smtClean="0">
                <a:solidFill>
                  <a:schemeClr val="tx1"/>
                </a:solidFill>
              </a:rPr>
              <a:t>For the purpose of machine learning various junction types were converted into whole no. according to their alphabetical order. The tallest bar belongs to </a:t>
            </a:r>
            <a:r>
              <a:rPr lang="en-US" sz="2400" dirty="0">
                <a:solidFill>
                  <a:schemeClr val="tx1"/>
                </a:solidFill>
                <a:latin typeface="Arial Unicode MS" panose="020B0604020202020204" pitchFamily="34" charset="-128"/>
              </a:rPr>
              <a:t>Mid-Block (not related to intersection</a:t>
            </a:r>
            <a:r>
              <a:rPr lang="en-US" sz="2400" dirty="0" smtClean="0">
                <a:solidFill>
                  <a:schemeClr val="tx1"/>
                </a:solidFill>
                <a:latin typeface="Arial Unicode MS" panose="020B0604020202020204" pitchFamily="34" charset="-128"/>
              </a:rPr>
              <a:t>) and the 2</a:t>
            </a:r>
            <a:r>
              <a:rPr lang="en-US" sz="2400" baseline="30000" dirty="0" smtClean="0">
                <a:solidFill>
                  <a:schemeClr val="tx1"/>
                </a:solidFill>
                <a:latin typeface="Arial Unicode MS" panose="020B0604020202020204" pitchFamily="34" charset="-128"/>
              </a:rPr>
              <a:t>nd</a:t>
            </a:r>
            <a:r>
              <a:rPr lang="en-US" sz="2400" dirty="0" smtClean="0">
                <a:solidFill>
                  <a:schemeClr val="tx1"/>
                </a:solidFill>
                <a:latin typeface="Arial Unicode MS" panose="020B0604020202020204" pitchFamily="34" charset="-128"/>
              </a:rPr>
              <a:t> tallest belongs to </a:t>
            </a:r>
            <a:r>
              <a:rPr lang="en-US" sz="2400" dirty="0">
                <a:solidFill>
                  <a:schemeClr val="tx1"/>
                </a:solidFill>
                <a:latin typeface="Arial Unicode MS" panose="020B0604020202020204" pitchFamily="34" charset="-128"/>
              </a:rPr>
              <a:t>At Intersection (intersection related) </a:t>
            </a:r>
            <a:r>
              <a:rPr lang="en-US" sz="2400" dirty="0" smtClean="0">
                <a:solidFill>
                  <a:schemeClr val="tx1"/>
                </a:solidFill>
                <a:latin typeface="Arial Unicode MS" panose="020B0604020202020204" pitchFamily="34" charset="-128"/>
              </a:rPr>
              <a:t>which also posses the maximum chances of injury.</a:t>
            </a:r>
            <a:endParaRPr lang="en-US" sz="2400" dirty="0">
              <a:solidFill>
                <a:schemeClr val="tx1"/>
              </a:solidFill>
              <a:latin typeface="Arial" panose="020B0604020202020204" pitchFamily="34" charset="0"/>
            </a:endParaRPr>
          </a:p>
          <a:p>
            <a:pPr lvl="0"/>
            <a:endParaRPr lang="en-US" sz="4800" dirty="0">
              <a:solidFill>
                <a:schemeClr val="tx1"/>
              </a:solidFill>
              <a:latin typeface="Arial" panose="020B0604020202020204" pitchFamily="34" charset="0"/>
            </a:endParaRPr>
          </a:p>
          <a:p>
            <a:endParaRPr lang="en-US" sz="2400" dirty="0">
              <a:solidFill>
                <a:schemeClr val="tx1"/>
              </a:solidFill>
            </a:endParaRPr>
          </a:p>
        </p:txBody>
      </p:sp>
      <p:pic>
        <p:nvPicPr>
          <p:cNvPr id="5" name="Content Placeholder 4"/>
          <p:cNvPicPr>
            <a:picLocks noGrp="1"/>
          </p:cNvPicPr>
          <p:nvPr>
            <p:ph idx="1"/>
          </p:nvPr>
        </p:nvPicPr>
        <p:blipFill>
          <a:blip r:embed="rId2"/>
          <a:stretch>
            <a:fillRect/>
          </a:stretch>
        </p:blipFill>
        <p:spPr>
          <a:xfrm>
            <a:off x="5570806" y="1871001"/>
            <a:ext cx="3953021" cy="3573195"/>
          </a:xfrm>
          <a:prstGeom prst="rect">
            <a:avLst/>
          </a:prstGeom>
        </p:spPr>
      </p:pic>
    </p:spTree>
    <p:extLst>
      <p:ext uri="{BB962C8B-B14F-4D97-AF65-F5344CB8AC3E}">
        <p14:creationId xmlns:p14="http://schemas.microsoft.com/office/powerpoint/2010/main" val="1188440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alpha val="67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7844" y="311184"/>
            <a:ext cx="8776155" cy="1123721"/>
          </a:xfrm>
        </p:spPr>
        <p:txBody>
          <a:bodyPr>
            <a:noAutofit/>
          </a:bodyPr>
          <a:lstStyle/>
          <a:p>
            <a:r>
              <a:rPr lang="en-US" sz="3600" dirty="0" smtClean="0">
                <a:solidFill>
                  <a:schemeClr val="tx1"/>
                </a:solidFill>
              </a:rPr>
              <a:t>Collision involving pedestrian and cyclist are the worst</a:t>
            </a:r>
            <a:endParaRPr lang="en-US" sz="3600" dirty="0">
              <a:solidFill>
                <a:schemeClr val="tx1"/>
              </a:solidFill>
            </a:endParaRPr>
          </a:p>
        </p:txBody>
      </p:sp>
      <p:sp>
        <p:nvSpPr>
          <p:cNvPr id="4" name="Text Placeholder 3"/>
          <p:cNvSpPr>
            <a:spLocks noGrp="1"/>
          </p:cNvSpPr>
          <p:nvPr>
            <p:ph type="body" sz="half" idx="2"/>
          </p:nvPr>
        </p:nvSpPr>
        <p:spPr>
          <a:xfrm>
            <a:off x="5052387" y="2236763"/>
            <a:ext cx="4091612" cy="2871535"/>
          </a:xfrm>
        </p:spPr>
        <p:txBody>
          <a:bodyPr>
            <a:normAutofit/>
          </a:bodyPr>
          <a:lstStyle/>
          <a:p>
            <a:r>
              <a:rPr lang="en-US" sz="2400" dirty="0" smtClean="0">
                <a:solidFill>
                  <a:schemeClr val="tx1"/>
                </a:solidFill>
              </a:rPr>
              <a:t>In this case also like the previous case different types of collision types are converted to whole number to make it useful for machine learning algorithm.</a:t>
            </a:r>
            <a:endParaRPr lang="en-US" sz="2400" dirty="0">
              <a:solidFill>
                <a:schemeClr val="tx1"/>
              </a:solidFill>
            </a:endParaRPr>
          </a:p>
        </p:txBody>
      </p:sp>
      <p:pic>
        <p:nvPicPr>
          <p:cNvPr id="5" name="Content Placeholder 4"/>
          <p:cNvPicPr>
            <a:picLocks noGrp="1"/>
          </p:cNvPicPr>
          <p:nvPr>
            <p:ph idx="1"/>
          </p:nvPr>
        </p:nvPicPr>
        <p:blipFill>
          <a:blip r:embed="rId2"/>
          <a:stretch>
            <a:fillRect/>
          </a:stretch>
        </p:blipFill>
        <p:spPr>
          <a:xfrm>
            <a:off x="367844" y="2064647"/>
            <a:ext cx="4401104" cy="3502854"/>
          </a:xfrm>
          <a:prstGeom prst="rect">
            <a:avLst/>
          </a:prstGeom>
        </p:spPr>
      </p:pic>
    </p:spTree>
    <p:extLst>
      <p:ext uri="{BB962C8B-B14F-4D97-AF65-F5344CB8AC3E}">
        <p14:creationId xmlns:p14="http://schemas.microsoft.com/office/powerpoint/2010/main" val="881443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47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0724" y="360815"/>
            <a:ext cx="8723277" cy="1102225"/>
          </a:xfrm>
        </p:spPr>
        <p:txBody>
          <a:bodyPr>
            <a:noAutofit/>
          </a:bodyPr>
          <a:lstStyle/>
          <a:p>
            <a:r>
              <a:rPr lang="en-US" sz="3600" dirty="0" smtClean="0">
                <a:solidFill>
                  <a:schemeClr val="tx1"/>
                </a:solidFill>
              </a:rPr>
              <a:t>Best to have no influence of drugs or alcohol while driving</a:t>
            </a:r>
            <a:endParaRPr lang="en-US" sz="3600" dirty="0">
              <a:solidFill>
                <a:schemeClr val="tx1"/>
              </a:solidFill>
            </a:endParaRPr>
          </a:p>
        </p:txBody>
      </p:sp>
      <p:sp>
        <p:nvSpPr>
          <p:cNvPr id="4" name="Text Placeholder 3"/>
          <p:cNvSpPr>
            <a:spLocks noGrp="1"/>
          </p:cNvSpPr>
          <p:nvPr>
            <p:ph type="body" sz="half" idx="2"/>
          </p:nvPr>
        </p:nvSpPr>
        <p:spPr>
          <a:xfrm>
            <a:off x="1043094" y="2300067"/>
            <a:ext cx="4372968" cy="2897945"/>
          </a:xfrm>
        </p:spPr>
        <p:txBody>
          <a:bodyPr>
            <a:normAutofit/>
          </a:bodyPr>
          <a:lstStyle/>
          <a:p>
            <a:r>
              <a:rPr lang="en-US" sz="2400" dirty="0" smtClean="0">
                <a:solidFill>
                  <a:schemeClr val="tx1"/>
                </a:solidFill>
              </a:rPr>
              <a:t>It’s quite good to follow some driving rules when you have driving wheel in your hand. It has been found in our dataset that being under influence of drugs or alcohol increases the chances of injury.</a:t>
            </a:r>
            <a:endParaRPr lang="en-US" sz="2400" dirty="0">
              <a:solidFill>
                <a:schemeClr val="tx1"/>
              </a:solidFill>
            </a:endParaRPr>
          </a:p>
        </p:txBody>
      </p:sp>
      <p:pic>
        <p:nvPicPr>
          <p:cNvPr id="5" name="Content Placeholder 4"/>
          <p:cNvPicPr>
            <a:picLocks noGrp="1"/>
          </p:cNvPicPr>
          <p:nvPr>
            <p:ph idx="1"/>
          </p:nvPr>
        </p:nvPicPr>
        <p:blipFill>
          <a:blip r:embed="rId2"/>
          <a:stretch>
            <a:fillRect/>
          </a:stretch>
        </p:blipFill>
        <p:spPr>
          <a:xfrm>
            <a:off x="5717381" y="1941342"/>
            <a:ext cx="3412551" cy="3615396"/>
          </a:xfrm>
          <a:prstGeom prst="rect">
            <a:avLst/>
          </a:prstGeom>
        </p:spPr>
      </p:pic>
    </p:spTree>
    <p:extLst>
      <p:ext uri="{BB962C8B-B14F-4D97-AF65-F5344CB8AC3E}">
        <p14:creationId xmlns:p14="http://schemas.microsoft.com/office/powerpoint/2010/main" val="9364930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180</TotalTime>
  <Words>583</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 Unicode MS</vt:lpstr>
      <vt:lpstr>Arial</vt:lpstr>
      <vt:lpstr>Trebuchet MS</vt:lpstr>
      <vt:lpstr>Wingdings 3</vt:lpstr>
      <vt:lpstr>Facet</vt:lpstr>
      <vt:lpstr>Improving situation on the roads of Seattle</vt:lpstr>
      <vt:lpstr>Introduction</vt:lpstr>
      <vt:lpstr>Data acquisition and cleaning</vt:lpstr>
      <vt:lpstr>Features for our analysis:</vt:lpstr>
      <vt:lpstr>Affect of vehicle count</vt:lpstr>
      <vt:lpstr>Affect of no. of people involved in the collision</vt:lpstr>
      <vt:lpstr>Different kind of junctions affecting the chances of injury</vt:lpstr>
      <vt:lpstr>Collision involving pedestrian and cyclist are the worst</vt:lpstr>
      <vt:lpstr>Best to have no influence of drugs or alcohol while driving</vt:lpstr>
      <vt:lpstr>Show attention with speed limit while on the road</vt:lpstr>
      <vt:lpstr>Predictive modelling</vt:lpstr>
      <vt:lpstr>Conclusion </vt:lpstr>
      <vt:lpstr>Future scope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c:title>
  <dc:creator>Mahe</dc:creator>
  <cp:lastModifiedBy>Mahe</cp:lastModifiedBy>
  <cp:revision>16</cp:revision>
  <dcterms:created xsi:type="dcterms:W3CDTF">2020-09-30T15:08:48Z</dcterms:created>
  <dcterms:modified xsi:type="dcterms:W3CDTF">2020-09-30T18:08:56Z</dcterms:modified>
</cp:coreProperties>
</file>