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449" r:id="rId2"/>
    <p:sldId id="450" r:id="rId3"/>
    <p:sldId id="1001" r:id="rId4"/>
    <p:sldId id="1002" r:id="rId5"/>
    <p:sldId id="1003" r:id="rId6"/>
    <p:sldId id="1004" r:id="rId7"/>
    <p:sldId id="1005" r:id="rId8"/>
    <p:sldId id="1006" r:id="rId9"/>
    <p:sldId id="1008" r:id="rId10"/>
    <p:sldId id="1009" r:id="rId11"/>
    <p:sldId id="1010" r:id="rId12"/>
    <p:sldId id="1177" r:id="rId13"/>
    <p:sldId id="1178" r:id="rId14"/>
    <p:sldId id="1179" r:id="rId15"/>
    <p:sldId id="1180" r:id="rId16"/>
    <p:sldId id="1181" r:id="rId17"/>
    <p:sldId id="1184" r:id="rId18"/>
    <p:sldId id="1185" r:id="rId19"/>
    <p:sldId id="1186" r:id="rId20"/>
    <p:sldId id="1182" r:id="rId21"/>
    <p:sldId id="1183" r:id="rId22"/>
  </p:sldIdLst>
  <p:sldSz cx="9144000" cy="6858000" type="screen4x3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3334" userDrawn="1">
          <p15:clr>
            <a:srgbClr val="A4A3A4"/>
          </p15:clr>
        </p15:guide>
        <p15:guide id="5" pos="1156" userDrawn="1">
          <p15:clr>
            <a:srgbClr val="A4A3A4"/>
          </p15:clr>
        </p15:guide>
        <p15:guide id="6" orient="horz" pos="2115" userDrawn="1">
          <p15:clr>
            <a:srgbClr val="A4A3A4"/>
          </p15:clr>
        </p15:guide>
        <p15:guide id="8" pos="51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FF"/>
    <a:srgbClr val="FC2F2C"/>
    <a:srgbClr val="187C18"/>
    <a:srgbClr val="E7E6E6"/>
    <a:srgbClr val="B6DB85"/>
    <a:srgbClr val="36FF27"/>
    <a:srgbClr val="F75E56"/>
    <a:srgbClr val="E47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437" autoAdjust="0"/>
  </p:normalViewPr>
  <p:slideViewPr>
    <p:cSldViewPr>
      <p:cViewPr varScale="1">
        <p:scale>
          <a:sx n="121" d="100"/>
          <a:sy n="121" d="100"/>
        </p:scale>
        <p:origin x="1026" y="90"/>
      </p:cViewPr>
      <p:guideLst>
        <p:guide orient="horz" pos="1480"/>
        <p:guide pos="2880"/>
        <p:guide pos="3334"/>
        <p:guide pos="1156"/>
        <p:guide orient="horz" pos="2115"/>
        <p:guide pos="519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906" y="10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978" cy="50165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574" y="1"/>
            <a:ext cx="2984978" cy="50165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64E5B7B2-212A-48D2-9D65-65D6A4D63E3B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5454"/>
            <a:ext cx="2984978" cy="50165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574" y="9515454"/>
            <a:ext cx="2984978" cy="50165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916B8D52-EE0F-4C2B-A07E-60CBFC27D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38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56C64B7D-C83C-48C6-890A-F3F347C5C550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1" rIns="92501" bIns="4625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0"/>
          </a:xfrm>
          <a:prstGeom prst="rect">
            <a:avLst/>
          </a:prstGeom>
        </p:spPr>
        <p:txBody>
          <a:bodyPr vert="horz" lIns="92501" tIns="46251" rIns="92501" bIns="46251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652E4A2F-89AF-428E-9EAB-2363F75F2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5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1192">
              <a:defRPr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857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time, let’s explore a breath first traversing.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for a depth first traversing, it is based on recursion, which includes a stack frame.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we will conduct a traversing by means of a queue.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it will be a queue-based level-order traverse.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that there is a tree structure such as this.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method, we would first enqueue the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will adopt a while loop so as to iterate the queue to empty out.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there is the root inside, it means that it will perform at least one iteration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dequeue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from the queue.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refers to the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current value will be printed out.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if there is the LHS for the root, enqueue the node in the queue.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is another RHS, this node should be enqueued in a queue.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situation where a single numeric value, 3 and enqueue two numeric values, 2 and 5.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will apply a while loop once again.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particular method is called breadth first search, which aims at the level-order traversing.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approach will be employed when a traverse is executed level by level.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is not recursively break down to sub-problems, but print each item one by one using a queue, rather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 recursion.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review the process with this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enqueue the root, 3, in accordance with the rule.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enqueueing 3, we perform a while loop.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present, there is only one numeric value, 3, in the queue so that 3 is dequeued.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the rule that if there are the LHS and RHS for a numeric value, enqueue, so 2 and 5 are enqueued.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while loop is completed.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of it, 2, is dequeued and there is still 5.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2 is dequeued to be the current value, 0 is enqueued for the presence of the LHS of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there is no RHS of 2, it will end.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next first one, 5 is dequeued.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5 has both LHS and RHS, we will enqueue 4 and 7.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dequeue one numeric value.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and 7 descend as they are, and there is no LHS for 0 so that its RHS, 1, is enqueued.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dequeue the numerical value 4 as it takes the foremost place.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LHS or RHS for 4, there is none to enqueue.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7 and 1 move a level down.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front value, 7, is dequeued.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enqueue both LHS and RHS, or 6 and 9.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1 is dequeued.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there is no LHS and RHS for 1, we have nothing to be enqueued, thereby getting 6 and 9 down.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6 has no child, there is nothing to be enqueued.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enqueue the child of 9, or 8 and subsequently 8 is enqueued.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there is no child of 8 found, the list is empty and the while loop ends.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Eventually the printout result will be 3, 2, 5, 0, 4, 7, 1, 6, 7, 8, which clearly indicates that it is printed in a level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below is the implementation of what we have covered in codes.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create a queue and enqueue the root in the queue.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queen is not empty, it will go down to be in the loop.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one item is dequeued and the LHS and RHS are other than null, they are enqueued in the queue.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very iteration is called breadth first traversing.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a recursion, it navigates through a tree structure by means of a queue.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0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better understand the concept of a binary search tree, let’s consider its use in actual implementation.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off, we need the nodes of a tree to construct a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that there is a pointer directed to the reference of the parent in this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would assume that we have the left and right here, along with the value pointing at values.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will define a tree node with four references.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 references point to the left-hand side (LHS), right hand side (RHS), its own value, and the parent.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say that the LHS always has a smaller value. RHS always indicates the node that points at a larger value.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we would define a method that could “get” and “set” the references.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pretty much covers the simple definition of a tree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9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let’s move on and define the binary search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binary search tree primarily does not store the references of all the tree nodes. It just stores the one for root.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carry out operations such as insert, delete, and search by traversing from the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purpose, we’ve defined various operations including insert, search, delete,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findMax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findMin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implemented by being filled up.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tree only stores the information of the root.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4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that we are about to conduct “insert” into a binary search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necessary for us to consider how to store values while complying with the rules of a binary search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defining the insert statement like this, you would notice that this is where recursion happens, which we’ve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 before.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place where you can accommodate the insert operation.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recursion to be operated, we need an escape routine.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found the escape routine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we can carry out a return in this manner.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carry out the insert operation, we first receive a specific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node is not well-defined, we will get the root instead.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root is empty, we can just store a value in that place and return.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find that the value contained in the node is already present in the tree, we won’t do an overlapped insert.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Instead, we go for the “return”.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numeric value contained in the current node is larger than what will be stored, it should be stored in the LHS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attempt to store the RHS of the node. If it’s empty, we can store the RHS in this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create a tree node and store a node pointing to the RHS in the node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node designated by the RHS is not empty, we have to determine which way to go from the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if we make an insert mode for the RHS’s node, it will be inserted at a reduced size.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case the same operation is employed for the LHS, if the value is smaller than the one in the current node, it will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 with LHS in the same manner.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see how can we insert these numbers.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process of inserting these numbers without a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let’s say we are going to insert the number 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now, there is nothing in the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there is nothing in the node, we compare it with the root. As the root is left defined, we can define it to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 the tree node of 3 and return.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3 is stored according to this distinction.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let’s say that we are storing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the value of 2, the node will contain a garbage value to make the current node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root isn’t empty, so we will skip the statement.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currently held value, 3 is not identical with the value that we intend to insert, 2. That means we can’t carry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a “return”.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Comparing 2 and 3, as 3 is larger, it will enter the routine.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LHS is currently set to a garbage value, it will generate a new node with LHS set in the current node and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the numeric value, which is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do something like this.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let’s say we’re going to store 0.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turns into 0. The node has a garbage value, so the current node is the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root is neither empty nor identical, 3 and 0 are compared. The LHS is not empty as 0 is smaller than 3.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going through the recursion statement, it will produce 0. Then, the node of the LHS with 2 of the current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that has the value of 3 will be inserted. Then, it will call the “insert” function.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the node is not a garbage value. 2 and 0 are not identical, so it will descend.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is smaller than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LHS has a garbage value, we will store 0 there.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it will be actually stored with the statement. The “return” is actuated to ascend to this statement. Given that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node is 3, the function call will also be returned and terminated.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the process of recursion stored 3, 2, and 0.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5 comes in, the value will be 5. This node is garbage, so we will skip it. And 3 and 5 are not identical and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is greater than 3, so it will be entered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RHS of the node 3 is empty right now, 5 will be stored with this statement.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try the same with 7.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node has a garbage value, 7, it moves to the lower level. Since it’s not equivalent to 3 again, it comes down.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7 is larger than 3 and the RHS is not empty, it will be applied to the recursion to be inserted for 5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node will point at 5 with the value of 7. It will be inserted in a small-scale situation.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is not identical with 5. It’s larger than 5 with the occupied RHS, so 7 will be entered here for the return. It will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 with the recursion up to the return, resulting in 7 being stored.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would happen to 4?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4 is entered, it will be compared to 3. Since 4 is larger than 3, the insert will be handed over to the RHS,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being compare to 5. As 4 is smaller than 5 with an empty LHS, it will be stored in the LHS. Consequently,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numeric values will be stored in this binary search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2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sorted out how to insert in a binary search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search operation is not different from what we’ve learned when we studied how to insert.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see how to carry out the search operation.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that we are searching for a numeric value 4 in this binary search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have a reference, the binary search tree, we conduct a search operation for 4.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have a search operation in the tree, we placed 4 into the entrance value.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search tree has only the one reference for the root, we have no alternative but to determine if the root is 4.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root is 4, we could be able to finish by returning True. However, as 4 is situated at the lower level, we’ve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 to employ a recursion.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off, 4 is stored in a tree structure. It is a binary search tree, which we know the rule that: if the value of the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below is smaller than the current node, it will go to the LHS; and If it is larger than others, it will go to the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RHS. As 4 is larger than 3, we can be sure that it is in the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need for us to search in this area.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have conducted an ‘insert’ operation in accordance with the rule, we do not need to search the LHS.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shall locate 5 after finding 3.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we cannot adopt the same approach of 4 to 5.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have no idea which value is present in the node below, our search would be longer.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of node in the LHS should be smaller than 5 and the RHS is occupied with a larger value. And 4 is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 than 5, we do not search in the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could limit our search to this area only and find 4 to return True.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linked list, we had to keep on chasing the chain and we have to visit all the N chains to confirm if our target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present.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we need to look not for all the N nodes but for as much as the height or the maximum depth of the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as we entered the values according to rules, which helps narrowing down the area for search.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Eventually, the limited search area makes it more efficient than a linked list.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current value matches to the search value, we can just return True. If it is not identical with no child, we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return False.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presence of child, however, we may further carry out a search in accordance with the following rules.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if it is smaller than the present value, two options are available.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case is when there is a child in the RHS: we can conduct a search by recursively advancing to the node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RHS.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case that the RHS has no child: we can search for a smaller value than the one in the current node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as there is no target value, we can just return False.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if the target value is larger than the current value, we have to look at the LHS.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LHS has a child, we use a recursion to move on to the LHS for search.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Conversely, if the LHS has no child, meaning that there is no target value, we can just return False.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let’s figure out how to implement such an idea.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search is to be recursive, it is about an escape routine and a repeating problem, but it also has a part to call in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diminished scale.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default part, signifying if a node is empty, start from the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part indicates an escape routine. If the value and the value of the node in search are identical, True should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returned.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have to review the statement where a recursion occurs.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target value for search is larger than the current value, we have to check the RHS. Thus, a search occurs in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reduced sale in the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Likewise, if the current value is smaller than the searching value, we should conduct the search in the LHS.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if there is no more path to descend for search, we should return False.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5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covered search and insert operations, and finally, we will learn about ‘delete.’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Deletion is somewhat complicated operation in a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 tends to leave some consequences after executing ‘delete.’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that we employ ‘delete’ in the tree structure.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actually means removing a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circle here forms a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there is some occasion that we remove 0, 2 or 3.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they constitute all the different cases.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0 means no child.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therefore, it does not matter if we just remove 0.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remove 0, we will lose the access to 0 by preventing the referencing from 2.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think about removing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is at present one child.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okay to lose 2 not 0.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have to figure out how to leave 0 in the absence of 2, having a significant impact on the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deleting the number 2, or one child and 0 with no child differ significantly from each other.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let’s consider the case of deleting the node containing 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has two children.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are to remove the numeric value 2, we may just consider 0. To delete 3, however, we have to consider both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we have to think about the consequence of deleting 3 from the tree and how to leave 2 and 5. It’s quite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from removing 2.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have 3 deletion scenarios in total.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 is to delete 0 as the case of no children.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explicated before, it is not complex.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move to the parent node of the target node to cut off its reference.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way to sever the reference is to put a garbage value or ‘None’ into the reference.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removing 0 from the tree is the easiest.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like eliminating the last node of a linked list, we can cut the connection of the reference and reestablish the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connection, but for this case, we do not even need to reestablish the connection.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 is classified as a one-child situation, which is a bit more difficult.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identical with the situation of removing 2 from the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we can replace 2 with what’s below.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there is no other node, both 2 and 0 moved the level up through the LHS from the perspective of 3. So, if 0 is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ascended, the rule that it is smaller than 3 is still valid.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may remove 2 from the tree and replace it with 0 right away,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the case of the node with no child where we cut off the connection and leave None in the node, for 3,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reference pointing to the LHS is free, it will be connected to the remaining only child.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allow us to keep the rule while eliminating the way to reference 2.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2 is currently pointing to 0, there is no node that points at 2 so that it is the same with the absence.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 node will be eliminated by a garbage collector.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if a node has one child, we should not just cut the connection but also reestablishing the connection to the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child.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 case 3 involves deleting a node of two children.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it’s complicated, we will examine it closely in the next slide.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8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situation where we should eliminate the node of two children such as 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different solutions to delete 3 from the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fundamental concept for the solution is to add another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place 2 or 5 up in the level as the added node, it will lead to a trouble.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doesn’t matter if we put 2 upwards. But if it is 5, the numeric values of 0,2 and 5 move up, leaving 4 and 7.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add 7 and 4 here, it is against the rule.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opposite case is also against 5.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putting 5 up would not solve the problem.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will result in the same dilemma.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cannot apply the solution of raising the right sub-node.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got to understand the characteristics of the value first.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value is at the just middle of the LHS and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is not located in the middle, rather it is 4 that is closer to the center.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perspective of the RHS of 3, 4 or the LHS of 5 is more similar than 5 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numeric value is present in both the RHS and LHS, as in the case of 3, the minimum of the RHS and the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of LHS are the closest to the center.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there are two types of solutions.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decide between the two solutions: whether to find the max. of the LHS or the min. of the RHS.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has been opted for the minimum of the RHS as a solution.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look for the minimum of the RHS with the tree, we can find a smaller value by starting from the node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containing 3 that is to be deleted then move on to the RHS and follow down to the LHS.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the minimum node, we shall search for a node until there is no more LHS.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obtained here is 4.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let’s overlap the numeric value 4 onto it.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 not move the reference of a node but just copy the value of the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so allows us to transfer values upward without having to modify the node structure.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have to delete the existing value, 4.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guaranteed that 4 has no child or one child.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Because, there is no more nodes after coming down though the LHS, it would have no LHS(child) or only RHS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(one child).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could never have two children for that means it has the LHS further below so that it should be excluded from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selection.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it will only have one child or no child and then we may apply what we’ve learned to delete the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it will make a tree like this.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it is the same deletion operation with the other side.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the process of searching for the maximum of the LHS and substitute it.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 all, we start by going to the LHS.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will meet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out the max, we just have to keep on moving down through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 below at the value 2, we already run out of the RHS.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means that 2 is maximum in this subtree.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we have to copy the value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node containing 2 is a one child type.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children are not possible at all.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so, it has to move further on the RHS to be the max.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will cut the connection with the node containing 2 and connect the released reference with 0.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is the tree like this.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deletion of the node with two children could have different results.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underlying principle is identical.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RHS is chosen, it is necessary to find the min., and if the LHS is selected, max. should be find out.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subtitle the variable of the target before deleting the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code related to deletion.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 post all the codes later, let’s briefly touch upon the code.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look for the LHS and RHS of a node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they are found to have value other than garbage values, in this case, it is about locating the minimum of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locating the minimum, the process involves in copying the value by means of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setValue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recursively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the target value in RHS before deleting the value.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is not a node with two children, we can search for the value at the lower level.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LHS is not null and has one child we can obtain the solution in this way.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as the LHS is not null, we need to connect my parent to the parent of the node in the LHS and the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LHS of the parent with my LHS.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thing can be done for the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is no child, we can just sever the link.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should be the connection pointing to the parent.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how we can implement ‘delete.’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6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operation we are going to study is traversing.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haven’t heard about the term, traversing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familiar with data structure such as linked list, stack and queue and they are all linearly connected.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a linked list is connected in this manner.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mark all the values here, you can print out every value from head to tail until it hits the target.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 that, however, there are various values contained in a tree.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are to print all these values, which order should we follow?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we have to print 3 first followed by 2 and 5?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printed out according to different levels.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some might argue that it is imperative to print the RHSs after printing out the LHSs.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also comply with some rules to print.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might wonder how to print out the LHS if the LHSs prior to 3 are all printed out? And In which order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RHSs should be printed?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have to define how to solve the problem.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it is possible for a linked list to print out every variable from the head to tail in the universally accepted manner, a tree has so many approaches such as printing out by levels, ‘depth first’ , which figures out the LHS depth first, print 3 before printing RHS depths, and ‘breath first’  that its traversing operation is complicated.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possible to have multiple ways.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has a range of options over when to print the LHS, RHS, and the currently obtained values, among others.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look over the traversing operation.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3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are going to cover is a depth first traverse.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depth first traverse is a traversing approach that figures out a problem of whether to start with the LHS or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RHS in a recursion technique.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Basically, the order of the LHS and RHS is obvious.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LHS has a smaller value, it is common to opt for returning the LHS before RHS between the two.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it would be controversial to determine where to return the current value that points at it.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 that the values contain both the LHS and RHS, it could be values that should be denoted first.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some might argue that the value should be put in-between the LHS and RHS, based on their sizes: for LHS is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smallest, followed by value and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there would be others who would suggest to put in the very last contrary to the first one.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sum, there are three methods.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when to return a value, therefore, there are 3 different ways of depth first traverses.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pre-order traverse.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option is to execute ‘return’ before a traverse occurs.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in-order traverse.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option is to carry out ‘return’ in-between the LHS and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one, the post-order traverse is the 3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option that returns values after the return of the LHS and RHS.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‘pre’ involves in recursively executing with the current value, the LHS and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‘In-order’ recursively conducts the LHS, current and RHS while a ‘post-order” returns the LHS, RHS, and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get to the pre-order traverse first.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pre-order begins with 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is the pre-order traverse, it will return 3 first.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it will handle the LHSs before moving on to the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LHS and that is the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recursively traverses in 2, it would be considered as the same problem in the sub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will return 2 first.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handling the LHS, there is no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treat the LHS, it descends to 0 to return 0 first. As there is no LHS, 1, which is the RHS will be the current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moves up to find there is no RHS for 2, and terminates.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how the return on the LHS of 3 is completed.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it will go down to the RHS of 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it would be the matter of a small scale, 5 will be the current value and returned.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it will go down to the LHS to return 4.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has no LHS and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it will recursively return and descend to the small scale of the RHS of 5.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it will result in 7, followed by the LHS or 6, then move on to the RHS to return 9 and 8.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how a pre-order traversing is progressed.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is the implementation of the pre-order traversing in codes.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see here, it defines the list on return, and append the value of the current value with 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getValue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it conducts a pre-order traverse for the LHS of a small-scale matter with the identical algorithm to append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return value.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the RHS is made into a small-scale problem to apply the same algorithm before appending the return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obtained.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pre-order traversing.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will do the same with an in-order traversing.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in-order traversing relies on a method that completes the LHSs, then moves to the current value and RHSs.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get 3 and before returning 3, this approach returns the LHS and after that moves on to 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after returning all the LHSs, it returns 3 followed by the RHSs.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for the LHS, though the target is 2, it won’t return it right away. Instead, it will return the LHS first then go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2 and RHSs for return.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so, it is necessary to check the LHS of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LHS of 2 is 0.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there is no LHS for 0, we would return 0 then the RHS of 0 or 1.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we’ve completed the LHSs of 2, we now return 2.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there is no RHS for 2, the RHS is left empty and gets 0, 1, 2 and 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shall return 3 and tackle the RHS of 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that, we would like to take care of 5.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treating 5, the LHS, or 4 is returned so as the current value, 5.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handle the RHS of 5, we have to return the LHS of 7 or 6 prior to 7. Then we shall return 7 and before handle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RHS of 7, or 9, we have to return its LHS or 8 then return 9.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finally, we have the print of 0, 1, 2, 3, 4, 5, 6, 7, 8, 9.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in-order traversing has the same result with that of the sorting.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in-order traversing is implemented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 it uses the same method for a recursive call, when it appends the current value is different.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current value was appended first in the pre-order traversing, appending it becomes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in the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in-order traversing.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post-order traversing the current value will be appended after completing returns for the LHS and RHS.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do the exercise.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value 3 should return the LHS and RHS first.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turn into 2 after descending to the LHS, and again into 0 by moving down on the LHS.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printing 0, there is no LHS. And as we return the RHS first, 1 will be returned, followed by 0.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as there is no RHS for 2, it will automatically result in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returning 3, we have to complete the LHS and return the RHS first.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go down to the RHS or 5 and further down to 4, which is the LHS of 5.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there is no LHS or RHS for 4, 4 will be returned right away.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it will complete the LHS of 5 and now we should handle the RHS of 5.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follow down of the RHS of 5, it becomes 7.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descend to the LHS of 7, or 6 and there are no LHS and RHS for 6, 6 will be returned.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go down to the RHS of 7 to return the LHS of 9, or 8 and return 9. Then it will complete the LHS and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RHS of 7 to return 7.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both LHS and RHS of 5 have ended, 5 will be returned before returning 3.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end, it will print out 1, 0, 2, 4, 6, 8, 9, 7, 5, 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post-order will be implemented here in the form of codes.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both LHS and RHS are appended and finally, the current values will be returned.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three methods fall into the category of a depth first traverse.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three different methods of a depth first traverse including in-order, pre-order and post-order.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2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1024"/>
            <a:ext cx="7543800" cy="1668016"/>
          </a:xfrm>
          <a:prstGeom prst="rect">
            <a:avLst/>
          </a:prstGeo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</p:spPr>
        <p:txBody>
          <a:bodyPr/>
          <a:lstStyle>
            <a:lvl1pPr algn="ctr">
              <a:defRPr/>
            </a:lvl1pPr>
          </a:lstStyle>
          <a:p>
            <a:fld id="{569420C4-B5F8-40A2-8D07-D67ED96F3935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30904"/>
            <a:ext cx="9144000" cy="833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4D5CA30-F14F-451B-BD34-54B04A58DDBE}" type="datetime1">
              <a:rPr lang="ko-KR" altLang="en-US" smtClean="0"/>
              <a:pPr algn="ctr"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4E406684-86E0-4BA5-A96C-303F3123856C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89C7B92-BC08-449D-9FDC-C63C9DB54362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Group 65"/>
          <p:cNvGrpSpPr>
            <a:grpSpLocks/>
          </p:cNvGrpSpPr>
          <p:nvPr userDrawn="1"/>
        </p:nvGrpSpPr>
        <p:grpSpPr bwMode="auto">
          <a:xfrm>
            <a:off x="0" y="620695"/>
            <a:ext cx="9144000" cy="76201"/>
            <a:chOff x="0" y="720"/>
            <a:chExt cx="5760" cy="48"/>
          </a:xfrm>
        </p:grpSpPr>
        <p:sp>
          <p:nvSpPr>
            <p:cNvPr id="8" name="Rectangle 66"/>
            <p:cNvSpPr>
              <a:spLocks noChangeArrowheads="1"/>
            </p:cNvSpPr>
            <p:nvPr/>
          </p:nvSpPr>
          <p:spPr bwMode="auto">
            <a:xfrm flipV="1">
              <a:off x="995" y="720"/>
              <a:ext cx="4765" cy="47"/>
            </a:xfrm>
            <a:prstGeom prst="rect">
              <a:avLst/>
            </a:prstGeom>
            <a:solidFill>
              <a:srgbClr val="ABABA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9" name="Rectangle 67"/>
            <p:cNvSpPr>
              <a:spLocks noChangeArrowheads="1"/>
            </p:cNvSpPr>
            <p:nvPr/>
          </p:nvSpPr>
          <p:spPr bwMode="auto">
            <a:xfrm flipV="1">
              <a:off x="0" y="720"/>
              <a:ext cx="995" cy="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-3856" y="44624"/>
            <a:ext cx="8713788" cy="508000"/>
          </a:xfrm>
        </p:spPr>
        <p:txBody>
          <a:bodyPr>
            <a:noAutofit/>
          </a:bodyPr>
          <a:lstStyle>
            <a:lvl1pPr marL="114300" indent="0">
              <a:buNone/>
              <a:defRPr sz="3200" b="1">
                <a:solidFill>
                  <a:schemeClr val="tx2"/>
                </a:solidFill>
                <a:latin typeface="Helvetica" panose="020B0604020202030204" pitchFamily="34" charset="0"/>
                <a:ea typeface="+mj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8928100" cy="5688013"/>
          </a:xfrm>
        </p:spPr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  <a:lvl2pPr>
              <a:defRPr>
                <a:latin typeface="Helvetica" panose="020B0604020202030204" pitchFamily="34" charset="0"/>
              </a:defRPr>
            </a:lvl2pPr>
            <a:lvl3pPr>
              <a:defRPr>
                <a:latin typeface="Helvetica" panose="020B0604020202030204" pitchFamily="34" charset="0"/>
              </a:defRPr>
            </a:lvl3pPr>
            <a:lvl4pPr>
              <a:defRPr>
                <a:latin typeface="Helvetica" panose="020B0604020202030204" pitchFamily="34" charset="0"/>
              </a:defRPr>
            </a:lvl4pPr>
            <a:lvl5pPr>
              <a:defRPr>
                <a:latin typeface="Helvetica" panose="020B060402020203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794"/>
            <a:ext cx="1259632" cy="6390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6D382DE-DCFA-440C-A245-CF51EA0FB16C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38082D-1B87-412A-8775-D2A34F7BEC21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1F4A409-C614-4816-A8B7-E2D23D1930F2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0C45EFF-5051-4459-8A6B-36B5FC3DD388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DEBAD35-5905-47C8-A135-3AB42848C740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  <a:prstGeom prst="rect">
            <a:avLst/>
          </a:prstGeo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89B0AD5-934F-4522-BAA3-958FC069B93E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  <a:prstGeom prst="rect">
            <a:avLst/>
          </a:prstGeo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C95DC3C-8E0C-4F5A-9EDD-6D5C4CF728AE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43528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 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lnSpc>
                <a:spcPct val="100000"/>
              </a:lnSpc>
              <a:defRPr sz="1200">
                <a:solidFill>
                  <a:srgbClr val="FFFFFF"/>
                </a:solidFill>
              </a:defRPr>
            </a:lvl1pPr>
          </a:lstStyle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bg2"/>
                </a:solidFill>
              </a:defRPr>
            </a:lvl1pPr>
          </a:lstStyle>
          <a:p>
            <a:pPr algn="ctr"/>
            <a:fld id="{720E2013-C669-4996-9600-B18F5E9ABF1C}" type="datetime1">
              <a:rPr lang="ko-KR" altLang="en-US" smtClean="0"/>
              <a:pPr algn="ctr"/>
              <a:t>2019-08-16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13782" y="6589335"/>
            <a:ext cx="6322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Copyright © 2019 by Il-</a:t>
            </a:r>
            <a:r>
              <a:rPr lang="en-US" altLang="ko-KR" sz="1200" dirty="0" err="1">
                <a:solidFill>
                  <a:schemeClr val="bg1"/>
                </a:solidFill>
              </a:rPr>
              <a:t>Chul</a:t>
            </a:r>
            <a:r>
              <a:rPr lang="en-US" altLang="ko-KR" sz="1200" dirty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>
                <a:solidFill>
                  <a:schemeClr val="bg1"/>
                </a:solidFill>
              </a:rPr>
              <a:t>AAILab</a:t>
            </a:r>
            <a:r>
              <a:rPr lang="en-US" altLang="ko-KR" sz="1200" dirty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76"/>
          <p:cNvSpPr>
            <a:spLocks noGrp="1" noChangeArrowheads="1"/>
          </p:cNvSpPr>
          <p:nvPr>
            <p:ph type="title"/>
          </p:nvPr>
        </p:nvSpPr>
        <p:spPr bwMode="auto">
          <a:xfrm>
            <a:off x="167054" y="85725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제목란 </a:t>
            </a:r>
            <a:r>
              <a:rPr lang="en-US" altLang="ko-KR" dirty="0"/>
              <a:t>: </a:t>
            </a:r>
            <a:r>
              <a:rPr lang="ko-KR" altLang="en-US" dirty="0"/>
              <a:t>굴림체 </a:t>
            </a:r>
            <a:r>
              <a:rPr lang="en-US" altLang="ko-KR" dirty="0"/>
              <a:t>Arial 20 Bold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ea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00584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28016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5448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archive.ics.uci.edu/ml/datasets/congressional+voting+recor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4797152"/>
            <a:ext cx="8640960" cy="158417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Il-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Chul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 Moon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Department of Industrial and Systems Engineering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KAIST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icmoon@kaist.ac.kr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1520" y="2265040"/>
            <a:ext cx="8640960" cy="1668016"/>
          </a:xfrm>
        </p:spPr>
        <p:txBody>
          <a:bodyPr anchor="ctr"/>
          <a:lstStyle/>
          <a:p>
            <a:pPr algn="ctr" fontAlgn="base"/>
            <a: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  <a:t>IE260 Lecture 7:</a:t>
            </a:r>
            <a:b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</a:br>
            <a: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  <a:t>Binary</a:t>
            </a:r>
            <a:r>
              <a:rPr lang="ko-KR" altLang="en-US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  <a:t> </a:t>
            </a:r>
            <a: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  <a:t>Tree</a:t>
            </a:r>
            <a:endParaRPr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Helvetica" panose="020B0604020202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7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55"/>
    </mc:Choice>
    <mc:Fallback xmlns="">
      <p:transition spd="slow" advTm="167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Depth First Traverse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0F934-0438-487B-A257-6913D8212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8928100" cy="279924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Pre-order traverse</a:t>
            </a:r>
          </a:p>
          <a:p>
            <a:pPr lvl="1"/>
            <a:r>
              <a:rPr lang="en-US" altLang="ko-KR" dirty="0"/>
              <a:t>Order: Current, LHS, RHS in </a:t>
            </a:r>
            <a:r>
              <a:rPr lang="en-US" altLang="ko-KR" b="1" i="1" dirty="0"/>
              <a:t>Recursion</a:t>
            </a:r>
            <a:endParaRPr lang="en-US" altLang="ko-KR" dirty="0"/>
          </a:p>
          <a:p>
            <a:pPr lvl="1"/>
            <a:r>
              <a:rPr lang="en-US" altLang="ko-KR" dirty="0"/>
              <a:t>3, 2, 0, 1, 5, 4, 7, 6, 9, 8</a:t>
            </a:r>
          </a:p>
          <a:p>
            <a:r>
              <a:rPr lang="en-US" altLang="ko-KR" dirty="0"/>
              <a:t>In-order traverse</a:t>
            </a:r>
          </a:p>
          <a:p>
            <a:pPr lvl="1"/>
            <a:r>
              <a:rPr lang="en-US" altLang="ko-KR" dirty="0"/>
              <a:t>Order: LHS, Current, RHS in </a:t>
            </a:r>
            <a:r>
              <a:rPr lang="en-US" altLang="ko-KR" b="1" i="1" dirty="0"/>
              <a:t>Recursion</a:t>
            </a:r>
            <a:endParaRPr lang="en-US" altLang="ko-KR" dirty="0"/>
          </a:p>
          <a:p>
            <a:pPr lvl="1"/>
            <a:r>
              <a:rPr lang="en-US" altLang="ko-KR" dirty="0"/>
              <a:t>0, 1, 2, 3, 4, 5, 6, 7, 8, 9</a:t>
            </a:r>
          </a:p>
          <a:p>
            <a:r>
              <a:rPr lang="en-US" altLang="ko-KR" dirty="0"/>
              <a:t>Post-order traverse</a:t>
            </a:r>
          </a:p>
          <a:p>
            <a:pPr lvl="1"/>
            <a:r>
              <a:rPr lang="en-US" altLang="ko-KR" dirty="0"/>
              <a:t>Order: LHS, RHS, Current in </a:t>
            </a:r>
            <a:r>
              <a:rPr lang="en-US" altLang="ko-KR" b="1" i="1" dirty="0"/>
              <a:t>Recursion</a:t>
            </a:r>
          </a:p>
          <a:p>
            <a:pPr lvl="1"/>
            <a:r>
              <a:rPr lang="en-US" altLang="ko-KR" dirty="0"/>
              <a:t>1, 0, 2, 4, 6, 8, 9, 7, 5, 3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CA970C-4FFF-45D6-A562-BBCADC9FB21C}"/>
              </a:ext>
            </a:extLst>
          </p:cNvPr>
          <p:cNvSpPr/>
          <p:nvPr/>
        </p:nvSpPr>
        <p:spPr>
          <a:xfrm>
            <a:off x="2123728" y="361715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E2F0DF-2BDD-4C4C-9B25-EB1925187718}"/>
              </a:ext>
            </a:extLst>
          </p:cNvPr>
          <p:cNvSpPr/>
          <p:nvPr/>
        </p:nvSpPr>
        <p:spPr>
          <a:xfrm>
            <a:off x="1619672" y="419321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B468BB-955C-49AA-B33E-297D608301E7}"/>
              </a:ext>
            </a:extLst>
          </p:cNvPr>
          <p:cNvSpPr/>
          <p:nvPr/>
        </p:nvSpPr>
        <p:spPr>
          <a:xfrm>
            <a:off x="1124232" y="4841287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0A9C87-04BF-485D-9D73-7CD3149C4E17}"/>
              </a:ext>
            </a:extLst>
          </p:cNvPr>
          <p:cNvSpPr/>
          <p:nvPr/>
        </p:nvSpPr>
        <p:spPr>
          <a:xfrm>
            <a:off x="2636985" y="419321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EDE909-CCE4-4A05-BBA2-554E9E31D501}"/>
              </a:ext>
            </a:extLst>
          </p:cNvPr>
          <p:cNvSpPr/>
          <p:nvPr/>
        </p:nvSpPr>
        <p:spPr>
          <a:xfrm>
            <a:off x="3139958" y="4841287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875C33-920F-4DE6-9B8B-3B8B8632C5B7}"/>
              </a:ext>
            </a:extLst>
          </p:cNvPr>
          <p:cNvSpPr/>
          <p:nvPr/>
        </p:nvSpPr>
        <p:spPr>
          <a:xfrm>
            <a:off x="2267744" y="4841287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AB2838-E8BF-463A-BF92-BC6BDDCFE3E9}"/>
              </a:ext>
            </a:extLst>
          </p:cNvPr>
          <p:cNvSpPr/>
          <p:nvPr/>
        </p:nvSpPr>
        <p:spPr>
          <a:xfrm>
            <a:off x="2771800" y="548935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10A991-A53A-439E-A96B-1FF1267558B1}"/>
              </a:ext>
            </a:extLst>
          </p:cNvPr>
          <p:cNvSpPr/>
          <p:nvPr/>
        </p:nvSpPr>
        <p:spPr>
          <a:xfrm>
            <a:off x="1619672" y="548935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6BD86B-468C-4E92-90E3-C7CE666D5411}"/>
              </a:ext>
            </a:extLst>
          </p:cNvPr>
          <p:cNvSpPr/>
          <p:nvPr/>
        </p:nvSpPr>
        <p:spPr>
          <a:xfrm>
            <a:off x="3563888" y="549466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52F069-41CE-4AC3-99DD-1CF940EC08D8}"/>
              </a:ext>
            </a:extLst>
          </p:cNvPr>
          <p:cNvSpPr/>
          <p:nvPr/>
        </p:nvSpPr>
        <p:spPr>
          <a:xfrm>
            <a:off x="3275856" y="613743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AE2D97-7C33-43BB-A78A-8986AD053251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2049911" y="3924464"/>
            <a:ext cx="147634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436A67-EAF6-41EA-85A3-35E2D892EBE0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2553968" y="3924464"/>
            <a:ext cx="156835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462AD3-122B-41C6-9348-F6A223FCCD29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3067224" y="4500529"/>
            <a:ext cx="324762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58E4B-B800-46C1-AD91-43CF7CA1D1AD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2519772" y="4500529"/>
            <a:ext cx="191030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E782EE-EE63-4902-9670-C6A7E7FA15C0}"/>
              </a:ext>
            </a:extLst>
          </p:cNvPr>
          <p:cNvCxnSpPr>
            <a:stCxn id="9" idx="5"/>
            <a:endCxn id="13" idx="0"/>
          </p:cNvCxnSpPr>
          <p:nvPr/>
        </p:nvCxnSpPr>
        <p:spPr>
          <a:xfrm>
            <a:off x="3570198" y="5148600"/>
            <a:ext cx="245719" cy="34606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C1C7F8-0CC8-4949-983D-B6F96413A330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3023829" y="5148601"/>
            <a:ext cx="189947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71FCBE-D36A-4BE2-8A1D-959B014AD482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3527885" y="5801973"/>
            <a:ext cx="109821" cy="3354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3AC328-55D2-430F-8514-0798F0ED3149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376261" y="4500529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94571B-11B1-4C3D-B621-FFFF3DDD9A35}"/>
              </a:ext>
            </a:extLst>
          </p:cNvPr>
          <p:cNvCxnSpPr>
            <a:stCxn id="7" idx="5"/>
            <a:endCxn id="12" idx="0"/>
          </p:cNvCxnSpPr>
          <p:nvPr/>
        </p:nvCxnSpPr>
        <p:spPr>
          <a:xfrm>
            <a:off x="1554472" y="5148601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F6F6967-FDA7-4C93-8549-7C1538D9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52" y="915814"/>
            <a:ext cx="3631898" cy="53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5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Breadth First Traverse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0F934-0438-487B-A257-6913D8212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8928100" cy="26202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Queue-based level-order traverse</a:t>
            </a:r>
          </a:p>
          <a:p>
            <a:pPr lvl="1"/>
            <a:r>
              <a:rPr lang="en-US" altLang="ko-KR" dirty="0"/>
              <a:t>3, 2, 5, 0, 4, 7, 1, 6, 9, 8</a:t>
            </a:r>
          </a:p>
          <a:p>
            <a:pPr lvl="1"/>
            <a:r>
              <a:rPr lang="en-US" altLang="ko-KR" dirty="0"/>
              <a:t>Enqueue the root</a:t>
            </a:r>
          </a:p>
          <a:p>
            <a:pPr lvl="2"/>
            <a:r>
              <a:rPr lang="en-US" altLang="ko-KR" dirty="0"/>
              <a:t>While until queue is empty</a:t>
            </a:r>
          </a:p>
          <a:p>
            <a:pPr lvl="3"/>
            <a:r>
              <a:rPr lang="en-US" altLang="ko-KR" dirty="0"/>
              <a:t>Current = Dequeue one element</a:t>
            </a:r>
          </a:p>
          <a:p>
            <a:pPr lvl="3"/>
            <a:r>
              <a:rPr lang="en-US" altLang="ko-KR" dirty="0"/>
              <a:t>Print current</a:t>
            </a:r>
          </a:p>
          <a:p>
            <a:pPr lvl="3"/>
            <a:r>
              <a:rPr lang="en-US" altLang="ko-KR" dirty="0"/>
              <a:t>If Current’s LHS exist</a:t>
            </a:r>
          </a:p>
          <a:p>
            <a:pPr lvl="4"/>
            <a:r>
              <a:rPr lang="en-US" altLang="ko-KR" dirty="0"/>
              <a:t>Enqueue </a:t>
            </a:r>
            <a:r>
              <a:rPr lang="en-US" altLang="ko-KR" dirty="0" err="1"/>
              <a:t>current.LHS</a:t>
            </a:r>
            <a:endParaRPr lang="en-US" altLang="ko-KR" dirty="0"/>
          </a:p>
          <a:p>
            <a:pPr lvl="3"/>
            <a:r>
              <a:rPr lang="en-US" altLang="ko-KR" dirty="0"/>
              <a:t>If Current’s RHS exist</a:t>
            </a:r>
          </a:p>
          <a:p>
            <a:pPr lvl="4"/>
            <a:r>
              <a:rPr lang="en-US" altLang="ko-KR" dirty="0"/>
              <a:t>Enqueue </a:t>
            </a:r>
            <a:r>
              <a:rPr lang="en-US" altLang="ko-KR" dirty="0" err="1"/>
              <a:t>current.RHS</a:t>
            </a:r>
            <a:endParaRPr lang="ko-KR" altLang="en-US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8CBF0FE0-6822-441E-A4E1-3FAA2387BF14}"/>
              </a:ext>
            </a:extLst>
          </p:cNvPr>
          <p:cNvSpPr/>
          <p:nvPr/>
        </p:nvSpPr>
        <p:spPr>
          <a:xfrm>
            <a:off x="6765716" y="84283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95270C70-1457-401A-92B3-012DDE13D062}"/>
              </a:ext>
            </a:extLst>
          </p:cNvPr>
          <p:cNvSpPr/>
          <p:nvPr/>
        </p:nvSpPr>
        <p:spPr>
          <a:xfrm>
            <a:off x="6261660" y="141889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069908C3-9376-432C-8BCB-A972185239CD}"/>
              </a:ext>
            </a:extLst>
          </p:cNvPr>
          <p:cNvSpPr/>
          <p:nvPr/>
        </p:nvSpPr>
        <p:spPr>
          <a:xfrm>
            <a:off x="5766220" y="206697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B333917E-62E7-442A-B4D4-D7F7EF58B4BA}"/>
              </a:ext>
            </a:extLst>
          </p:cNvPr>
          <p:cNvSpPr/>
          <p:nvPr/>
        </p:nvSpPr>
        <p:spPr>
          <a:xfrm>
            <a:off x="7278973" y="141889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2E463222-D66A-4CF6-9D0F-6502713B34F5}"/>
              </a:ext>
            </a:extLst>
          </p:cNvPr>
          <p:cNvSpPr/>
          <p:nvPr/>
        </p:nvSpPr>
        <p:spPr>
          <a:xfrm>
            <a:off x="7781946" y="206697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1079BF15-F679-4F2F-AB5F-B9C80FBC0060}"/>
              </a:ext>
            </a:extLst>
          </p:cNvPr>
          <p:cNvSpPr/>
          <p:nvPr/>
        </p:nvSpPr>
        <p:spPr>
          <a:xfrm>
            <a:off x="6909732" y="206697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8BB23863-EA81-4570-9202-8061C0D68889}"/>
              </a:ext>
            </a:extLst>
          </p:cNvPr>
          <p:cNvSpPr/>
          <p:nvPr/>
        </p:nvSpPr>
        <p:spPr>
          <a:xfrm>
            <a:off x="7413788" y="2715043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71ED560-1A55-4446-9810-8567B30AA839}"/>
              </a:ext>
            </a:extLst>
          </p:cNvPr>
          <p:cNvSpPr/>
          <p:nvPr/>
        </p:nvSpPr>
        <p:spPr>
          <a:xfrm>
            <a:off x="6261660" y="2715043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D1E37CA1-DDDD-46D6-A520-6FC1B018C587}"/>
              </a:ext>
            </a:extLst>
          </p:cNvPr>
          <p:cNvSpPr/>
          <p:nvPr/>
        </p:nvSpPr>
        <p:spPr>
          <a:xfrm>
            <a:off x="8205876" y="2720344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7CE3A614-9D25-4570-8C87-974154B3F8EC}"/>
              </a:ext>
            </a:extLst>
          </p:cNvPr>
          <p:cNvSpPr/>
          <p:nvPr/>
        </p:nvSpPr>
        <p:spPr>
          <a:xfrm>
            <a:off x="7917844" y="336311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Arrow Connector 15">
            <a:extLst>
              <a:ext uri="{FF2B5EF4-FFF2-40B4-BE49-F238E27FC236}">
                <a16:creationId xmlns:a16="http://schemas.microsoft.com/office/drawing/2014/main" id="{5AD46702-A99A-462E-A857-C58B6F8A931F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6691899" y="1150148"/>
            <a:ext cx="147634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8E5DBBE9-7A2A-41EA-99ED-654738475B54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7195956" y="1150148"/>
            <a:ext cx="156835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534EB45E-DF13-4FC7-9139-18A68B5A111F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7709212" y="1726213"/>
            <a:ext cx="324762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8">
            <a:extLst>
              <a:ext uri="{FF2B5EF4-FFF2-40B4-BE49-F238E27FC236}">
                <a16:creationId xmlns:a16="http://schemas.microsoft.com/office/drawing/2014/main" id="{454E292C-9D2F-4701-B5BA-3BA50D07132C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7161760" y="1726213"/>
            <a:ext cx="191030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0BBAD0A1-D43E-4302-820E-EFAFF4F4B2BE}"/>
              </a:ext>
            </a:extLst>
          </p:cNvPr>
          <p:cNvCxnSpPr>
            <a:stCxn id="9" idx="5"/>
            <a:endCxn id="13" idx="0"/>
          </p:cNvCxnSpPr>
          <p:nvPr/>
        </p:nvCxnSpPr>
        <p:spPr>
          <a:xfrm>
            <a:off x="8212186" y="2374284"/>
            <a:ext cx="245719" cy="34606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0">
            <a:extLst>
              <a:ext uri="{FF2B5EF4-FFF2-40B4-BE49-F238E27FC236}">
                <a16:creationId xmlns:a16="http://schemas.microsoft.com/office/drawing/2014/main" id="{DCCA88CB-DF62-41D2-9110-8732AF5C0F31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665817" y="2374285"/>
            <a:ext cx="189947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1">
            <a:extLst>
              <a:ext uri="{FF2B5EF4-FFF2-40B4-BE49-F238E27FC236}">
                <a16:creationId xmlns:a16="http://schemas.microsoft.com/office/drawing/2014/main" id="{E1B8B220-5570-4AC7-A1B0-5171EC430EAE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8169873" y="3027657"/>
            <a:ext cx="109821" cy="3354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2">
            <a:extLst>
              <a:ext uri="{FF2B5EF4-FFF2-40B4-BE49-F238E27FC236}">
                <a16:creationId xmlns:a16="http://schemas.microsoft.com/office/drawing/2014/main" id="{C0A57966-29F3-4FB5-B616-B8D7046F3F86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6018249" y="1726213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3">
            <a:extLst>
              <a:ext uri="{FF2B5EF4-FFF2-40B4-BE49-F238E27FC236}">
                <a16:creationId xmlns:a16="http://schemas.microsoft.com/office/drawing/2014/main" id="{470B12C7-1A03-447C-B101-364F7C1479FC}"/>
              </a:ext>
            </a:extLst>
          </p:cNvPr>
          <p:cNvCxnSpPr>
            <a:stCxn id="7" idx="5"/>
            <a:endCxn id="12" idx="0"/>
          </p:cNvCxnSpPr>
          <p:nvPr/>
        </p:nvCxnSpPr>
        <p:spPr>
          <a:xfrm>
            <a:off x="6196460" y="2374285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3244B6B6-4EC3-4411-AEE3-82EA02C4A6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7340" y="3472526"/>
          <a:ext cx="4104456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Current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Queue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2,</a:t>
                      </a:r>
                      <a:r>
                        <a:rPr lang="en-US" altLang="ko-KR" sz="11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5, 0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0, 4, 7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4, 7, 1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7, 1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1, 6, 9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6, 9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BB6A52EB-D5D2-40D8-B203-AC3157FD1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79" y="4045525"/>
            <a:ext cx="2531514" cy="22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072FC5-58A6-4D72-AE4B-E563271F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Offline Class Plan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42A5EE-B42E-44BD-BBFF-56FD28B98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398739-9A0E-4F86-B869-2EF01803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45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10B38-2B33-46B4-B921-F16BE8AD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B9F112-2161-41C8-A43B-3F986B7E3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Party Classification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4CAED2-C331-4503-971F-502C0513CF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Political party</a:t>
            </a:r>
          </a:p>
          <a:p>
            <a:pPr lvl="1"/>
            <a:r>
              <a:rPr lang="en-US" altLang="ko-KR" dirty="0"/>
              <a:t>Voting record</a:t>
            </a:r>
          </a:p>
          <a:p>
            <a:pPr lvl="2"/>
            <a:r>
              <a:rPr lang="en-US" altLang="ko-KR" dirty="0">
                <a:hlinkClick r:id="rId2"/>
              </a:rPr>
              <a:t>https://archive.ics.uci.edu/ml/datasets/congressional+voting+records</a:t>
            </a:r>
            <a:endParaRPr lang="en-US" altLang="ko-KR" dirty="0"/>
          </a:p>
          <a:p>
            <a:pPr lvl="1"/>
            <a:r>
              <a:rPr lang="en-US" altLang="ko-KR" dirty="0"/>
              <a:t>Attribute</a:t>
            </a:r>
          </a:p>
          <a:p>
            <a:pPr lvl="2"/>
            <a:r>
              <a:rPr lang="en-US" altLang="ko-KR" dirty="0"/>
              <a:t>Class</a:t>
            </a:r>
          </a:p>
          <a:p>
            <a:pPr lvl="3"/>
            <a:r>
              <a:rPr lang="en-US" altLang="ko-KR" dirty="0"/>
              <a:t>Democrat or Republican</a:t>
            </a:r>
          </a:p>
          <a:p>
            <a:pPr lvl="2"/>
            <a:r>
              <a:rPr lang="en-US" altLang="ko-KR" dirty="0"/>
              <a:t>Features (? means no record)</a:t>
            </a:r>
          </a:p>
          <a:p>
            <a:pPr lvl="3"/>
            <a:r>
              <a:rPr lang="en-US" altLang="ko-KR" dirty="0"/>
              <a:t>handicapped-infants: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water-project-cost-sharing: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adoption-of-the-budget-resolution: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physician-fee-freeze: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el-</a:t>
            </a:r>
            <a:r>
              <a:rPr lang="en-US" altLang="ko-KR" dirty="0" err="1"/>
              <a:t>salvador</a:t>
            </a:r>
            <a:r>
              <a:rPr lang="en-US" altLang="ko-KR" dirty="0"/>
              <a:t>-aid: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religious-groups-in-schools: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anti-satellite-test-ban: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aid-to-</a:t>
            </a:r>
            <a:r>
              <a:rPr lang="en-US" altLang="ko-KR" dirty="0" err="1"/>
              <a:t>nicaraguan</a:t>
            </a:r>
            <a:r>
              <a:rPr lang="en-US" altLang="ko-KR" dirty="0"/>
              <a:t>-contras: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mx-missile: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immigration: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err="1"/>
              <a:t>synfuels</a:t>
            </a:r>
            <a:r>
              <a:rPr lang="en-US" altLang="ko-KR" dirty="0"/>
              <a:t>-corporation-cutback: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education-spending: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superfund-right-to-sue: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crime: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duty-free-exports: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export-administration-act-south-</a:t>
            </a:r>
            <a:r>
              <a:rPr lang="en-US" altLang="ko-KR" dirty="0" err="1"/>
              <a:t>africa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Can we classify the allegiance to the political party with the voting record? And How?</a:t>
            </a:r>
          </a:p>
        </p:txBody>
      </p:sp>
      <p:pic>
        <p:nvPicPr>
          <p:cNvPr id="8" name="Picture 2" descr="https://archive.ics.uci.edu/ml/assets/MLimages/Large105.jpg">
            <a:extLst>
              <a:ext uri="{FF2B5EF4-FFF2-40B4-BE49-F238E27FC236}">
                <a16:creationId xmlns:a16="http://schemas.microsoft.com/office/drawing/2014/main" id="{645BF011-A3E5-4441-A70D-9C1D1203F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06" y="0"/>
            <a:ext cx="2048393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2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93BC4A-9676-4AFA-9F30-B70FDC1F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3103F-2F84-42C9-8047-56C4F4BDD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A0762-B726-4577-AE8A-5F99314F8D3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We need a better learning method</a:t>
            </a:r>
          </a:p>
          <a:p>
            <a:pPr lvl="1"/>
            <a:r>
              <a:rPr lang="en-US" altLang="ko-KR" dirty="0"/>
              <a:t>We need to have more robust methods given the noises</a:t>
            </a:r>
          </a:p>
          <a:p>
            <a:pPr lvl="1"/>
            <a:r>
              <a:rPr lang="en-US" altLang="ko-KR" dirty="0"/>
              <a:t>We need to have more concise presentations of the hypotheses</a:t>
            </a:r>
          </a:p>
          <a:p>
            <a:r>
              <a:rPr lang="en-US" altLang="ko-KR" dirty="0"/>
              <a:t>One alternative is a decision tree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353349-F323-47CE-99F3-468C0C839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02828"/>
              </p:ext>
            </p:extLst>
          </p:nvPr>
        </p:nvGraphicFramePr>
        <p:xfrm>
          <a:off x="4427982" y="14138"/>
          <a:ext cx="4691876" cy="1099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Sky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Temp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Humid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Wind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Water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Forecst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EnjoySpt</a:t>
                      </a:r>
                      <a:endParaRPr lang="ko-KR" altLang="en-US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Sunny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Warm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Normal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Strong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Warm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Sunny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Warm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High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Strong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Warm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Rainy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Cold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High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Strong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Warm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Change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Sunny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Warm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High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Strong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Cool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Change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9750D5-6D6E-4321-AD14-9280D5A7B55E}"/>
              </a:ext>
            </a:extLst>
          </p:cNvPr>
          <p:cNvSpPr/>
          <p:nvPr/>
        </p:nvSpPr>
        <p:spPr>
          <a:xfrm>
            <a:off x="2279726" y="2996952"/>
            <a:ext cx="2232248" cy="5040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Sky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5F338CA0-39C4-40E7-88EB-2FAEE0076E44}"/>
              </a:ext>
            </a:extLst>
          </p:cNvPr>
          <p:cNvSpPr/>
          <p:nvPr/>
        </p:nvSpPr>
        <p:spPr>
          <a:xfrm>
            <a:off x="1370138" y="3776878"/>
            <a:ext cx="1341635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7CAE4F7-E52E-43A5-A6D0-B379FCCFF164}"/>
              </a:ext>
            </a:extLst>
          </p:cNvPr>
          <p:cNvSpPr/>
          <p:nvPr/>
        </p:nvSpPr>
        <p:spPr>
          <a:xfrm>
            <a:off x="4007919" y="3776878"/>
            <a:ext cx="1331124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234BBAF-2FEF-4068-81E1-FF59E8F40F4F}"/>
              </a:ext>
            </a:extLst>
          </p:cNvPr>
          <p:cNvSpPr/>
          <p:nvPr/>
        </p:nvSpPr>
        <p:spPr>
          <a:xfrm>
            <a:off x="6421043" y="2839464"/>
            <a:ext cx="1944216" cy="403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Helvetica" panose="020B0604020202020204" pitchFamily="34" charset="0"/>
                <a:cs typeface="Helvetica" panose="020B0604020202020204" pitchFamily="34" charset="0"/>
              </a:rPr>
              <a:t>&lt;Sunny, ?,?,?,?,?&gt;</a:t>
            </a:r>
            <a:endParaRPr lang="ko-KR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5AFB9D15-F289-4297-A7FA-AEC1816B9B8D}"/>
              </a:ext>
            </a:extLst>
          </p:cNvPr>
          <p:cNvCxnSpPr>
            <a:stCxn id="6" idx="2"/>
            <a:endCxn id="7" idx="7"/>
          </p:cNvCxnSpPr>
          <p:nvPr/>
        </p:nvCxnSpPr>
        <p:spPr>
          <a:xfrm flipH="1">
            <a:off x="2515295" y="3501008"/>
            <a:ext cx="880555" cy="3454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E5BCFE44-67A7-4EBC-939C-0889CAA10FBD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3395850" y="3501008"/>
            <a:ext cx="807008" cy="3454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F8EABC-9FFB-4842-B491-9542DBAB901F}"/>
              </a:ext>
            </a:extLst>
          </p:cNvPr>
          <p:cNvSpPr txBox="1"/>
          <p:nvPr/>
        </p:nvSpPr>
        <p:spPr>
          <a:xfrm>
            <a:off x="2600123" y="3484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Rainy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EC0A4-EB6C-4BB6-99F7-E547139EB354}"/>
              </a:ext>
            </a:extLst>
          </p:cNvPr>
          <p:cNvSpPr txBox="1"/>
          <p:nvPr/>
        </p:nvSpPr>
        <p:spPr>
          <a:xfrm>
            <a:off x="3428329" y="34849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Sunny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03872D5-0223-43DA-8732-AA5788F1A322}"/>
              </a:ext>
            </a:extLst>
          </p:cNvPr>
          <p:cNvSpPr/>
          <p:nvPr/>
        </p:nvSpPr>
        <p:spPr>
          <a:xfrm>
            <a:off x="1852702" y="4424950"/>
            <a:ext cx="1224136" cy="3234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Sky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471F8BF-31B6-4ECA-9803-5BAE4BEAA46B}"/>
              </a:ext>
            </a:extLst>
          </p:cNvPr>
          <p:cNvSpPr/>
          <p:nvPr/>
        </p:nvSpPr>
        <p:spPr>
          <a:xfrm>
            <a:off x="2768621" y="4980428"/>
            <a:ext cx="1224136" cy="3234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Temp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28D170D9-23D1-4733-A9E7-BD95C0542BF3}"/>
              </a:ext>
            </a:extLst>
          </p:cNvPr>
          <p:cNvSpPr/>
          <p:nvPr/>
        </p:nvSpPr>
        <p:spPr>
          <a:xfrm>
            <a:off x="3564652" y="5489891"/>
            <a:ext cx="1224136" cy="3234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Wind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7" name="Straight Arrow Connector 21">
            <a:extLst>
              <a:ext uri="{FF2B5EF4-FFF2-40B4-BE49-F238E27FC236}">
                <a16:creationId xmlns:a16="http://schemas.microsoft.com/office/drawing/2014/main" id="{1D8B9053-00C1-4D9A-8059-7838721CEDF7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464770" y="4748387"/>
            <a:ext cx="915919" cy="2320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4">
            <a:extLst>
              <a:ext uri="{FF2B5EF4-FFF2-40B4-BE49-F238E27FC236}">
                <a16:creationId xmlns:a16="http://schemas.microsoft.com/office/drawing/2014/main" id="{AA028D33-1914-43EE-9D8D-7467A93F111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380689" y="5303865"/>
            <a:ext cx="796031" cy="1860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7">
            <a:extLst>
              <a:ext uri="{FF2B5EF4-FFF2-40B4-BE49-F238E27FC236}">
                <a16:creationId xmlns:a16="http://schemas.microsoft.com/office/drawing/2014/main" id="{A2A0F844-4732-4CB9-BF79-2AC106EE4900}"/>
              </a:ext>
            </a:extLst>
          </p:cNvPr>
          <p:cNvCxnSpPr>
            <a:stCxn id="14" idx="2"/>
          </p:cNvCxnSpPr>
          <p:nvPr/>
        </p:nvCxnSpPr>
        <p:spPr>
          <a:xfrm flipH="1">
            <a:off x="1548851" y="4748387"/>
            <a:ext cx="915919" cy="2320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0">
            <a:extLst>
              <a:ext uri="{FF2B5EF4-FFF2-40B4-BE49-F238E27FC236}">
                <a16:creationId xmlns:a16="http://schemas.microsoft.com/office/drawing/2014/main" id="{86A072BB-6265-474D-B3EC-AECCBB5A067F}"/>
              </a:ext>
            </a:extLst>
          </p:cNvPr>
          <p:cNvCxnSpPr>
            <a:stCxn id="15" idx="2"/>
          </p:cNvCxnSpPr>
          <p:nvPr/>
        </p:nvCxnSpPr>
        <p:spPr>
          <a:xfrm flipH="1">
            <a:off x="2464770" y="5303865"/>
            <a:ext cx="915919" cy="2337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2E2E12BE-EB62-4D3E-8893-A650C6331855}"/>
              </a:ext>
            </a:extLst>
          </p:cNvPr>
          <p:cNvCxnSpPr>
            <a:endCxn id="28" idx="7"/>
          </p:cNvCxnSpPr>
          <p:nvPr/>
        </p:nvCxnSpPr>
        <p:spPr>
          <a:xfrm flipH="1">
            <a:off x="3397638" y="5818690"/>
            <a:ext cx="757124" cy="177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3">
            <a:extLst>
              <a:ext uri="{FF2B5EF4-FFF2-40B4-BE49-F238E27FC236}">
                <a16:creationId xmlns:a16="http://schemas.microsoft.com/office/drawing/2014/main" id="{92A81155-3A99-4B4B-8BAB-6D8E009CEC77}"/>
              </a:ext>
            </a:extLst>
          </p:cNvPr>
          <p:cNvCxnSpPr>
            <a:stCxn id="16" idx="2"/>
          </p:cNvCxnSpPr>
          <p:nvPr/>
        </p:nvCxnSpPr>
        <p:spPr>
          <a:xfrm>
            <a:off x="4176720" y="5813328"/>
            <a:ext cx="935021" cy="1941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7C3D2C-750D-47B4-803E-953352930C99}"/>
              </a:ext>
            </a:extLst>
          </p:cNvPr>
          <p:cNvSpPr txBox="1"/>
          <p:nvPr/>
        </p:nvSpPr>
        <p:spPr>
          <a:xfrm>
            <a:off x="2616295" y="4722001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Sunny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B3C68-A14C-4DC7-B88F-DE2094E04F33}"/>
              </a:ext>
            </a:extLst>
          </p:cNvPr>
          <p:cNvSpPr txBox="1"/>
          <p:nvPr/>
        </p:nvSpPr>
        <p:spPr>
          <a:xfrm>
            <a:off x="3556635" y="5236431"/>
            <a:ext cx="61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Warm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0C814-6523-403D-ACD6-45E32AAEDEFF}"/>
              </a:ext>
            </a:extLst>
          </p:cNvPr>
          <p:cNvSpPr txBox="1"/>
          <p:nvPr/>
        </p:nvSpPr>
        <p:spPr>
          <a:xfrm>
            <a:off x="4359891" y="578477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Strong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3FD89A9B-F971-44B4-A178-75CF9DE086A6}"/>
              </a:ext>
            </a:extLst>
          </p:cNvPr>
          <p:cNvSpPr/>
          <p:nvPr/>
        </p:nvSpPr>
        <p:spPr>
          <a:xfrm>
            <a:off x="866083" y="4934820"/>
            <a:ext cx="839638" cy="40105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Oval 40">
            <a:extLst>
              <a:ext uri="{FF2B5EF4-FFF2-40B4-BE49-F238E27FC236}">
                <a16:creationId xmlns:a16="http://schemas.microsoft.com/office/drawing/2014/main" id="{1E1ECFE4-32AC-4454-A637-D3FA5068357D}"/>
              </a:ext>
            </a:extLst>
          </p:cNvPr>
          <p:cNvSpPr/>
          <p:nvPr/>
        </p:nvSpPr>
        <p:spPr>
          <a:xfrm>
            <a:off x="1816480" y="5537931"/>
            <a:ext cx="839638" cy="40105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Oval 41">
            <a:extLst>
              <a:ext uri="{FF2B5EF4-FFF2-40B4-BE49-F238E27FC236}">
                <a16:creationId xmlns:a16="http://schemas.microsoft.com/office/drawing/2014/main" id="{F6714E99-7AA2-46D8-9F50-360C66DB40DB}"/>
              </a:ext>
            </a:extLst>
          </p:cNvPr>
          <p:cNvSpPr/>
          <p:nvPr/>
        </p:nvSpPr>
        <p:spPr>
          <a:xfrm>
            <a:off x="2680962" y="5937953"/>
            <a:ext cx="839638" cy="40105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Oval 43">
            <a:extLst>
              <a:ext uri="{FF2B5EF4-FFF2-40B4-BE49-F238E27FC236}">
                <a16:creationId xmlns:a16="http://schemas.microsoft.com/office/drawing/2014/main" id="{6C9D8907-273A-438B-BCAE-ECE4EDFE6F46}"/>
              </a:ext>
            </a:extLst>
          </p:cNvPr>
          <p:cNvSpPr/>
          <p:nvPr/>
        </p:nvSpPr>
        <p:spPr>
          <a:xfrm>
            <a:off x="5067342" y="5905584"/>
            <a:ext cx="839638" cy="40105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09D938-B106-4E58-9611-2F9C39F04631}"/>
              </a:ext>
            </a:extLst>
          </p:cNvPr>
          <p:cNvSpPr txBox="1"/>
          <p:nvPr/>
        </p:nvSpPr>
        <p:spPr>
          <a:xfrm>
            <a:off x="1690487" y="472913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Rainy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CDC530-32AF-460A-9D60-685EB9E91F11}"/>
              </a:ext>
            </a:extLst>
          </p:cNvPr>
          <p:cNvSpPr txBox="1"/>
          <p:nvPr/>
        </p:nvSpPr>
        <p:spPr>
          <a:xfrm>
            <a:off x="2514966" y="527950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Cold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C46F38-D85D-44C0-B75A-725C19AF7BC3}"/>
              </a:ext>
            </a:extLst>
          </p:cNvPr>
          <p:cNvSpPr txBox="1"/>
          <p:nvPr/>
        </p:nvSpPr>
        <p:spPr>
          <a:xfrm>
            <a:off x="3432240" y="577330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Light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3" name="Group 49">
            <a:extLst>
              <a:ext uri="{FF2B5EF4-FFF2-40B4-BE49-F238E27FC236}">
                <a16:creationId xmlns:a16="http://schemas.microsoft.com/office/drawing/2014/main" id="{402B6745-A627-45FB-9F01-CD01C7FF5539}"/>
              </a:ext>
            </a:extLst>
          </p:cNvPr>
          <p:cNvGrpSpPr/>
          <p:nvPr/>
        </p:nvGrpSpPr>
        <p:grpSpPr>
          <a:xfrm>
            <a:off x="5339042" y="4565245"/>
            <a:ext cx="3137596" cy="1058743"/>
            <a:chOff x="5621212" y="4907901"/>
            <a:chExt cx="3137596" cy="1058743"/>
          </a:xfrm>
        </p:grpSpPr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44B97A3E-D150-4CF7-ABAE-DDD7B6615AE3}"/>
                </a:ext>
              </a:extLst>
            </p:cNvPr>
            <p:cNvSpPr/>
            <p:nvPr/>
          </p:nvSpPr>
          <p:spPr>
            <a:xfrm>
              <a:off x="5621212" y="4907901"/>
              <a:ext cx="3137596" cy="4034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&lt;Sunny, Warm, ?, Strong, ?, ?&gt;</a:t>
              </a:r>
              <a:endParaRPr lang="ko-KR" altLang="en-US" sz="1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2DDE214D-E02F-4939-9280-BCBB02DB39FB}"/>
                </a:ext>
              </a:extLst>
            </p:cNvPr>
            <p:cNvSpPr/>
            <p:nvPr/>
          </p:nvSpPr>
          <p:spPr>
            <a:xfrm>
              <a:off x="5621212" y="5311349"/>
              <a:ext cx="3137596" cy="65529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Only one potential decision tree</a:t>
              </a:r>
              <a:br>
                <a:rPr lang="en-US" altLang="ko-KR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altLang="ko-KR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corresponding to the hypothesis</a:t>
              </a:r>
              <a:endParaRPr lang="ko-KR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75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93BC4A-9676-4AFA-9F30-B70FDC1F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3103F-2F84-42C9-8047-56C4F4BDD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0AA0762-B726-4577-AE8A-5F99314F8D3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Better attribute to check?</a:t>
                </a:r>
              </a:p>
              <a:p>
                <a:pPr lvl="1"/>
                <a:r>
                  <a:rPr lang="en-US" altLang="ko-KR" dirty="0"/>
                  <a:t>Reducing the most</a:t>
                </a:r>
                <a:br>
                  <a:rPr lang="en-US" altLang="ko-KR" dirty="0"/>
                </a:br>
                <a:r>
                  <a:rPr lang="en-US" altLang="ko-KR" dirty="0"/>
                  <a:t>uncertainty</a:t>
                </a:r>
              </a:p>
              <a:p>
                <a:pPr lvl="1"/>
                <a:r>
                  <a:rPr lang="en-US" altLang="ko-KR" dirty="0"/>
                  <a:t>Then, how to measure </a:t>
                </a:r>
                <a:br>
                  <a:rPr lang="en-US" altLang="ko-KR" dirty="0"/>
                </a:br>
                <a:r>
                  <a:rPr lang="en-US" altLang="ko-KR" dirty="0"/>
                  <a:t>the uncertainty of a feature variable</a:t>
                </a:r>
              </a:p>
              <a:p>
                <a:r>
                  <a:rPr lang="en-US" altLang="ko-KR" dirty="0"/>
                  <a:t>Entropy of a random variable</a:t>
                </a:r>
              </a:p>
              <a:p>
                <a:pPr lvl="1"/>
                <a:r>
                  <a:rPr lang="en-US" altLang="ko-KR" dirty="0"/>
                  <a:t>Features are random variables</a:t>
                </a:r>
              </a:p>
              <a:p>
                <a:pPr lvl="1"/>
                <a:r>
                  <a:rPr lang="en-US" altLang="ko-KR" dirty="0"/>
                  <a:t>Higher entropy means more uncertainty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Conditional Entropy</a:t>
                </a:r>
              </a:p>
              <a:p>
                <a:pPr lvl="1"/>
                <a:r>
                  <a:rPr lang="en-US" altLang="ko-KR" dirty="0"/>
                  <a:t>We are interested in the entropy of the class given a feature variable</a:t>
                </a:r>
              </a:p>
              <a:p>
                <a:pPr lvl="1"/>
                <a:r>
                  <a:rPr lang="en-US" altLang="ko-KR" dirty="0"/>
                  <a:t>Need to introduce a given condition in the entropy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0AA0762-B726-4577-AE8A-5F99314F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69C79FCE-3BCF-4F53-B71F-9606BEF6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58" y="274638"/>
            <a:ext cx="3969508" cy="2385928"/>
          </a:xfrm>
          <a:prstGeom prst="rect">
            <a:avLst/>
          </a:prstGeom>
        </p:spPr>
      </p:pic>
      <p:pic>
        <p:nvPicPr>
          <p:cNvPr id="6" name="Picture 4" descr="Claude Elwood Shannon (1916-2001).jpg">
            <a:extLst>
              <a:ext uri="{FF2B5EF4-FFF2-40B4-BE49-F238E27FC236}">
                <a16:creationId xmlns:a16="http://schemas.microsoft.com/office/drawing/2014/main" id="{AA8F098C-6407-4EA0-8BA3-1C667863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28" y="-12283"/>
            <a:ext cx="857472" cy="12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4">
            <a:extLst>
              <a:ext uri="{FF2B5EF4-FFF2-40B4-BE49-F238E27FC236}">
                <a16:creationId xmlns:a16="http://schemas.microsoft.com/office/drawing/2014/main" id="{B2072D0D-B6AD-49CF-B064-BC1000DA5156}"/>
              </a:ext>
            </a:extLst>
          </p:cNvPr>
          <p:cNvSpPr/>
          <p:nvPr/>
        </p:nvSpPr>
        <p:spPr>
          <a:xfrm>
            <a:off x="4848374" y="2414227"/>
            <a:ext cx="1296144" cy="792088"/>
          </a:xfrm>
          <a:prstGeom prst="wedgeRectCallout">
            <a:avLst>
              <a:gd name="adj1" fmla="val 4277"/>
              <a:gd name="adj2" fmla="val -9165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 instances are X=0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F80E5DEE-39B2-4428-A700-3300A8764611}"/>
              </a:ext>
            </a:extLst>
          </p:cNvPr>
          <p:cNvSpPr/>
          <p:nvPr/>
        </p:nvSpPr>
        <p:spPr>
          <a:xfrm>
            <a:off x="7638456" y="2392705"/>
            <a:ext cx="1296144" cy="792088"/>
          </a:xfrm>
          <a:prstGeom prst="wedgeRectCallout">
            <a:avLst>
              <a:gd name="adj1" fmla="val 33847"/>
              <a:gd name="adj2" fmla="val -91344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 instances are X=1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6ACDC5E7-FD84-48D7-BC49-6A1258686895}"/>
              </a:ext>
            </a:extLst>
          </p:cNvPr>
          <p:cNvSpPr/>
          <p:nvPr/>
        </p:nvSpPr>
        <p:spPr>
          <a:xfrm>
            <a:off x="5865169" y="170032"/>
            <a:ext cx="2421359" cy="255986"/>
          </a:xfrm>
          <a:prstGeom prst="wedgeRectCallout">
            <a:avLst>
              <a:gd name="adj1" fmla="val 2390"/>
              <a:gd name="adj2" fmla="val 14422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 random case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3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93BC4A-9676-4AFA-9F30-B70FDC1F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3103F-2F84-42C9-8047-56C4F4BDD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Information Gain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0AA0762-B726-4577-AE8A-5F99314F8D3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07950" y="3284984"/>
                <a:ext cx="8928100" cy="31682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Let’s calculate the entropy values</a:t>
                </a:r>
              </a:p>
              <a:p>
                <a:pPr lvl="1"/>
                <a:r>
                  <a:rPr lang="en-US" altLang="ko-KR" dirty="0"/>
                  <a:t>H(Y)=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H(Y|A1)=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H(Y|A2)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What’s the difference before and after?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Who is the winner?</a:t>
                </a: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0AA0762-B726-4577-AE8A-5F99314F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07950" y="3284984"/>
                <a:ext cx="8928100" cy="3168204"/>
              </a:xfrm>
              <a:blipFill>
                <a:blip r:embed="rId2"/>
                <a:stretch>
                  <a:fillRect t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1">
            <a:extLst>
              <a:ext uri="{FF2B5EF4-FFF2-40B4-BE49-F238E27FC236}">
                <a16:creationId xmlns:a16="http://schemas.microsoft.com/office/drawing/2014/main" id="{E0848EE9-5818-4F4F-B6ED-AB9F12683375}"/>
              </a:ext>
            </a:extLst>
          </p:cNvPr>
          <p:cNvSpPr/>
          <p:nvPr/>
        </p:nvSpPr>
        <p:spPr>
          <a:xfrm>
            <a:off x="5774677" y="1525962"/>
            <a:ext cx="1584176" cy="3645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A2 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(168R,267D)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8459A0F0-DAF1-4967-AD8E-BB27C1B13E3D}"/>
              </a:ext>
            </a:extLst>
          </p:cNvPr>
          <p:cNvSpPr/>
          <p:nvPr/>
        </p:nvSpPr>
        <p:spPr>
          <a:xfrm>
            <a:off x="1476418" y="1525962"/>
            <a:ext cx="1584176" cy="3645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A1 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(168R,267D)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29">
            <a:extLst>
              <a:ext uri="{FF2B5EF4-FFF2-40B4-BE49-F238E27FC236}">
                <a16:creationId xmlns:a16="http://schemas.microsoft.com/office/drawing/2014/main" id="{31D93882-6772-4D46-A989-1DDB370F174E}"/>
              </a:ext>
            </a:extLst>
          </p:cNvPr>
          <p:cNvSpPr/>
          <p:nvPr/>
        </p:nvSpPr>
        <p:spPr>
          <a:xfrm>
            <a:off x="418601" y="2236826"/>
            <a:ext cx="1274122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31R,156D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30">
            <a:extLst>
              <a:ext uri="{FF2B5EF4-FFF2-40B4-BE49-F238E27FC236}">
                <a16:creationId xmlns:a16="http://schemas.microsoft.com/office/drawing/2014/main" id="{B9E374E1-6F12-4096-BFE2-F606E6B382D0}"/>
              </a:ext>
            </a:extLst>
          </p:cNvPr>
          <p:cNvSpPr/>
          <p:nvPr/>
        </p:nvSpPr>
        <p:spPr>
          <a:xfrm>
            <a:off x="1750169" y="2236826"/>
            <a:ext cx="1302298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134R,102D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Arrow Connector 31">
            <a:extLst>
              <a:ext uri="{FF2B5EF4-FFF2-40B4-BE49-F238E27FC236}">
                <a16:creationId xmlns:a16="http://schemas.microsoft.com/office/drawing/2014/main" id="{C42E7197-460B-4967-995A-8862FBAA124C}"/>
              </a:ext>
            </a:extLst>
          </p:cNvPr>
          <p:cNvCxnSpPr>
            <a:stCxn id="6" idx="2"/>
            <a:endCxn id="7" idx="7"/>
          </p:cNvCxnSpPr>
          <p:nvPr/>
        </p:nvCxnSpPr>
        <p:spPr>
          <a:xfrm flipH="1">
            <a:off x="1506132" y="1890552"/>
            <a:ext cx="762374" cy="415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2">
            <a:extLst>
              <a:ext uri="{FF2B5EF4-FFF2-40B4-BE49-F238E27FC236}">
                <a16:creationId xmlns:a16="http://schemas.microsoft.com/office/drawing/2014/main" id="{A22D578F-B42B-4B9A-84D6-7D0FC9520AE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268506" y="1890552"/>
            <a:ext cx="113733" cy="3462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740309-AB27-4E0A-984A-35C69AE3665A}"/>
              </a:ext>
            </a:extLst>
          </p:cNvPr>
          <p:cNvSpPr txBox="1"/>
          <p:nvPr/>
        </p:nvSpPr>
        <p:spPr>
          <a:xfrm>
            <a:off x="1656838" y="1908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828A3-C306-4A64-9828-681985381A48}"/>
              </a:ext>
            </a:extLst>
          </p:cNvPr>
          <p:cNvSpPr txBox="1"/>
          <p:nvPr/>
        </p:nvSpPr>
        <p:spPr>
          <a:xfrm>
            <a:off x="2178889" y="186760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Oval 35">
            <a:extLst>
              <a:ext uri="{FF2B5EF4-FFF2-40B4-BE49-F238E27FC236}">
                <a16:creationId xmlns:a16="http://schemas.microsoft.com/office/drawing/2014/main" id="{60D55D09-D391-4EA3-B6BF-38AE654EDFF8}"/>
              </a:ext>
            </a:extLst>
          </p:cNvPr>
          <p:cNvSpPr/>
          <p:nvPr/>
        </p:nvSpPr>
        <p:spPr>
          <a:xfrm>
            <a:off x="3071755" y="2236826"/>
            <a:ext cx="1264140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3R,9D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Straight Arrow Connector 36">
            <a:extLst>
              <a:ext uri="{FF2B5EF4-FFF2-40B4-BE49-F238E27FC236}">
                <a16:creationId xmlns:a16="http://schemas.microsoft.com/office/drawing/2014/main" id="{74463437-B8D7-4464-B177-F4C40125381D}"/>
              </a:ext>
            </a:extLst>
          </p:cNvPr>
          <p:cNvCxnSpPr>
            <a:stCxn id="6" idx="2"/>
            <a:endCxn id="13" idx="1"/>
          </p:cNvCxnSpPr>
          <p:nvPr/>
        </p:nvCxnSpPr>
        <p:spPr>
          <a:xfrm>
            <a:off x="2268506" y="1890552"/>
            <a:ext cx="988378" cy="415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20C71F-32FC-4C7C-A61B-F492BFDC2D30}"/>
              </a:ext>
            </a:extLst>
          </p:cNvPr>
          <p:cNvSpPr txBox="1"/>
          <p:nvPr/>
        </p:nvSpPr>
        <p:spPr>
          <a:xfrm>
            <a:off x="2736136" y="191695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Oval 38">
            <a:extLst>
              <a:ext uri="{FF2B5EF4-FFF2-40B4-BE49-F238E27FC236}">
                <a16:creationId xmlns:a16="http://schemas.microsoft.com/office/drawing/2014/main" id="{6A077D23-993E-476E-8767-C258D62BB8ED}"/>
              </a:ext>
            </a:extLst>
          </p:cNvPr>
          <p:cNvSpPr/>
          <p:nvPr/>
        </p:nvSpPr>
        <p:spPr>
          <a:xfrm>
            <a:off x="972362" y="1165922"/>
            <a:ext cx="6912768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39">
            <a:extLst>
              <a:ext uri="{FF2B5EF4-FFF2-40B4-BE49-F238E27FC236}">
                <a16:creationId xmlns:a16="http://schemas.microsoft.com/office/drawing/2014/main" id="{23B9DE99-59D1-41F8-91DF-F42459330EFF}"/>
              </a:ext>
            </a:extLst>
          </p:cNvPr>
          <p:cNvSpPr/>
          <p:nvPr/>
        </p:nvSpPr>
        <p:spPr>
          <a:xfrm>
            <a:off x="252281" y="2210546"/>
            <a:ext cx="4187601" cy="6161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41">
            <a:extLst>
              <a:ext uri="{FF2B5EF4-FFF2-40B4-BE49-F238E27FC236}">
                <a16:creationId xmlns:a16="http://schemas.microsoft.com/office/drawing/2014/main" id="{2FC8D0E0-7F15-49AD-BD4F-17B8CE24EAAB}"/>
              </a:ext>
            </a:extLst>
          </p:cNvPr>
          <p:cNvSpPr/>
          <p:nvPr/>
        </p:nvSpPr>
        <p:spPr>
          <a:xfrm>
            <a:off x="2816922" y="806978"/>
            <a:ext cx="3334833" cy="360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Entropy Before Decision Node</a:t>
            </a:r>
            <a:endParaRPr lang="ko-KR" altLang="en-US" sz="1600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42">
            <a:extLst>
              <a:ext uri="{FF2B5EF4-FFF2-40B4-BE49-F238E27FC236}">
                <a16:creationId xmlns:a16="http://schemas.microsoft.com/office/drawing/2014/main" id="{5DE828E2-F524-44EE-8A9E-12EF08252EAD}"/>
              </a:ext>
            </a:extLst>
          </p:cNvPr>
          <p:cNvSpPr/>
          <p:nvPr/>
        </p:nvSpPr>
        <p:spPr>
          <a:xfrm>
            <a:off x="657955" y="2862660"/>
            <a:ext cx="3334833" cy="360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Entropy After Decision Node A1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D62B095B-0937-43F2-BE46-87D428F7E2BD}"/>
              </a:ext>
            </a:extLst>
          </p:cNvPr>
          <p:cNvSpPr/>
          <p:nvPr/>
        </p:nvSpPr>
        <p:spPr>
          <a:xfrm>
            <a:off x="5125599" y="2852936"/>
            <a:ext cx="3334833" cy="360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Entropy After Decision Node A9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A02CA254-0650-47F4-8AE5-8D9B8ABB96B3}"/>
              </a:ext>
            </a:extLst>
          </p:cNvPr>
          <p:cNvSpPr/>
          <p:nvPr/>
        </p:nvSpPr>
        <p:spPr>
          <a:xfrm>
            <a:off x="4772350" y="2251014"/>
            <a:ext cx="1274122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75R,120D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 45">
            <a:extLst>
              <a:ext uri="{FF2B5EF4-FFF2-40B4-BE49-F238E27FC236}">
                <a16:creationId xmlns:a16="http://schemas.microsoft.com/office/drawing/2014/main" id="{A5473D6F-757E-4C23-90E1-C06CF2EE31C8}"/>
              </a:ext>
            </a:extLst>
          </p:cNvPr>
          <p:cNvSpPr/>
          <p:nvPr/>
        </p:nvSpPr>
        <p:spPr>
          <a:xfrm>
            <a:off x="6103918" y="2251014"/>
            <a:ext cx="1264140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73R,119D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3" name="Straight Arrow Connector 46">
            <a:extLst>
              <a:ext uri="{FF2B5EF4-FFF2-40B4-BE49-F238E27FC236}">
                <a16:creationId xmlns:a16="http://schemas.microsoft.com/office/drawing/2014/main" id="{D480D38D-0B9A-48D9-8E4A-7E87153DE087}"/>
              </a:ext>
            </a:extLst>
          </p:cNvPr>
          <p:cNvCxnSpPr>
            <a:endCxn id="21" idx="7"/>
          </p:cNvCxnSpPr>
          <p:nvPr/>
        </p:nvCxnSpPr>
        <p:spPr>
          <a:xfrm flipH="1">
            <a:off x="5859881" y="1904740"/>
            <a:ext cx="762374" cy="415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7">
            <a:extLst>
              <a:ext uri="{FF2B5EF4-FFF2-40B4-BE49-F238E27FC236}">
                <a16:creationId xmlns:a16="http://schemas.microsoft.com/office/drawing/2014/main" id="{F410EF2E-C1AC-487F-93CA-F0E8134758E9}"/>
              </a:ext>
            </a:extLst>
          </p:cNvPr>
          <p:cNvCxnSpPr>
            <a:endCxn id="22" idx="0"/>
          </p:cNvCxnSpPr>
          <p:nvPr/>
        </p:nvCxnSpPr>
        <p:spPr>
          <a:xfrm>
            <a:off x="6622255" y="1904740"/>
            <a:ext cx="113733" cy="3462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EF9804-8C8A-44F2-BCD2-8EF40B541607}"/>
              </a:ext>
            </a:extLst>
          </p:cNvPr>
          <p:cNvSpPr txBox="1"/>
          <p:nvPr/>
        </p:nvSpPr>
        <p:spPr>
          <a:xfrm>
            <a:off x="6010587" y="19228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3C8E77-77C6-4441-97B7-3D69A053FA33}"/>
              </a:ext>
            </a:extLst>
          </p:cNvPr>
          <p:cNvSpPr txBox="1"/>
          <p:nvPr/>
        </p:nvSpPr>
        <p:spPr>
          <a:xfrm>
            <a:off x="6532638" y="18817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Oval 50">
            <a:extLst>
              <a:ext uri="{FF2B5EF4-FFF2-40B4-BE49-F238E27FC236}">
                <a16:creationId xmlns:a16="http://schemas.microsoft.com/office/drawing/2014/main" id="{E8FA9D36-B7CC-429E-8946-E724A8A2BA00}"/>
              </a:ext>
            </a:extLst>
          </p:cNvPr>
          <p:cNvSpPr/>
          <p:nvPr/>
        </p:nvSpPr>
        <p:spPr>
          <a:xfrm>
            <a:off x="7425504" y="2251014"/>
            <a:ext cx="1264140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20R,28D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Straight Arrow Connector 51">
            <a:extLst>
              <a:ext uri="{FF2B5EF4-FFF2-40B4-BE49-F238E27FC236}">
                <a16:creationId xmlns:a16="http://schemas.microsoft.com/office/drawing/2014/main" id="{F3395007-368F-44A3-BABA-4306B0A2481D}"/>
              </a:ext>
            </a:extLst>
          </p:cNvPr>
          <p:cNvCxnSpPr>
            <a:endCxn id="27" idx="1"/>
          </p:cNvCxnSpPr>
          <p:nvPr/>
        </p:nvCxnSpPr>
        <p:spPr>
          <a:xfrm>
            <a:off x="6622255" y="1904740"/>
            <a:ext cx="988378" cy="415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DC1993-E814-49B3-94BB-4E8364E3C822}"/>
              </a:ext>
            </a:extLst>
          </p:cNvPr>
          <p:cNvSpPr txBox="1"/>
          <p:nvPr/>
        </p:nvSpPr>
        <p:spPr>
          <a:xfrm>
            <a:off x="7089885" y="193114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Oval 53">
            <a:extLst>
              <a:ext uri="{FF2B5EF4-FFF2-40B4-BE49-F238E27FC236}">
                <a16:creationId xmlns:a16="http://schemas.microsoft.com/office/drawing/2014/main" id="{90405B7E-CDEF-4927-8238-0DC3BB8BDC61}"/>
              </a:ext>
            </a:extLst>
          </p:cNvPr>
          <p:cNvSpPr/>
          <p:nvPr/>
        </p:nvSpPr>
        <p:spPr>
          <a:xfrm>
            <a:off x="4606030" y="2224734"/>
            <a:ext cx="4187601" cy="6161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9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F21010-657C-4D76-BD32-50E70F4C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3078A-3780-4D29-B344-5BED44B26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Top-Down Induction Algorithm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ADD6AE-FA5E-401F-9733-145094F4A9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4644468" cy="568801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Many, many variations in learning a decision tree</a:t>
            </a:r>
          </a:p>
          <a:p>
            <a:pPr lvl="1"/>
            <a:r>
              <a:rPr lang="en-US" altLang="ko-KR" dirty="0"/>
              <a:t>ID3, C4.5 CART….</a:t>
            </a:r>
          </a:p>
          <a:p>
            <a:r>
              <a:rPr lang="en-US" altLang="ko-KR" dirty="0"/>
              <a:t>One example: ID3 algorithm</a:t>
            </a:r>
          </a:p>
          <a:p>
            <a:r>
              <a:rPr lang="en-US" altLang="ko-KR" dirty="0"/>
              <a:t>ID3 algorithm</a:t>
            </a:r>
          </a:p>
          <a:p>
            <a:pPr lvl="1"/>
            <a:r>
              <a:rPr lang="en-US" altLang="ko-KR" dirty="0"/>
              <a:t>Create an initial open node</a:t>
            </a:r>
          </a:p>
          <a:p>
            <a:pPr lvl="1"/>
            <a:r>
              <a:rPr lang="en-US" altLang="ko-KR" dirty="0"/>
              <a:t>Put instances in the initial node</a:t>
            </a:r>
          </a:p>
          <a:p>
            <a:pPr lvl="1"/>
            <a:r>
              <a:rPr lang="en-US" altLang="ko-KR" dirty="0"/>
              <a:t>Repeat until no open node</a:t>
            </a:r>
          </a:p>
          <a:p>
            <a:pPr lvl="2"/>
            <a:r>
              <a:rPr lang="en-US" altLang="ko-KR" dirty="0"/>
              <a:t>Select an open node to split</a:t>
            </a:r>
          </a:p>
          <a:p>
            <a:pPr lvl="2"/>
            <a:r>
              <a:rPr lang="en-US" altLang="ko-KR" dirty="0"/>
              <a:t>Select a best variable to split</a:t>
            </a:r>
          </a:p>
          <a:p>
            <a:pPr lvl="2"/>
            <a:r>
              <a:rPr lang="en-US" altLang="ko-KR" dirty="0"/>
              <a:t>For values of the selected variable</a:t>
            </a:r>
          </a:p>
          <a:p>
            <a:pPr lvl="3"/>
            <a:r>
              <a:rPr lang="en-US" altLang="ko-KR" dirty="0"/>
              <a:t>Sort instances with the value of the selected variable</a:t>
            </a:r>
          </a:p>
          <a:p>
            <a:pPr lvl="3"/>
            <a:r>
              <a:rPr lang="en-US" altLang="ko-KR" dirty="0"/>
              <a:t>Put the sorted items under the branch of the value of the variable</a:t>
            </a:r>
          </a:p>
          <a:p>
            <a:pPr lvl="3"/>
            <a:r>
              <a:rPr lang="en-US" altLang="ko-KR" dirty="0"/>
              <a:t>If the sorted items are all in one class</a:t>
            </a:r>
          </a:p>
          <a:p>
            <a:pPr lvl="4"/>
            <a:r>
              <a:rPr lang="en-US" altLang="ko-KR" dirty="0"/>
              <a:t>Close the leaf node of the branch</a:t>
            </a:r>
          </a:p>
        </p:txBody>
      </p:sp>
      <p:sp>
        <p:nvSpPr>
          <p:cNvPr id="36" name="Rectangle 61">
            <a:extLst>
              <a:ext uri="{FF2B5EF4-FFF2-40B4-BE49-F238E27FC236}">
                <a16:creationId xmlns:a16="http://schemas.microsoft.com/office/drawing/2014/main" id="{28F059DF-B02E-4267-A4D3-026FF685822B}"/>
              </a:ext>
            </a:extLst>
          </p:cNvPr>
          <p:cNvSpPr/>
          <p:nvPr/>
        </p:nvSpPr>
        <p:spPr>
          <a:xfrm>
            <a:off x="4725914" y="1052736"/>
            <a:ext cx="4310136" cy="9361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arenR"/>
            </a:pPr>
            <a:r>
              <a:rPr lang="en-US" altLang="ko-KR" dirty="0">
                <a:solidFill>
                  <a:schemeClr val="bg1"/>
                </a:solidFill>
              </a:rPr>
              <a:t>Classify the majority cases in the leaf</a:t>
            </a:r>
          </a:p>
          <a:p>
            <a:pPr marL="342900" indent="-342900" algn="just">
              <a:buAutoNum type="arabicParenR"/>
            </a:pPr>
            <a:r>
              <a:rPr lang="en-US" altLang="ko-KR" dirty="0">
                <a:solidFill>
                  <a:schemeClr val="bg1"/>
                </a:solidFill>
              </a:rPr>
              <a:t>Split the node until there is only type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Down Arrow 11">
            <a:extLst>
              <a:ext uri="{FF2B5EF4-FFF2-40B4-BE49-F238E27FC236}">
                <a16:creationId xmlns:a16="http://schemas.microsoft.com/office/drawing/2014/main" id="{FF1C59D9-C9B4-482D-95FD-06E569ABC1D6}"/>
              </a:ext>
            </a:extLst>
          </p:cNvPr>
          <p:cNvSpPr/>
          <p:nvPr/>
        </p:nvSpPr>
        <p:spPr>
          <a:xfrm>
            <a:off x="6026855" y="3468362"/>
            <a:ext cx="1883958" cy="432048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Rectangle 53">
            <a:extLst>
              <a:ext uri="{FF2B5EF4-FFF2-40B4-BE49-F238E27FC236}">
                <a16:creationId xmlns:a16="http://schemas.microsoft.com/office/drawing/2014/main" id="{E69AF4AC-E79F-4057-8F7C-6ACD0DB216E9}"/>
              </a:ext>
            </a:extLst>
          </p:cNvPr>
          <p:cNvSpPr/>
          <p:nvPr/>
        </p:nvSpPr>
        <p:spPr>
          <a:xfrm>
            <a:off x="6077293" y="3990834"/>
            <a:ext cx="1584176" cy="3645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A1 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(168R,267D)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9" name="Straight Arrow Connector 57">
            <a:extLst>
              <a:ext uri="{FF2B5EF4-FFF2-40B4-BE49-F238E27FC236}">
                <a16:creationId xmlns:a16="http://schemas.microsoft.com/office/drawing/2014/main" id="{4ACD6126-E5E1-482B-9118-12A7B58AB19F}"/>
              </a:ext>
            </a:extLst>
          </p:cNvPr>
          <p:cNvCxnSpPr>
            <a:stCxn id="48" idx="2"/>
          </p:cNvCxnSpPr>
          <p:nvPr/>
        </p:nvCxnSpPr>
        <p:spPr>
          <a:xfrm flipH="1">
            <a:off x="6107007" y="4355424"/>
            <a:ext cx="762374" cy="415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62">
            <a:extLst>
              <a:ext uri="{FF2B5EF4-FFF2-40B4-BE49-F238E27FC236}">
                <a16:creationId xmlns:a16="http://schemas.microsoft.com/office/drawing/2014/main" id="{4DD1A227-AC57-45D7-B989-FF4A6D25D10B}"/>
              </a:ext>
            </a:extLst>
          </p:cNvPr>
          <p:cNvCxnSpPr>
            <a:stCxn id="48" idx="2"/>
          </p:cNvCxnSpPr>
          <p:nvPr/>
        </p:nvCxnSpPr>
        <p:spPr>
          <a:xfrm>
            <a:off x="6869381" y="4355424"/>
            <a:ext cx="113733" cy="3462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3E03C5-14AF-4820-BD88-DF6C58D1DAF9}"/>
              </a:ext>
            </a:extLst>
          </p:cNvPr>
          <p:cNvSpPr txBox="1"/>
          <p:nvPr/>
        </p:nvSpPr>
        <p:spPr>
          <a:xfrm>
            <a:off x="6257713" y="43735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14BD25-BC46-418D-9446-4D39C5C943DD}"/>
              </a:ext>
            </a:extLst>
          </p:cNvPr>
          <p:cNvSpPr txBox="1"/>
          <p:nvPr/>
        </p:nvSpPr>
        <p:spPr>
          <a:xfrm>
            <a:off x="6779764" y="433248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3" name="Straight Arrow Connector 65">
            <a:extLst>
              <a:ext uri="{FF2B5EF4-FFF2-40B4-BE49-F238E27FC236}">
                <a16:creationId xmlns:a16="http://schemas.microsoft.com/office/drawing/2014/main" id="{DCA219B4-D1C3-4902-8E47-BF44AE56A936}"/>
              </a:ext>
            </a:extLst>
          </p:cNvPr>
          <p:cNvCxnSpPr>
            <a:stCxn id="48" idx="2"/>
          </p:cNvCxnSpPr>
          <p:nvPr/>
        </p:nvCxnSpPr>
        <p:spPr>
          <a:xfrm>
            <a:off x="6869381" y="4355424"/>
            <a:ext cx="988378" cy="415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5771C7B-EF08-4453-AA78-BD8F58A0738D}"/>
              </a:ext>
            </a:extLst>
          </p:cNvPr>
          <p:cNvSpPr txBox="1"/>
          <p:nvPr/>
        </p:nvSpPr>
        <p:spPr>
          <a:xfrm>
            <a:off x="7337011" y="438182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Oval 67">
            <a:extLst>
              <a:ext uri="{FF2B5EF4-FFF2-40B4-BE49-F238E27FC236}">
                <a16:creationId xmlns:a16="http://schemas.microsoft.com/office/drawing/2014/main" id="{3BE0D521-FE9F-4868-91E7-C17A533F4EAE}"/>
              </a:ext>
            </a:extLst>
          </p:cNvPr>
          <p:cNvSpPr/>
          <p:nvPr/>
        </p:nvSpPr>
        <p:spPr>
          <a:xfrm>
            <a:off x="6378316" y="4733683"/>
            <a:ext cx="1302298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134R,102D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Oval 68">
            <a:extLst>
              <a:ext uri="{FF2B5EF4-FFF2-40B4-BE49-F238E27FC236}">
                <a16:creationId xmlns:a16="http://schemas.microsoft.com/office/drawing/2014/main" id="{39F3330D-913A-4363-8B06-12C190871E62}"/>
              </a:ext>
            </a:extLst>
          </p:cNvPr>
          <p:cNvSpPr/>
          <p:nvPr/>
        </p:nvSpPr>
        <p:spPr>
          <a:xfrm>
            <a:off x="7699902" y="4733683"/>
            <a:ext cx="1264140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3R,9D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D95643D7-DDCB-48D3-865F-1E7BA9EF260B}"/>
              </a:ext>
            </a:extLst>
          </p:cNvPr>
          <p:cNvSpPr/>
          <p:nvPr/>
        </p:nvSpPr>
        <p:spPr>
          <a:xfrm>
            <a:off x="4784496" y="4760994"/>
            <a:ext cx="1584176" cy="3645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A2 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(31R,156D)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Oval 70">
            <a:extLst>
              <a:ext uri="{FF2B5EF4-FFF2-40B4-BE49-F238E27FC236}">
                <a16:creationId xmlns:a16="http://schemas.microsoft.com/office/drawing/2014/main" id="{12FE3A99-E55C-443A-98D9-B986CEC9BFAD}"/>
              </a:ext>
            </a:extLst>
          </p:cNvPr>
          <p:cNvSpPr/>
          <p:nvPr/>
        </p:nvSpPr>
        <p:spPr>
          <a:xfrm>
            <a:off x="4929625" y="5670889"/>
            <a:ext cx="1274122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16R,72D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Oval 71">
            <a:extLst>
              <a:ext uri="{FF2B5EF4-FFF2-40B4-BE49-F238E27FC236}">
                <a16:creationId xmlns:a16="http://schemas.microsoft.com/office/drawing/2014/main" id="{59C967C6-478E-4352-9F80-3F3432A94CBB}"/>
              </a:ext>
            </a:extLst>
          </p:cNvPr>
          <p:cNvSpPr/>
          <p:nvPr/>
        </p:nvSpPr>
        <p:spPr>
          <a:xfrm>
            <a:off x="6261193" y="5670889"/>
            <a:ext cx="1302298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11R,71D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Oval 72">
            <a:extLst>
              <a:ext uri="{FF2B5EF4-FFF2-40B4-BE49-F238E27FC236}">
                <a16:creationId xmlns:a16="http://schemas.microsoft.com/office/drawing/2014/main" id="{C3E57B9B-4214-44D4-B4D7-01AF66E41DC9}"/>
              </a:ext>
            </a:extLst>
          </p:cNvPr>
          <p:cNvSpPr/>
          <p:nvPr/>
        </p:nvSpPr>
        <p:spPr>
          <a:xfrm>
            <a:off x="7582779" y="5670889"/>
            <a:ext cx="1264140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4R,13D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1" name="Straight Arrow Connector 73">
            <a:extLst>
              <a:ext uri="{FF2B5EF4-FFF2-40B4-BE49-F238E27FC236}">
                <a16:creationId xmlns:a16="http://schemas.microsoft.com/office/drawing/2014/main" id="{88FD7BAF-E984-4CAC-8B00-4AEF9EA566D6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5566686" y="5125584"/>
            <a:ext cx="9898" cy="5453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74">
            <a:extLst>
              <a:ext uri="{FF2B5EF4-FFF2-40B4-BE49-F238E27FC236}">
                <a16:creationId xmlns:a16="http://schemas.microsoft.com/office/drawing/2014/main" id="{510DCB2C-48CE-4115-907A-BC4764B1DC3A}"/>
              </a:ext>
            </a:extLst>
          </p:cNvPr>
          <p:cNvCxnSpPr>
            <a:stCxn id="57" idx="2"/>
            <a:endCxn id="59" idx="1"/>
          </p:cNvCxnSpPr>
          <p:nvPr/>
        </p:nvCxnSpPr>
        <p:spPr>
          <a:xfrm>
            <a:off x="5576584" y="5125584"/>
            <a:ext cx="875326" cy="6148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75">
            <a:extLst>
              <a:ext uri="{FF2B5EF4-FFF2-40B4-BE49-F238E27FC236}">
                <a16:creationId xmlns:a16="http://schemas.microsoft.com/office/drawing/2014/main" id="{73AC128D-7EA2-47CC-9FC4-864B3E9117DA}"/>
              </a:ext>
            </a:extLst>
          </p:cNvPr>
          <p:cNvCxnSpPr>
            <a:stCxn id="57" idx="2"/>
            <a:endCxn id="60" idx="1"/>
          </p:cNvCxnSpPr>
          <p:nvPr/>
        </p:nvCxnSpPr>
        <p:spPr>
          <a:xfrm>
            <a:off x="5576584" y="5125584"/>
            <a:ext cx="2191324" cy="6148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095E155-939A-41BA-93DD-57366642A439}"/>
              </a:ext>
            </a:extLst>
          </p:cNvPr>
          <p:cNvSpPr txBox="1"/>
          <p:nvPr/>
        </p:nvSpPr>
        <p:spPr>
          <a:xfrm>
            <a:off x="5372612" y="52366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ED5975-37FC-41B6-BC4D-7471FF9EA08F}"/>
              </a:ext>
            </a:extLst>
          </p:cNvPr>
          <p:cNvSpPr txBox="1"/>
          <p:nvPr/>
        </p:nvSpPr>
        <p:spPr>
          <a:xfrm>
            <a:off x="5894663" y="519562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4DE9B0-6B46-4A40-A2B1-35CD7C990059}"/>
              </a:ext>
            </a:extLst>
          </p:cNvPr>
          <p:cNvSpPr txBox="1"/>
          <p:nvPr/>
        </p:nvSpPr>
        <p:spPr>
          <a:xfrm>
            <a:off x="6451910" y="524496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7" name="Rectangle 28">
            <a:extLst>
              <a:ext uri="{FF2B5EF4-FFF2-40B4-BE49-F238E27FC236}">
                <a16:creationId xmlns:a16="http://schemas.microsoft.com/office/drawing/2014/main" id="{8E9700C7-2A38-461C-BAF3-22BD7AC9601D}"/>
              </a:ext>
            </a:extLst>
          </p:cNvPr>
          <p:cNvSpPr/>
          <p:nvPr/>
        </p:nvSpPr>
        <p:spPr>
          <a:xfrm>
            <a:off x="5962937" y="2189700"/>
            <a:ext cx="1584176" cy="3645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A1 </a:t>
            </a:r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(168R,267D)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8" name="Oval 29">
            <a:extLst>
              <a:ext uri="{FF2B5EF4-FFF2-40B4-BE49-F238E27FC236}">
                <a16:creationId xmlns:a16="http://schemas.microsoft.com/office/drawing/2014/main" id="{D0D965A9-ACC5-4A9A-A610-CACABB028D1B}"/>
              </a:ext>
            </a:extLst>
          </p:cNvPr>
          <p:cNvSpPr/>
          <p:nvPr/>
        </p:nvSpPr>
        <p:spPr>
          <a:xfrm>
            <a:off x="4905120" y="2900564"/>
            <a:ext cx="1274122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31R,156D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Oval 30">
            <a:extLst>
              <a:ext uri="{FF2B5EF4-FFF2-40B4-BE49-F238E27FC236}">
                <a16:creationId xmlns:a16="http://schemas.microsoft.com/office/drawing/2014/main" id="{EBBA001D-26D7-4DBE-96DD-4F7623C6C691}"/>
              </a:ext>
            </a:extLst>
          </p:cNvPr>
          <p:cNvSpPr/>
          <p:nvPr/>
        </p:nvSpPr>
        <p:spPr>
          <a:xfrm>
            <a:off x="6236688" y="2900564"/>
            <a:ext cx="1302298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134R,102D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0" name="Straight Arrow Connector 31">
            <a:extLst>
              <a:ext uri="{FF2B5EF4-FFF2-40B4-BE49-F238E27FC236}">
                <a16:creationId xmlns:a16="http://schemas.microsoft.com/office/drawing/2014/main" id="{1A7717DC-D495-41C2-8F58-C4D3468D317C}"/>
              </a:ext>
            </a:extLst>
          </p:cNvPr>
          <p:cNvCxnSpPr>
            <a:stCxn id="77" idx="2"/>
            <a:endCxn id="78" idx="7"/>
          </p:cNvCxnSpPr>
          <p:nvPr/>
        </p:nvCxnSpPr>
        <p:spPr>
          <a:xfrm flipH="1">
            <a:off x="5992651" y="2554290"/>
            <a:ext cx="762374" cy="415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32">
            <a:extLst>
              <a:ext uri="{FF2B5EF4-FFF2-40B4-BE49-F238E27FC236}">
                <a16:creationId xmlns:a16="http://schemas.microsoft.com/office/drawing/2014/main" id="{0F64720C-1050-44F2-985F-2DCF9603E361}"/>
              </a:ext>
            </a:extLst>
          </p:cNvPr>
          <p:cNvCxnSpPr>
            <a:stCxn id="77" idx="2"/>
            <a:endCxn id="79" idx="0"/>
          </p:cNvCxnSpPr>
          <p:nvPr/>
        </p:nvCxnSpPr>
        <p:spPr>
          <a:xfrm>
            <a:off x="6755025" y="2554290"/>
            <a:ext cx="113733" cy="3462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6F1B29F-DC00-488E-BE88-706FB90C79EE}"/>
              </a:ext>
            </a:extLst>
          </p:cNvPr>
          <p:cNvSpPr txBox="1"/>
          <p:nvPr/>
        </p:nvSpPr>
        <p:spPr>
          <a:xfrm>
            <a:off x="6143357" y="257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3A99CC-3DF4-45F8-B4AD-C4DDBC998211}"/>
              </a:ext>
            </a:extLst>
          </p:cNvPr>
          <p:cNvSpPr txBox="1"/>
          <p:nvPr/>
        </p:nvSpPr>
        <p:spPr>
          <a:xfrm>
            <a:off x="6665408" y="25313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Oval 35">
            <a:extLst>
              <a:ext uri="{FF2B5EF4-FFF2-40B4-BE49-F238E27FC236}">
                <a16:creationId xmlns:a16="http://schemas.microsoft.com/office/drawing/2014/main" id="{6C990150-4F1D-4341-AECD-B5BA33B572B2}"/>
              </a:ext>
            </a:extLst>
          </p:cNvPr>
          <p:cNvSpPr/>
          <p:nvPr/>
        </p:nvSpPr>
        <p:spPr>
          <a:xfrm>
            <a:off x="7558274" y="2900564"/>
            <a:ext cx="1264140" cy="475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3R,9D</a:t>
            </a:r>
            <a:endParaRPr lang="ko-KR" altLang="en-US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5" name="Straight Arrow Connector 36">
            <a:extLst>
              <a:ext uri="{FF2B5EF4-FFF2-40B4-BE49-F238E27FC236}">
                <a16:creationId xmlns:a16="http://schemas.microsoft.com/office/drawing/2014/main" id="{256FC5A6-2A83-4AC1-8A51-7BA9BED53343}"/>
              </a:ext>
            </a:extLst>
          </p:cNvPr>
          <p:cNvCxnSpPr>
            <a:stCxn id="77" idx="2"/>
            <a:endCxn id="84" idx="1"/>
          </p:cNvCxnSpPr>
          <p:nvPr/>
        </p:nvCxnSpPr>
        <p:spPr>
          <a:xfrm>
            <a:off x="6755025" y="2554290"/>
            <a:ext cx="988378" cy="415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8A13FD9-772C-4520-90D6-293BCC797BBA}"/>
              </a:ext>
            </a:extLst>
          </p:cNvPr>
          <p:cNvSpPr txBox="1"/>
          <p:nvPr/>
        </p:nvSpPr>
        <p:spPr>
          <a:xfrm>
            <a:off x="7222655" y="25806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0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A74E5D-2E33-4087-8292-7CDE7B68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CB5C4-8372-4233-A8AB-D149049D4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If you want more…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56A56F3-8CFE-414F-B777-B7F323FD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239"/>
            <a:ext cx="2843808" cy="6624456"/>
          </a:xfrm>
          <a:prstGeom prst="rect">
            <a:avLst/>
          </a:prstGeom>
        </p:spPr>
      </p:pic>
      <p:pic>
        <p:nvPicPr>
          <p:cNvPr id="6" name="Picture 61">
            <a:extLst>
              <a:ext uri="{FF2B5EF4-FFF2-40B4-BE49-F238E27FC236}">
                <a16:creationId xmlns:a16="http://schemas.microsoft.com/office/drawing/2014/main" id="{168CAB62-3B79-459B-B509-CD34FE4BF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8" b="61955"/>
          <a:stretch/>
        </p:blipFill>
        <p:spPr>
          <a:xfrm>
            <a:off x="428676" y="1496512"/>
            <a:ext cx="5727500" cy="514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7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558119-27BE-44FA-A794-0D1F33D2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F545BB-9D53-4038-BA1C-7B1451A2B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Problem of Decision Tree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2A1BE-395C-453D-92C3-77165AEAF1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4566885" cy="5688013"/>
          </a:xfrm>
        </p:spPr>
        <p:txBody>
          <a:bodyPr/>
          <a:lstStyle/>
          <a:p>
            <a:r>
              <a:rPr lang="en-US" altLang="ko-KR" dirty="0"/>
              <a:t>We did better in the given dataset!</a:t>
            </a:r>
          </a:p>
          <a:p>
            <a:pPr lvl="1"/>
            <a:r>
              <a:rPr lang="en-US" altLang="ko-KR" dirty="0"/>
              <a:t>Only in the given experience, a.k.a. Training dataset</a:t>
            </a:r>
          </a:p>
          <a:p>
            <a:r>
              <a:rPr lang="en-US" altLang="ko-KR" dirty="0"/>
              <a:t>What if we deploy the created decision tree in the field?</a:t>
            </a:r>
          </a:p>
          <a:p>
            <a:pPr lvl="1"/>
            <a:r>
              <a:rPr lang="en-US" altLang="ko-KR" dirty="0"/>
              <a:t>World has so much noise and inconsistencies.</a:t>
            </a:r>
          </a:p>
          <a:p>
            <a:pPr lvl="1"/>
            <a:r>
              <a:rPr lang="en-US" altLang="ko-KR" dirty="0"/>
              <a:t>The training dataset will not be a perfect sample of the real world</a:t>
            </a:r>
          </a:p>
          <a:p>
            <a:pPr lvl="2"/>
            <a:r>
              <a:rPr lang="en-US" altLang="ko-KR" dirty="0"/>
              <a:t>Noise</a:t>
            </a:r>
          </a:p>
          <a:p>
            <a:pPr lvl="2"/>
            <a:r>
              <a:rPr lang="en-US" altLang="ko-KR" dirty="0"/>
              <a:t>Inconsistencies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DBF12-908E-4495-BF8F-31D0667E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40" y="1896902"/>
            <a:ext cx="4432113" cy="2736304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12E2092C-4F50-4E8F-BE37-8B585BA7C1DF}"/>
              </a:ext>
            </a:extLst>
          </p:cNvPr>
          <p:cNvSpPr/>
          <p:nvPr/>
        </p:nvSpPr>
        <p:spPr>
          <a:xfrm>
            <a:off x="7160777" y="744773"/>
            <a:ext cx="1731703" cy="903947"/>
          </a:xfrm>
          <a:prstGeom prst="wedgeRectCallout">
            <a:avLst>
              <a:gd name="adj1" fmla="val -26569"/>
              <a:gd name="adj2" fmla="val 77361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Typical result of decision tree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613AD4C-5425-4569-A4ED-59F4227826BF}"/>
              </a:ext>
            </a:extLst>
          </p:cNvPr>
          <p:cNvSpPr/>
          <p:nvPr/>
        </p:nvSpPr>
        <p:spPr>
          <a:xfrm>
            <a:off x="5431692" y="3058016"/>
            <a:ext cx="3040185" cy="636031"/>
          </a:xfrm>
          <a:custGeom>
            <a:avLst/>
            <a:gdLst>
              <a:gd name="connsiteX0" fmla="*/ 0 w 3040185"/>
              <a:gd name="connsiteY0" fmla="*/ 636031 h 636031"/>
              <a:gd name="connsiteX1" fmla="*/ 304800 w 3040185"/>
              <a:gd name="connsiteY1" fmla="*/ 18616 h 636031"/>
              <a:gd name="connsiteX2" fmla="*/ 1148862 w 3040185"/>
              <a:gd name="connsiteY2" fmla="*/ 182739 h 636031"/>
              <a:gd name="connsiteX3" fmla="*/ 3040185 w 3040185"/>
              <a:gd name="connsiteY3" fmla="*/ 409385 h 63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185" h="636031">
                <a:moveTo>
                  <a:pt x="0" y="636031"/>
                </a:moveTo>
                <a:cubicBezTo>
                  <a:pt x="56661" y="365098"/>
                  <a:pt x="113323" y="94165"/>
                  <a:pt x="304800" y="18616"/>
                </a:cubicBezTo>
                <a:cubicBezTo>
                  <a:pt x="496277" y="-56933"/>
                  <a:pt x="692965" y="117611"/>
                  <a:pt x="1148862" y="182739"/>
                </a:cubicBezTo>
                <a:cubicBezTo>
                  <a:pt x="1604760" y="247867"/>
                  <a:pt x="2322472" y="328626"/>
                  <a:pt x="3040185" y="409385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47FEC62-994B-48B1-9BAF-1DE71A150DBD}"/>
              </a:ext>
            </a:extLst>
          </p:cNvPr>
          <p:cNvSpPr/>
          <p:nvPr/>
        </p:nvSpPr>
        <p:spPr>
          <a:xfrm>
            <a:off x="5212862" y="2060632"/>
            <a:ext cx="3110523" cy="969108"/>
          </a:xfrm>
          <a:custGeom>
            <a:avLst/>
            <a:gdLst>
              <a:gd name="connsiteX0" fmla="*/ 0 w 3110523"/>
              <a:gd name="connsiteY0" fmla="*/ 969108 h 969108"/>
              <a:gd name="connsiteX1" fmla="*/ 296984 w 3110523"/>
              <a:gd name="connsiteY1" fmla="*/ 468923 h 969108"/>
              <a:gd name="connsiteX2" fmla="*/ 1664676 w 3110523"/>
              <a:gd name="connsiteY2" fmla="*/ 164123 h 969108"/>
              <a:gd name="connsiteX3" fmla="*/ 3110523 w 3110523"/>
              <a:gd name="connsiteY3" fmla="*/ 0 h 96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0523" h="969108">
                <a:moveTo>
                  <a:pt x="0" y="969108"/>
                </a:moveTo>
                <a:cubicBezTo>
                  <a:pt x="9769" y="786097"/>
                  <a:pt x="19538" y="603087"/>
                  <a:pt x="296984" y="468923"/>
                </a:cubicBezTo>
                <a:cubicBezTo>
                  <a:pt x="574430" y="334759"/>
                  <a:pt x="1195753" y="242277"/>
                  <a:pt x="1664676" y="164123"/>
                </a:cubicBezTo>
                <a:cubicBezTo>
                  <a:pt x="2133599" y="85969"/>
                  <a:pt x="2622061" y="42984"/>
                  <a:pt x="3110523" y="0"/>
                </a:cubicBezTo>
              </a:path>
            </a:pathLst>
          </a:custGeom>
          <a:noFill/>
          <a:ln w="63500">
            <a:solidFill>
              <a:srgbClr val="00206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59CB38CA-55A9-482F-B161-C73333B06454}"/>
              </a:ext>
            </a:extLst>
          </p:cNvPr>
          <p:cNvCxnSpPr/>
          <p:nvPr/>
        </p:nvCxnSpPr>
        <p:spPr>
          <a:xfrm>
            <a:off x="5796136" y="1752886"/>
            <a:ext cx="0" cy="3168352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2B4ABBD7-7281-4780-A5B1-0C256DCB0D75}"/>
              </a:ext>
            </a:extLst>
          </p:cNvPr>
          <p:cNvSpPr/>
          <p:nvPr/>
        </p:nvSpPr>
        <p:spPr>
          <a:xfrm>
            <a:off x="6012160" y="4705214"/>
            <a:ext cx="2995659" cy="316156"/>
          </a:xfrm>
          <a:prstGeom prst="wedgeRectCallout">
            <a:avLst>
              <a:gd name="adj1" fmla="val -57024"/>
              <a:gd name="adj2" fmla="val -10002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Should have stopped here!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429DC60-F6F4-4CCB-BF6A-8BAB6B511B4A}"/>
              </a:ext>
            </a:extLst>
          </p:cNvPr>
          <p:cNvSpPr/>
          <p:nvPr/>
        </p:nvSpPr>
        <p:spPr>
          <a:xfrm>
            <a:off x="4788024" y="5209270"/>
            <a:ext cx="4104456" cy="12241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Knowing when to stop is a pretty difficult task. How to do it?</a:t>
            </a:r>
          </a:p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Pruning by divided dataset?</a:t>
            </a:r>
          </a:p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Path length penalty?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3BC9B98-FA00-4FBB-A1EE-736103BB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 Recap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DBC08-FFE5-4AC0-91C0-1ACF5DE9A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A0EFB2-8A90-4FE7-ADD4-E97EDA7D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82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93BC4A-9676-4AFA-9F30-B70FDC1F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3103F-2F84-42C9-8047-56C4F4BDD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To-Dos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A0762-B726-4577-AE8A-5F99314F8D3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 are going to complete a decision tree</a:t>
            </a:r>
          </a:p>
          <a:p>
            <a:pPr lvl="1"/>
            <a:r>
              <a:rPr lang="en-US" altLang="ko-KR" dirty="0"/>
              <a:t>Use recursion to perform ID3 algorithm</a:t>
            </a:r>
          </a:p>
          <a:p>
            <a:pPr lvl="1"/>
            <a:r>
              <a:rPr lang="en-US" altLang="ko-KR" dirty="0"/>
              <a:t>Follow the tree structure to classify an instance</a:t>
            </a:r>
          </a:p>
          <a:p>
            <a:r>
              <a:rPr lang="en-US" altLang="ko-KR" dirty="0"/>
              <a:t>To-dos </a:t>
            </a:r>
          </a:p>
          <a:p>
            <a:pPr lvl="1"/>
            <a:r>
              <a:rPr lang="en-US" altLang="ko-KR" dirty="0"/>
              <a:t>Read the code in “voterecord.py” and “decisiontreenode.py”</a:t>
            </a:r>
          </a:p>
          <a:p>
            <a:pPr lvl="1"/>
            <a:r>
              <a:rPr lang="en-US" altLang="ko-KR" dirty="0"/>
              <a:t>To-do 1: complete “performID3”</a:t>
            </a:r>
          </a:p>
          <a:p>
            <a:pPr lvl="2"/>
            <a:r>
              <a:rPr lang="en-US" altLang="ko-KR" dirty="0"/>
              <a:t>How to start the recursion?</a:t>
            </a:r>
          </a:p>
          <a:p>
            <a:pPr lvl="2"/>
            <a:r>
              <a:rPr lang="en-US" altLang="ko-KR" dirty="0"/>
              <a:t>What is the condition of no-split?</a:t>
            </a:r>
          </a:p>
          <a:p>
            <a:pPr lvl="2"/>
            <a:r>
              <a:rPr lang="en-US" altLang="ko-KR" dirty="0"/>
              <a:t>How to perform the recursion?</a:t>
            </a:r>
          </a:p>
          <a:p>
            <a:pPr lvl="1"/>
            <a:r>
              <a:rPr lang="en-US" altLang="ko-KR" dirty="0"/>
              <a:t>To-do 2: complete “classify”</a:t>
            </a:r>
          </a:p>
          <a:p>
            <a:pPr lvl="2"/>
            <a:r>
              <a:rPr lang="en-US" altLang="ko-KR" dirty="0"/>
              <a:t>What is the decision node to start?</a:t>
            </a:r>
          </a:p>
          <a:p>
            <a:pPr lvl="2"/>
            <a:r>
              <a:rPr lang="en-US" altLang="ko-KR" dirty="0"/>
              <a:t>How to find the next node to follow?</a:t>
            </a:r>
          </a:p>
          <a:p>
            <a:pPr lvl="2"/>
            <a:r>
              <a:rPr lang="en-US" altLang="ko-KR" dirty="0"/>
              <a:t>How to recognize the node to stop?</a:t>
            </a:r>
          </a:p>
        </p:txBody>
      </p:sp>
    </p:spTree>
    <p:extLst>
      <p:ext uri="{BB962C8B-B14F-4D97-AF65-F5344CB8AC3E}">
        <p14:creationId xmlns:p14="http://schemas.microsoft.com/office/powerpoint/2010/main" val="155766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93BC4A-9676-4AFA-9F30-B70FDC1F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3103F-2F84-42C9-8047-56C4F4BDD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Execution Result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A0762-B726-4577-AE8A-5F99314F8D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6"/>
            <a:ext cx="8928100" cy="836654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When you complete the codes, you are expected to see the below results.</a:t>
            </a:r>
          </a:p>
          <a:p>
            <a:pPr lvl="1"/>
            <a:r>
              <a:rPr lang="en-US" altLang="ko-KR" dirty="0"/>
              <a:t>Execute ‘decisiontree.py’</a:t>
            </a:r>
            <a:endParaRPr lang="ko-KR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BA2AF8C-203B-4ED0-85EB-5A42FAE4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7" y="1655988"/>
            <a:ext cx="3924628" cy="4943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04696-FC65-474E-BB95-64D2AA6DF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42" y="1631674"/>
            <a:ext cx="5473506" cy="499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6807427-9102-4ACC-962F-8B7FF24DD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52"/>
          <a:stretch/>
        </p:blipFill>
        <p:spPr>
          <a:xfrm>
            <a:off x="5364088" y="1971464"/>
            <a:ext cx="3594912" cy="327543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Implementation of Tree Node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0F934-0438-487B-A257-6913D8212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4901586" cy="568801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Has three references</a:t>
            </a:r>
          </a:p>
          <a:p>
            <a:pPr lvl="1"/>
            <a:r>
              <a:rPr lang="en-US" altLang="ko-KR" dirty="0"/>
              <a:t>Left hand side (LHS)</a:t>
            </a:r>
          </a:p>
          <a:p>
            <a:pPr lvl="1"/>
            <a:r>
              <a:rPr lang="en-US" altLang="ko-KR" dirty="0"/>
              <a:t>Right hand side (RHS)</a:t>
            </a:r>
          </a:p>
          <a:p>
            <a:pPr lvl="1"/>
            <a:r>
              <a:rPr lang="en-US" altLang="ko-KR" dirty="0"/>
              <a:t>Its own value</a:t>
            </a:r>
          </a:p>
          <a:p>
            <a:pPr lvl="1"/>
            <a:r>
              <a:rPr lang="en-US" altLang="ko-KR" dirty="0"/>
              <a:t>Its parent node</a:t>
            </a:r>
          </a:p>
          <a:p>
            <a:pPr lvl="1"/>
            <a:r>
              <a:rPr lang="en-US" altLang="ko-KR" dirty="0"/>
              <a:t>Not implemented here, but</a:t>
            </a:r>
          </a:p>
          <a:p>
            <a:pPr lvl="2"/>
            <a:r>
              <a:rPr lang="en-US" altLang="ko-KR" dirty="0"/>
              <a:t>LHS stores</a:t>
            </a:r>
          </a:p>
          <a:p>
            <a:pPr lvl="3"/>
            <a:r>
              <a:rPr lang="en-US" altLang="ko-KR" dirty="0"/>
              <a:t>Values have lower than its own value</a:t>
            </a:r>
          </a:p>
          <a:p>
            <a:pPr lvl="2"/>
            <a:r>
              <a:rPr lang="en-US" altLang="ko-KR" dirty="0"/>
              <a:t>RHS stores</a:t>
            </a:r>
          </a:p>
          <a:p>
            <a:pPr lvl="3"/>
            <a:r>
              <a:rPr lang="en-US" altLang="ko-KR" dirty="0"/>
              <a:t>Values have higher than its own value</a:t>
            </a:r>
          </a:p>
          <a:p>
            <a:pPr lvl="2"/>
            <a:r>
              <a:rPr lang="en-US" altLang="ko-KR" dirty="0"/>
              <a:t>Just as we all know that the department stores do not have a restroom on the first floor</a:t>
            </a:r>
          </a:p>
          <a:p>
            <a:r>
              <a:rPr lang="en-US" altLang="ko-KR" dirty="0"/>
              <a:t>Other than four references,</a:t>
            </a:r>
          </a:p>
          <a:p>
            <a:pPr lvl="1"/>
            <a:r>
              <a:rPr lang="en-US" altLang="ko-KR" dirty="0"/>
              <a:t>Simple get/set methods</a:t>
            </a:r>
          </a:p>
          <a:p>
            <a:pPr lvl="2"/>
            <a:r>
              <a:rPr lang="en-US" altLang="ko-KR" dirty="0"/>
              <a:t>What are the get/set methods?</a:t>
            </a:r>
          </a:p>
          <a:p>
            <a:pPr lvl="3"/>
            <a:r>
              <a:rPr lang="en-US" altLang="ko-KR" dirty="0"/>
              <a:t>Coming from encapsulation</a:t>
            </a:r>
          </a:p>
        </p:txBody>
      </p:sp>
      <p:sp>
        <p:nvSpPr>
          <p:cNvPr id="5" name="Right Brace 9">
            <a:extLst>
              <a:ext uri="{FF2B5EF4-FFF2-40B4-BE49-F238E27FC236}">
                <a16:creationId xmlns:a16="http://schemas.microsoft.com/office/drawing/2014/main" id="{DB77E733-9283-444F-B560-0379B80AFC84}"/>
              </a:ext>
            </a:extLst>
          </p:cNvPr>
          <p:cNvSpPr/>
          <p:nvPr/>
        </p:nvSpPr>
        <p:spPr>
          <a:xfrm>
            <a:off x="6396841" y="2146510"/>
            <a:ext cx="216024" cy="516293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75DA-6220-4881-B66D-8B3DAE340589}"/>
              </a:ext>
            </a:extLst>
          </p:cNvPr>
          <p:cNvSpPr txBox="1"/>
          <p:nvPr/>
        </p:nvSpPr>
        <p:spPr>
          <a:xfrm>
            <a:off x="6612865" y="221999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Four references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D3881551-1628-4AFF-A44E-256B7227ECCC}"/>
              </a:ext>
            </a:extLst>
          </p:cNvPr>
          <p:cNvGrpSpPr/>
          <p:nvPr/>
        </p:nvGrpSpPr>
        <p:grpSpPr>
          <a:xfrm>
            <a:off x="7992380" y="1212098"/>
            <a:ext cx="936104" cy="587102"/>
            <a:chOff x="6741820" y="1473746"/>
            <a:chExt cx="936104" cy="587102"/>
          </a:xfrm>
          <a:noFill/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498DC50A-4A06-4B5A-8F6A-8F9B51A9FE09}"/>
                </a:ext>
              </a:extLst>
            </p:cNvPr>
            <p:cNvGrpSpPr/>
            <p:nvPr/>
          </p:nvGrpSpPr>
          <p:grpSpPr>
            <a:xfrm>
              <a:off x="6741820" y="1484784"/>
              <a:ext cx="936104" cy="576064"/>
              <a:chOff x="4051263" y="2106072"/>
              <a:chExt cx="936104" cy="576064"/>
            </a:xfrm>
            <a:grpFill/>
          </p:grpSpPr>
          <p:grpSp>
            <p:nvGrpSpPr>
              <p:cNvPr id="10" name="Group 5">
                <a:extLst>
                  <a:ext uri="{FF2B5EF4-FFF2-40B4-BE49-F238E27FC236}">
                    <a16:creationId xmlns:a16="http://schemas.microsoft.com/office/drawing/2014/main" id="{D6177051-EAED-445A-ACDF-AA8E72C50AE6}"/>
                  </a:ext>
                </a:extLst>
              </p:cNvPr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  <a:grpFill/>
            </p:grpSpPr>
            <p:sp>
              <p:nvSpPr>
                <p:cNvPr id="12" name="Rectangle 7">
                  <a:extLst>
                    <a:ext uri="{FF2B5EF4-FFF2-40B4-BE49-F238E27FC236}">
                      <a16:creationId xmlns:a16="http://schemas.microsoft.com/office/drawing/2014/main" id="{79B5E1CA-2987-4004-B85D-07A5E0FB5A82}"/>
                    </a:ext>
                  </a:extLst>
                </p:cNvPr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Rectangle 8">
                  <a:extLst>
                    <a:ext uri="{FF2B5EF4-FFF2-40B4-BE49-F238E27FC236}">
                      <a16:creationId xmlns:a16="http://schemas.microsoft.com/office/drawing/2014/main" id="{D9ABFD2D-CD5F-4DBB-8343-5F36FECE5C86}"/>
                    </a:ext>
                  </a:extLst>
                </p:cNvPr>
                <p:cNvSpPr/>
                <p:nvPr/>
              </p:nvSpPr>
              <p:spPr>
                <a:xfrm>
                  <a:off x="6732240" y="4437112"/>
                  <a:ext cx="234026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37953C73-DA89-4A95-8F90-F5BE817AA286}"/>
                  </a:ext>
                </a:extLst>
              </p:cNvPr>
              <p:cNvSpPr/>
              <p:nvPr/>
            </p:nvSpPr>
            <p:spPr>
              <a:xfrm>
                <a:off x="4739845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760A8F71-94D8-490E-9DF9-A5DB51081678}"/>
                </a:ext>
              </a:extLst>
            </p:cNvPr>
            <p:cNvSpPr/>
            <p:nvPr/>
          </p:nvSpPr>
          <p:spPr>
            <a:xfrm>
              <a:off x="6748566" y="1473746"/>
              <a:ext cx="929358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76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Implementation of BST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0F934-0438-487B-A257-6913D8212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21397" y="4649984"/>
            <a:ext cx="5760194" cy="1803204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BST handles the data stored through its root</a:t>
            </a:r>
          </a:p>
          <a:p>
            <a:pPr lvl="1"/>
            <a:r>
              <a:rPr lang="en-US" altLang="ko-KR" dirty="0"/>
              <a:t>Root has its own value</a:t>
            </a:r>
          </a:p>
          <a:p>
            <a:pPr lvl="1"/>
            <a:r>
              <a:rPr lang="en-US" altLang="ko-KR" dirty="0"/>
              <a:t>Tree instance access to the root</a:t>
            </a:r>
          </a:p>
          <a:p>
            <a:pPr lvl="1"/>
            <a:r>
              <a:rPr lang="en-US" altLang="ko-KR" dirty="0"/>
              <a:t>Only through the root, the tree instances access to the descendant nodes of the root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6C462570-5380-4863-B7E6-1CBEDE5CC4FD}"/>
              </a:ext>
            </a:extLst>
          </p:cNvPr>
          <p:cNvGrpSpPr/>
          <p:nvPr/>
        </p:nvGrpSpPr>
        <p:grpSpPr>
          <a:xfrm>
            <a:off x="6300192" y="1593192"/>
            <a:ext cx="936104" cy="576064"/>
            <a:chOff x="4051263" y="2106072"/>
            <a:chExt cx="936104" cy="576064"/>
          </a:xfrm>
          <a:noFill/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49E9E4AB-7C81-41BB-9260-1B14CD603963}"/>
                </a:ext>
              </a:extLst>
            </p:cNvPr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F2020F82-62C2-4554-A7A6-D02E93CD006F}"/>
                  </a:ext>
                </a:extLst>
              </p:cNvPr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 (</a:t>
                </a:r>
                <a:r>
                  <a:rPr lang="en-US" altLang="ko-KR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root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1E180C07-F914-4307-8BED-290D661636B5}"/>
                  </a:ext>
                </a:extLst>
              </p:cNvPr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C926E74-BA83-4A43-90BD-03DCD8231426}"/>
                </a:ext>
              </a:extLst>
            </p:cNvPr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CCA7BEC-B6FF-43ED-A0E7-CBC889C187A7}"/>
              </a:ext>
            </a:extLst>
          </p:cNvPr>
          <p:cNvGrpSpPr/>
          <p:nvPr/>
        </p:nvGrpSpPr>
        <p:grpSpPr>
          <a:xfrm>
            <a:off x="5398305" y="2673312"/>
            <a:ext cx="936104" cy="576064"/>
            <a:chOff x="6732240" y="4077072"/>
            <a:chExt cx="936104" cy="576064"/>
          </a:xfrm>
          <a:noFill/>
        </p:grpSpPr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3D140F0F-0901-43EB-B9AB-54EF76090F5A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641E8665-0ED4-45E7-B73E-FA99CDFAD655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351C5682-A7AD-472F-AFD7-0489C3E403F3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0A68841-4A05-41B2-BFEB-A509FA1A6532}"/>
              </a:ext>
            </a:extLst>
          </p:cNvPr>
          <p:cNvGrpSpPr/>
          <p:nvPr/>
        </p:nvGrpSpPr>
        <p:grpSpPr>
          <a:xfrm>
            <a:off x="7162681" y="2673312"/>
            <a:ext cx="936104" cy="576064"/>
            <a:chOff x="6732240" y="4077072"/>
            <a:chExt cx="936104" cy="576064"/>
          </a:xfrm>
          <a:noFill/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E6B339B7-30D7-4FBD-B78F-73ECC1C821E0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3669694B-04B3-4A7B-A3C9-AF257CFAA383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99DAAFF0-4DD8-46AB-9E75-88576A6D41C9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9844BAB6-4B9F-4285-A5B7-3AFF80BFC3AC}"/>
              </a:ext>
            </a:extLst>
          </p:cNvPr>
          <p:cNvGrpSpPr/>
          <p:nvPr/>
        </p:nvGrpSpPr>
        <p:grpSpPr>
          <a:xfrm>
            <a:off x="4716016" y="3897448"/>
            <a:ext cx="936104" cy="576064"/>
            <a:chOff x="6732240" y="4077072"/>
            <a:chExt cx="936104" cy="576064"/>
          </a:xfrm>
          <a:noFill/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6C340628-8F12-459C-9645-AE7D760F5795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5AAEF734-1F09-48D4-9F59-46634437B754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F4686A98-28A2-4BA0-A8C9-FB432FE8A8F3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861656D0-335C-41B1-BFE4-2F6A188E03A9}"/>
              </a:ext>
            </a:extLst>
          </p:cNvPr>
          <p:cNvGrpSpPr/>
          <p:nvPr/>
        </p:nvGrpSpPr>
        <p:grpSpPr>
          <a:xfrm>
            <a:off x="5724128" y="3897448"/>
            <a:ext cx="936104" cy="576064"/>
            <a:chOff x="6732240" y="4077072"/>
            <a:chExt cx="936104" cy="576064"/>
          </a:xfrm>
          <a:noFill/>
        </p:grpSpPr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2DEA8BF-1764-4E7B-99F3-519C1C45F9D8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45AD67F7-6802-4FA8-91DC-E21DB3F2A967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942A18C-A5AD-443E-9742-CDB4A66B2488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BE98D410-75A6-4489-A230-2FFB3FB8EDD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5866357" y="2169256"/>
            <a:ext cx="550848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7">
            <a:extLst>
              <a:ext uri="{FF2B5EF4-FFF2-40B4-BE49-F238E27FC236}">
                <a16:creationId xmlns:a16="http://schemas.microsoft.com/office/drawing/2014/main" id="{E728FBBA-FB0B-4941-AA11-836E694AF4AA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7105127" y="2169256"/>
            <a:ext cx="525606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8">
            <a:extLst>
              <a:ext uri="{FF2B5EF4-FFF2-40B4-BE49-F238E27FC236}">
                <a16:creationId xmlns:a16="http://schemas.microsoft.com/office/drawing/2014/main" id="{E8306E36-A37B-43E9-9F33-DBE680DCA34E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5184068" y="3249376"/>
            <a:ext cx="331250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9">
            <a:extLst>
              <a:ext uri="{FF2B5EF4-FFF2-40B4-BE49-F238E27FC236}">
                <a16:creationId xmlns:a16="http://schemas.microsoft.com/office/drawing/2014/main" id="{48D4B53B-73DE-48C1-A241-71452DC21730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6192180" y="3249376"/>
            <a:ext cx="25876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30">
            <a:extLst>
              <a:ext uri="{FF2B5EF4-FFF2-40B4-BE49-F238E27FC236}">
                <a16:creationId xmlns:a16="http://schemas.microsoft.com/office/drawing/2014/main" id="{F74A4A3E-8105-4C6C-B8BD-CEE933455011}"/>
              </a:ext>
            </a:extLst>
          </p:cNvPr>
          <p:cNvGrpSpPr/>
          <p:nvPr/>
        </p:nvGrpSpPr>
        <p:grpSpPr>
          <a:xfrm>
            <a:off x="6804248" y="3897448"/>
            <a:ext cx="936104" cy="576064"/>
            <a:chOff x="6732240" y="4077072"/>
            <a:chExt cx="936104" cy="576064"/>
          </a:xfrm>
          <a:noFill/>
        </p:grpSpPr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20643824-1114-4D9E-9DC5-F389EE10398F}"/>
                </a:ext>
              </a:extLst>
            </p:cNvPr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D5ED5F4B-2129-443F-99DD-8E562FE75A05}"/>
                </a:ext>
              </a:extLst>
            </p:cNvPr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F7C7E06D-990C-4341-819A-307B3954459C}"/>
                </a:ext>
              </a:extLst>
            </p:cNvPr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Straight Arrow Connector 34">
            <a:extLst>
              <a:ext uri="{FF2B5EF4-FFF2-40B4-BE49-F238E27FC236}">
                <a16:creationId xmlns:a16="http://schemas.microsoft.com/office/drawing/2014/main" id="{66899FA9-32DB-42D3-883F-E36C97017077}"/>
              </a:ext>
            </a:extLst>
          </p:cNvPr>
          <p:cNvCxnSpPr>
            <a:stCxn id="16" idx="2"/>
            <a:endCxn id="31" idx="0"/>
          </p:cNvCxnSpPr>
          <p:nvPr/>
        </p:nvCxnSpPr>
        <p:spPr>
          <a:xfrm flipH="1">
            <a:off x="7272300" y="3249376"/>
            <a:ext cx="7394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5">
            <a:extLst>
              <a:ext uri="{FF2B5EF4-FFF2-40B4-BE49-F238E27FC236}">
                <a16:creationId xmlns:a16="http://schemas.microsoft.com/office/drawing/2014/main" id="{C41995B9-DA7A-47F2-AE6E-E5F776C064F8}"/>
              </a:ext>
            </a:extLst>
          </p:cNvPr>
          <p:cNvSpPr/>
          <p:nvPr/>
        </p:nvSpPr>
        <p:spPr>
          <a:xfrm>
            <a:off x="6154223" y="729096"/>
            <a:ext cx="1217359" cy="5760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Tree instance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6">
            <a:extLst>
              <a:ext uri="{FF2B5EF4-FFF2-40B4-BE49-F238E27FC236}">
                <a16:creationId xmlns:a16="http://schemas.microsoft.com/office/drawing/2014/main" id="{3D8A5F01-2111-4E17-9ECF-B1855141B188}"/>
              </a:ext>
            </a:extLst>
          </p:cNvPr>
          <p:cNvCxnSpPr>
            <a:stCxn id="35" idx="2"/>
            <a:endCxn id="8" idx="0"/>
          </p:cNvCxnSpPr>
          <p:nvPr/>
        </p:nvCxnSpPr>
        <p:spPr>
          <a:xfrm>
            <a:off x="6762902" y="1305160"/>
            <a:ext cx="5342" cy="28803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FDB62419-09BE-4917-B284-C63BD57A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6" y="1519088"/>
            <a:ext cx="3050360" cy="41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Insert Operation of Binary Search Tree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0F934-0438-487B-A257-6913D8212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8928100" cy="3170199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Insertion operation</a:t>
            </a:r>
          </a:p>
          <a:p>
            <a:pPr lvl="1"/>
            <a:r>
              <a:rPr lang="en-US" altLang="ko-KR" dirty="0"/>
              <a:t>Retrieve the current node value</a:t>
            </a:r>
          </a:p>
          <a:p>
            <a:pPr lvl="2"/>
            <a:r>
              <a:rPr lang="en-US" altLang="ko-KR" dirty="0"/>
              <a:t>If the value is equal to the value to insert</a:t>
            </a:r>
          </a:p>
          <a:p>
            <a:pPr lvl="3"/>
            <a:r>
              <a:rPr lang="en-US" altLang="ko-KR" dirty="0"/>
              <a:t>Return already there!</a:t>
            </a:r>
          </a:p>
          <a:p>
            <a:pPr lvl="2"/>
            <a:r>
              <a:rPr lang="en-US" altLang="ko-KR" dirty="0"/>
              <a:t>If the value is smaller than the value to insert</a:t>
            </a:r>
          </a:p>
          <a:p>
            <a:pPr lvl="3"/>
            <a:r>
              <a:rPr lang="en-US" altLang="ko-KR" dirty="0"/>
              <a:t>If there is a node in the right hand-side (RHS), then move to the RHS node (</a:t>
            </a:r>
            <a:r>
              <a:rPr lang="en-US" altLang="ko-KR" b="1" i="1" dirty="0"/>
              <a:t>Recursion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If there is no node in RHS, create a RHS node with the value to insert</a:t>
            </a:r>
          </a:p>
          <a:p>
            <a:pPr lvl="2"/>
            <a:r>
              <a:rPr lang="en-US" altLang="ko-KR" dirty="0"/>
              <a:t>If the value is larger than the value to insert</a:t>
            </a:r>
          </a:p>
          <a:p>
            <a:pPr lvl="3"/>
            <a:r>
              <a:rPr lang="en-US" altLang="ko-KR" dirty="0"/>
              <a:t>If there is a node in the left hand-side (LHS), then move to the LHS node (</a:t>
            </a:r>
            <a:r>
              <a:rPr lang="en-US" altLang="ko-KR" b="1" i="1" dirty="0"/>
              <a:t>Recursion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If there is no node in LHS, create a LHS node with the value to insert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A701D772-3962-401F-BFE4-8744D4822E24}"/>
              </a:ext>
            </a:extLst>
          </p:cNvPr>
          <p:cNvSpPr/>
          <p:nvPr/>
        </p:nvSpPr>
        <p:spPr>
          <a:xfrm>
            <a:off x="5927032" y="4500232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CFF05FD1-55DF-40E4-B8B9-3F81FB225226}"/>
              </a:ext>
            </a:extLst>
          </p:cNvPr>
          <p:cNvSpPr/>
          <p:nvPr/>
        </p:nvSpPr>
        <p:spPr>
          <a:xfrm>
            <a:off x="5350968" y="5155506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FBBD4814-AEDE-4C06-8125-9E0FB3EAE001}"/>
              </a:ext>
            </a:extLst>
          </p:cNvPr>
          <p:cNvSpPr/>
          <p:nvPr/>
        </p:nvSpPr>
        <p:spPr>
          <a:xfrm>
            <a:off x="4773204" y="589975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2854E301-F843-4059-B34F-10A68B762C4D}"/>
              </a:ext>
            </a:extLst>
          </p:cNvPr>
          <p:cNvSpPr/>
          <p:nvPr/>
        </p:nvSpPr>
        <p:spPr>
          <a:xfrm>
            <a:off x="6575104" y="5157584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201F5FF0-79AE-4B4B-9A7A-26BD304E7785}"/>
              </a:ext>
            </a:extLst>
          </p:cNvPr>
          <p:cNvSpPr/>
          <p:nvPr/>
        </p:nvSpPr>
        <p:spPr>
          <a:xfrm>
            <a:off x="6173985" y="589975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110B6646-AF9E-40B3-A8BB-57CAAFCE963F}"/>
              </a:ext>
            </a:extLst>
          </p:cNvPr>
          <p:cNvSpPr/>
          <p:nvPr/>
        </p:nvSpPr>
        <p:spPr>
          <a:xfrm>
            <a:off x="7151168" y="589975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2617CD5F-D7BA-469B-9CDE-9245DADE1D6E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842669" y="4875155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FE4B4E6E-2186-4BA0-BADD-79690C8571F7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5264905" y="5530429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>
            <a:extLst>
              <a:ext uri="{FF2B5EF4-FFF2-40B4-BE49-F238E27FC236}">
                <a16:creationId xmlns:a16="http://schemas.microsoft.com/office/drawing/2014/main" id="{662BC8C7-A9A1-4110-91E8-05EE53DFB90A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6418733" y="4875155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566555CF-0908-4A07-A4FD-6C0698B80518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6462017" y="5532508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3FCADAF7-F0C6-4D6A-93C8-E95ACEF643C6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7066806" y="5532508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C058E9-17DC-4813-A58B-7BC3F2D30909}"/>
              </a:ext>
            </a:extLst>
          </p:cNvPr>
          <p:cNvSpPr txBox="1"/>
          <p:nvPr/>
        </p:nvSpPr>
        <p:spPr>
          <a:xfrm>
            <a:off x="4292701" y="3963219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Insert numbers: 3, 2, 0, 5, 7, 4…..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00D8575-5D90-482A-8AF1-3F1EC7A9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06" y="3826765"/>
            <a:ext cx="2501106" cy="26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Search Operation of Binary Search Tree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0F934-0438-487B-A257-6913D8212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8928100" cy="3377539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Search operation</a:t>
            </a:r>
          </a:p>
          <a:p>
            <a:pPr lvl="1"/>
            <a:r>
              <a:rPr lang="en-US" altLang="ko-KR" dirty="0"/>
              <a:t>Retrieve the current node value</a:t>
            </a:r>
          </a:p>
          <a:p>
            <a:pPr lvl="2"/>
            <a:r>
              <a:rPr lang="en-US" altLang="ko-KR" dirty="0"/>
              <a:t>If the value is equal to the value to search</a:t>
            </a:r>
          </a:p>
          <a:p>
            <a:pPr lvl="3"/>
            <a:r>
              <a:rPr lang="en-US" altLang="ko-KR" dirty="0"/>
              <a:t>Return </a:t>
            </a:r>
            <a:r>
              <a:rPr lang="en-US" altLang="ko-KR" b="1" dirty="0"/>
              <a:t>TRUE</a:t>
            </a:r>
          </a:p>
          <a:p>
            <a:pPr lvl="2"/>
            <a:r>
              <a:rPr lang="en-US" altLang="ko-KR" dirty="0"/>
              <a:t>If the value is smaller than the value to search</a:t>
            </a:r>
          </a:p>
          <a:p>
            <a:pPr lvl="3"/>
            <a:r>
              <a:rPr lang="en-US" altLang="ko-KR" dirty="0"/>
              <a:t>If there is a node in the right hand-side (RHS), then move to the RHS node (</a:t>
            </a:r>
            <a:r>
              <a:rPr lang="en-US" altLang="ko-KR" b="1" i="1" dirty="0"/>
              <a:t>Recursion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If there is no node in RHS, return </a:t>
            </a:r>
            <a:r>
              <a:rPr lang="en-US" altLang="ko-KR" b="1" dirty="0"/>
              <a:t>FALSE</a:t>
            </a:r>
          </a:p>
          <a:p>
            <a:pPr lvl="2"/>
            <a:r>
              <a:rPr lang="en-US" altLang="ko-KR" dirty="0"/>
              <a:t>If the value is larger than the value to search</a:t>
            </a:r>
          </a:p>
          <a:p>
            <a:pPr lvl="3"/>
            <a:r>
              <a:rPr lang="en-US" altLang="ko-KR" dirty="0"/>
              <a:t>If there is a node in the left hand-side (LHS), then move to the LHS node (</a:t>
            </a:r>
            <a:r>
              <a:rPr lang="en-US" altLang="ko-KR" b="1" i="1" dirty="0"/>
              <a:t>Recursion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If there is no node in LHS, return </a:t>
            </a:r>
            <a:r>
              <a:rPr lang="en-US" altLang="ko-KR" b="1" dirty="0"/>
              <a:t>FALSE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15F80F41-A66E-4356-8495-0C4CDC3C9E1A}"/>
              </a:ext>
            </a:extLst>
          </p:cNvPr>
          <p:cNvSpPr/>
          <p:nvPr/>
        </p:nvSpPr>
        <p:spPr>
          <a:xfrm>
            <a:off x="6286317" y="4470544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0599C6E7-2DAC-4600-B02E-E7F285E8DB72}"/>
              </a:ext>
            </a:extLst>
          </p:cNvPr>
          <p:cNvSpPr/>
          <p:nvPr/>
        </p:nvSpPr>
        <p:spPr>
          <a:xfrm>
            <a:off x="5710253" y="512581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A8854A89-CFBB-40CB-9BE4-01926DAC0543}"/>
              </a:ext>
            </a:extLst>
          </p:cNvPr>
          <p:cNvSpPr/>
          <p:nvPr/>
        </p:nvSpPr>
        <p:spPr>
          <a:xfrm>
            <a:off x="5132489" y="587007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AE40E289-C618-4C03-9B93-157227AAFB1C}"/>
              </a:ext>
            </a:extLst>
          </p:cNvPr>
          <p:cNvSpPr/>
          <p:nvPr/>
        </p:nvSpPr>
        <p:spPr>
          <a:xfrm>
            <a:off x="6934389" y="5127896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ED6AF26-8158-4712-BF72-E7DF250DAB61}"/>
              </a:ext>
            </a:extLst>
          </p:cNvPr>
          <p:cNvSpPr/>
          <p:nvPr/>
        </p:nvSpPr>
        <p:spPr>
          <a:xfrm>
            <a:off x="6533270" y="587007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7E6A3745-7F4E-4D0D-90B5-F7CABAAC7C59}"/>
              </a:ext>
            </a:extLst>
          </p:cNvPr>
          <p:cNvSpPr/>
          <p:nvPr/>
        </p:nvSpPr>
        <p:spPr>
          <a:xfrm>
            <a:off x="7510453" y="587007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141C9F18-D035-42F7-8543-B79F07A9914D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6201954" y="4845467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62DA9479-721F-443A-82E7-3D2280879FB7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5624190" y="5500741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>
            <a:extLst>
              <a:ext uri="{FF2B5EF4-FFF2-40B4-BE49-F238E27FC236}">
                <a16:creationId xmlns:a16="http://schemas.microsoft.com/office/drawing/2014/main" id="{71C52254-8A6F-44C0-B4C2-6241A6E3C410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6778018" y="4845467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ED0B7038-FFA5-47D8-AEA3-3AC21CE28226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6821302" y="5502820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9C1A9247-A313-40A5-855C-A42AECCB3DAA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7426091" y="5502820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AE775B-0DB6-40CD-908E-83970D939D8B}"/>
              </a:ext>
            </a:extLst>
          </p:cNvPr>
          <p:cNvSpPr txBox="1"/>
          <p:nvPr/>
        </p:nvSpPr>
        <p:spPr>
          <a:xfrm>
            <a:off x="5534304" y="400506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Find 4 in the BST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944FC2A5-3161-4767-8CEB-AAEF61F03365}"/>
              </a:ext>
            </a:extLst>
          </p:cNvPr>
          <p:cNvSpPr/>
          <p:nvPr/>
        </p:nvSpPr>
        <p:spPr>
          <a:xfrm>
            <a:off x="6975323" y="4512179"/>
            <a:ext cx="685629" cy="1427148"/>
          </a:xfrm>
          <a:custGeom>
            <a:avLst/>
            <a:gdLst>
              <a:gd name="connsiteX0" fmla="*/ 0 w 685629"/>
              <a:gd name="connsiteY0" fmla="*/ 0 h 1427148"/>
              <a:gd name="connsiteX1" fmla="*/ 683664 w 685629"/>
              <a:gd name="connsiteY1" fmla="*/ 692210 h 1427148"/>
              <a:gd name="connsiteX2" fmla="*/ 222191 w 685629"/>
              <a:gd name="connsiteY2" fmla="*/ 1427148 h 142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629" h="1427148">
                <a:moveTo>
                  <a:pt x="0" y="0"/>
                </a:moveTo>
                <a:cubicBezTo>
                  <a:pt x="323316" y="227176"/>
                  <a:pt x="646632" y="454352"/>
                  <a:pt x="683664" y="692210"/>
                </a:cubicBezTo>
                <a:cubicBezTo>
                  <a:pt x="720696" y="930068"/>
                  <a:pt x="222191" y="1427148"/>
                  <a:pt x="222191" y="1427148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55D3CD8-8432-4738-BC0B-A28AA7736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35" y="4005064"/>
            <a:ext cx="3384550" cy="23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6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Delete Operation of Binary Search Tree (1)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0F934-0438-487B-A257-6913D8212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8928100" cy="5688013"/>
          </a:xfrm>
        </p:spPr>
        <p:txBody>
          <a:bodyPr/>
          <a:lstStyle/>
          <a:p>
            <a:r>
              <a:rPr lang="en-US" altLang="ko-KR" dirty="0"/>
              <a:t>First, you need to find the node to delete through recursions</a:t>
            </a:r>
          </a:p>
          <a:p>
            <a:r>
              <a:rPr lang="en-US" altLang="ko-KR" dirty="0"/>
              <a:t>Three deletion cases</a:t>
            </a:r>
          </a:p>
          <a:p>
            <a:pPr lvl="1"/>
            <a:r>
              <a:rPr lang="en-US" altLang="ko-KR" dirty="0"/>
              <a:t>Case 1: deleting a node with no children</a:t>
            </a:r>
          </a:p>
          <a:p>
            <a:pPr lvl="2"/>
            <a:r>
              <a:rPr lang="en-US" altLang="ko-KR" dirty="0"/>
              <a:t>Just remove the node by modifying its parent</a:t>
            </a:r>
          </a:p>
          <a:p>
            <a:pPr lvl="1"/>
            <a:r>
              <a:rPr lang="en-US" altLang="ko-KR" dirty="0"/>
              <a:t>Case 2: deleting a node with one child</a:t>
            </a:r>
          </a:p>
          <a:p>
            <a:pPr lvl="2"/>
            <a:r>
              <a:rPr lang="en-US" altLang="ko-KR" dirty="0"/>
              <a:t>Replace the node with the child</a:t>
            </a:r>
          </a:p>
          <a:p>
            <a:pPr lvl="1"/>
            <a:r>
              <a:rPr lang="en-US" altLang="ko-KR" dirty="0"/>
              <a:t>Case 3: deleting a node with two children</a:t>
            </a:r>
          </a:p>
          <a:p>
            <a:pPr lvl="2"/>
            <a:r>
              <a:rPr lang="en-US" altLang="ko-KR" dirty="0"/>
              <a:t>Find either</a:t>
            </a:r>
          </a:p>
          <a:p>
            <a:pPr lvl="3"/>
            <a:r>
              <a:rPr lang="en-US" altLang="ko-KR" dirty="0"/>
              <a:t>A maximum in the LHS or A minimum in the RHS</a:t>
            </a:r>
          </a:p>
          <a:p>
            <a:pPr lvl="3"/>
            <a:r>
              <a:rPr lang="en-US" altLang="ko-KR" dirty="0"/>
              <a:t>Substitute the node to delete with the found value</a:t>
            </a:r>
          </a:p>
          <a:p>
            <a:pPr lvl="3"/>
            <a:r>
              <a:rPr lang="en-US" altLang="ko-KR" dirty="0"/>
              <a:t>Delete the found node in the LHS or the RHS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587082-1ED7-4725-9B7F-5675B0C5C470}"/>
              </a:ext>
            </a:extLst>
          </p:cNvPr>
          <p:cNvSpPr/>
          <p:nvPr/>
        </p:nvSpPr>
        <p:spPr>
          <a:xfrm>
            <a:off x="7148203" y="1361983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289AE1-E08C-494F-8F00-C2E3478718E8}"/>
              </a:ext>
            </a:extLst>
          </p:cNvPr>
          <p:cNvSpPr/>
          <p:nvPr/>
        </p:nvSpPr>
        <p:spPr>
          <a:xfrm>
            <a:off x="6572139" y="2017257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431E8C-8983-4E55-A7C9-3ECE2991EFB7}"/>
              </a:ext>
            </a:extLst>
          </p:cNvPr>
          <p:cNvSpPr/>
          <p:nvPr/>
        </p:nvSpPr>
        <p:spPr>
          <a:xfrm>
            <a:off x="5994375" y="276150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16EFAD-201A-4E77-A3F5-07B22840C481}"/>
              </a:ext>
            </a:extLst>
          </p:cNvPr>
          <p:cNvSpPr/>
          <p:nvPr/>
        </p:nvSpPr>
        <p:spPr>
          <a:xfrm>
            <a:off x="7796275" y="2019335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7EF849-88FC-4C68-94CA-411400EAF93D}"/>
              </a:ext>
            </a:extLst>
          </p:cNvPr>
          <p:cNvSpPr/>
          <p:nvPr/>
        </p:nvSpPr>
        <p:spPr>
          <a:xfrm>
            <a:off x="7395156" y="276150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140BEA-8A43-4A43-8F70-E05C39C6ECB9}"/>
              </a:ext>
            </a:extLst>
          </p:cNvPr>
          <p:cNvSpPr/>
          <p:nvPr/>
        </p:nvSpPr>
        <p:spPr>
          <a:xfrm>
            <a:off x="8372339" y="276150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97F1EA-E3BE-4336-B571-154216D97634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063840" y="1736906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418F73-2EB6-4407-B3EE-6ABA9D86D939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6486076" y="2392180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BF2256-693F-4C5B-8EE9-59E3B8133CD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7639904" y="1736906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1E22E7-DDB3-4672-ACAF-A5D496424735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7683188" y="2394259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68AFBB-8E4F-4D45-B2D1-A087781BA523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8287977" y="2394259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B9E6C8-5377-4267-9D5F-D5B1497C4D6F}"/>
              </a:ext>
            </a:extLst>
          </p:cNvPr>
          <p:cNvSpPr txBox="1"/>
          <p:nvPr/>
        </p:nvSpPr>
        <p:spPr>
          <a:xfrm>
            <a:off x="6023027" y="3296907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Case 1: Just Remove ‘0’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42CB5F80-DF36-4BA0-9C92-6DF85999BE1F}"/>
              </a:ext>
            </a:extLst>
          </p:cNvPr>
          <p:cNvSpPr/>
          <p:nvPr/>
        </p:nvSpPr>
        <p:spPr>
          <a:xfrm>
            <a:off x="7148203" y="3810255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CBFAFE1F-E4C6-4259-AABE-A2B845F4A09F}"/>
              </a:ext>
            </a:extLst>
          </p:cNvPr>
          <p:cNvSpPr/>
          <p:nvPr/>
        </p:nvSpPr>
        <p:spPr>
          <a:xfrm>
            <a:off x="6572139" y="446552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C5ED01AA-B643-41CA-824E-CB858793BAB1}"/>
              </a:ext>
            </a:extLst>
          </p:cNvPr>
          <p:cNvSpPr/>
          <p:nvPr/>
        </p:nvSpPr>
        <p:spPr>
          <a:xfrm>
            <a:off x="5994375" y="5209781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188EBB6B-0F5B-4C64-8695-75B630719CB6}"/>
              </a:ext>
            </a:extLst>
          </p:cNvPr>
          <p:cNvSpPr/>
          <p:nvPr/>
        </p:nvSpPr>
        <p:spPr>
          <a:xfrm>
            <a:off x="7796275" y="4467607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E7B27A5B-69BE-428E-9798-C969C65F1676}"/>
              </a:ext>
            </a:extLst>
          </p:cNvPr>
          <p:cNvSpPr/>
          <p:nvPr/>
        </p:nvSpPr>
        <p:spPr>
          <a:xfrm>
            <a:off x="7395156" y="5209781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D8703CEF-BC11-4EF8-9B36-9ED2C53424D6}"/>
              </a:ext>
            </a:extLst>
          </p:cNvPr>
          <p:cNvSpPr/>
          <p:nvPr/>
        </p:nvSpPr>
        <p:spPr>
          <a:xfrm>
            <a:off x="8372339" y="5209781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3" name="Straight Arrow Connector 23">
            <a:extLst>
              <a:ext uri="{FF2B5EF4-FFF2-40B4-BE49-F238E27FC236}">
                <a16:creationId xmlns:a16="http://schemas.microsoft.com/office/drawing/2014/main" id="{C67D3A77-87B9-4B53-A445-C3931979C1BB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7063840" y="4185178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9691CF5A-BD3E-423F-A683-761AC0D77B96}"/>
              </a:ext>
            </a:extLst>
          </p:cNvPr>
          <p:cNvCxnSpPr>
            <a:stCxn id="18" idx="3"/>
            <a:endCxn id="19" idx="7"/>
          </p:cNvCxnSpPr>
          <p:nvPr/>
        </p:nvCxnSpPr>
        <p:spPr>
          <a:xfrm flipH="1">
            <a:off x="6486076" y="4840452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5">
            <a:extLst>
              <a:ext uri="{FF2B5EF4-FFF2-40B4-BE49-F238E27FC236}">
                <a16:creationId xmlns:a16="http://schemas.microsoft.com/office/drawing/2014/main" id="{6C2094CE-138B-4B13-B4D0-363ED38217B5}"/>
              </a:ext>
            </a:extLst>
          </p:cNvPr>
          <p:cNvCxnSpPr>
            <a:stCxn id="17" idx="5"/>
            <a:endCxn id="20" idx="1"/>
          </p:cNvCxnSpPr>
          <p:nvPr/>
        </p:nvCxnSpPr>
        <p:spPr>
          <a:xfrm>
            <a:off x="7639904" y="4185178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121141EE-BF89-495C-BCEA-6580FCE75FA8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H="1">
            <a:off x="7683188" y="4842531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7">
            <a:extLst>
              <a:ext uri="{FF2B5EF4-FFF2-40B4-BE49-F238E27FC236}">
                <a16:creationId xmlns:a16="http://schemas.microsoft.com/office/drawing/2014/main" id="{EAF5C2E1-BA64-4377-86C0-21AE1EAA9C73}"/>
              </a:ext>
            </a:extLst>
          </p:cNvPr>
          <p:cNvCxnSpPr>
            <a:stCxn id="20" idx="5"/>
            <a:endCxn id="22" idx="0"/>
          </p:cNvCxnSpPr>
          <p:nvPr/>
        </p:nvCxnSpPr>
        <p:spPr>
          <a:xfrm>
            <a:off x="8287977" y="4842531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681677-711A-4916-B5DA-2542585216A3}"/>
              </a:ext>
            </a:extLst>
          </p:cNvPr>
          <p:cNvSpPr txBox="1"/>
          <p:nvPr/>
        </p:nvSpPr>
        <p:spPr>
          <a:xfrm>
            <a:off x="5881931" y="5745179"/>
            <a:ext cx="31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Case 2: Replace ‘2’ with ‘0’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D631976A-AAC1-4E91-B4F5-1EC0A8CAB7D1}"/>
              </a:ext>
            </a:extLst>
          </p:cNvPr>
          <p:cNvSpPr/>
          <p:nvPr/>
        </p:nvSpPr>
        <p:spPr>
          <a:xfrm>
            <a:off x="6076049" y="4024804"/>
            <a:ext cx="1081030" cy="1210962"/>
          </a:xfrm>
          <a:custGeom>
            <a:avLst/>
            <a:gdLst>
              <a:gd name="connsiteX0" fmla="*/ 1081030 w 1081030"/>
              <a:gd name="connsiteY0" fmla="*/ 0 h 1210962"/>
              <a:gd name="connsiteX1" fmla="*/ 117203 w 1081030"/>
              <a:gd name="connsiteY1" fmla="*/ 222422 h 1210962"/>
              <a:gd name="connsiteX2" fmla="*/ 51301 w 1081030"/>
              <a:gd name="connsiteY2" fmla="*/ 1210962 h 12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030" h="1210962">
                <a:moveTo>
                  <a:pt x="1081030" y="0"/>
                </a:moveTo>
                <a:cubicBezTo>
                  <a:pt x="684927" y="10297"/>
                  <a:pt x="288824" y="20595"/>
                  <a:pt x="117203" y="222422"/>
                </a:cubicBezTo>
                <a:cubicBezTo>
                  <a:pt x="-54418" y="424249"/>
                  <a:pt x="-1559" y="817605"/>
                  <a:pt x="51301" y="1210962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3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981666EF-6805-4085-BB7E-7A9273C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047" y="608662"/>
            <a:ext cx="2512975" cy="418128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Delete Operation of Binary Search Tree (2)</a:t>
            </a:r>
            <a:endParaRPr lang="ko-KR" altLang="en-US" dirty="0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110C37BD-DF3F-4CC8-830B-1837D811D183}"/>
              </a:ext>
            </a:extLst>
          </p:cNvPr>
          <p:cNvSpPr/>
          <p:nvPr/>
        </p:nvSpPr>
        <p:spPr>
          <a:xfrm>
            <a:off x="1261332" y="3390424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732C06F6-262A-4034-BB45-EC01ED6721ED}"/>
              </a:ext>
            </a:extLst>
          </p:cNvPr>
          <p:cNvSpPr/>
          <p:nvPr/>
        </p:nvSpPr>
        <p:spPr>
          <a:xfrm>
            <a:off x="685268" y="404569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58074844-29E5-4D5F-A1DC-7DBF3DC59532}"/>
              </a:ext>
            </a:extLst>
          </p:cNvPr>
          <p:cNvSpPr/>
          <p:nvPr/>
        </p:nvSpPr>
        <p:spPr>
          <a:xfrm>
            <a:off x="107504" y="478995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9D96B1D4-512B-48EE-810F-DC8032A4172B}"/>
              </a:ext>
            </a:extLst>
          </p:cNvPr>
          <p:cNvSpPr/>
          <p:nvPr/>
        </p:nvSpPr>
        <p:spPr>
          <a:xfrm>
            <a:off x="1909404" y="4047776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565E4FE-BEC6-4B7A-9C8D-DB11E2C88371}"/>
              </a:ext>
            </a:extLst>
          </p:cNvPr>
          <p:cNvSpPr/>
          <p:nvPr/>
        </p:nvSpPr>
        <p:spPr>
          <a:xfrm>
            <a:off x="1508285" y="478995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49CB8280-2D86-49EE-B28F-32B50C805706}"/>
              </a:ext>
            </a:extLst>
          </p:cNvPr>
          <p:cNvSpPr/>
          <p:nvPr/>
        </p:nvSpPr>
        <p:spPr>
          <a:xfrm>
            <a:off x="2485468" y="478995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Arrow Connector 10">
            <a:extLst>
              <a:ext uri="{FF2B5EF4-FFF2-40B4-BE49-F238E27FC236}">
                <a16:creationId xmlns:a16="http://schemas.microsoft.com/office/drawing/2014/main" id="{224774A1-3D8D-4946-986A-4FC2651979E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176969" y="3765347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4099A6CD-1FB2-4309-AA49-74ED2B75CAF1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599205" y="4420621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217BB5B1-B412-4D86-9723-9B687A66BFA6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753033" y="3765347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D6C96972-1089-4512-93E5-5C5FCD90F705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1796317" y="4422700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>
            <a:extLst>
              <a:ext uri="{FF2B5EF4-FFF2-40B4-BE49-F238E27FC236}">
                <a16:creationId xmlns:a16="http://schemas.microsoft.com/office/drawing/2014/main" id="{38522FA9-A70F-46B3-8F77-D1B6EBC0416A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2401106" y="4422700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7">
            <a:extLst>
              <a:ext uri="{FF2B5EF4-FFF2-40B4-BE49-F238E27FC236}">
                <a16:creationId xmlns:a16="http://schemas.microsoft.com/office/drawing/2014/main" id="{ACADCADC-4F28-4ADA-BC46-1B56FF7987DF}"/>
              </a:ext>
            </a:extLst>
          </p:cNvPr>
          <p:cNvSpPr/>
          <p:nvPr/>
        </p:nvSpPr>
        <p:spPr>
          <a:xfrm>
            <a:off x="4303130" y="4707702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9E804B64-0FDB-41E0-959B-1FD38F556E04}"/>
              </a:ext>
            </a:extLst>
          </p:cNvPr>
          <p:cNvSpPr/>
          <p:nvPr/>
        </p:nvSpPr>
        <p:spPr>
          <a:xfrm>
            <a:off x="3727066" y="5362976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30383038-D787-4F40-B8C4-5DDA69492C4F}"/>
              </a:ext>
            </a:extLst>
          </p:cNvPr>
          <p:cNvSpPr/>
          <p:nvPr/>
        </p:nvSpPr>
        <p:spPr>
          <a:xfrm>
            <a:off x="3149302" y="610722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162EBF62-E2C2-4F7C-9964-4A53E7EA300E}"/>
              </a:ext>
            </a:extLst>
          </p:cNvPr>
          <p:cNvSpPr/>
          <p:nvPr/>
        </p:nvSpPr>
        <p:spPr>
          <a:xfrm>
            <a:off x="4951202" y="5365054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A59296A-4230-44D1-98C1-91AFA9D0F7E3}"/>
              </a:ext>
            </a:extLst>
          </p:cNvPr>
          <p:cNvSpPr/>
          <p:nvPr/>
        </p:nvSpPr>
        <p:spPr>
          <a:xfrm>
            <a:off x="4534245" y="610722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F3554442-7D0C-4429-81F2-DC74B2569702}"/>
              </a:ext>
            </a:extLst>
          </p:cNvPr>
          <p:cNvSpPr/>
          <p:nvPr/>
        </p:nvSpPr>
        <p:spPr>
          <a:xfrm>
            <a:off x="5527266" y="610722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3" name="Straight Arrow Connector 23">
            <a:extLst>
              <a:ext uri="{FF2B5EF4-FFF2-40B4-BE49-F238E27FC236}">
                <a16:creationId xmlns:a16="http://schemas.microsoft.com/office/drawing/2014/main" id="{986F8691-6F95-4BFE-BD27-23E22ACB2030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4218767" y="5082625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54EC2B59-EF5D-487B-BC05-31D498BA0130}"/>
              </a:ext>
            </a:extLst>
          </p:cNvPr>
          <p:cNvCxnSpPr>
            <a:stCxn id="18" idx="3"/>
            <a:endCxn id="19" idx="7"/>
          </p:cNvCxnSpPr>
          <p:nvPr/>
        </p:nvCxnSpPr>
        <p:spPr>
          <a:xfrm flipH="1">
            <a:off x="3641003" y="5737899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5">
            <a:extLst>
              <a:ext uri="{FF2B5EF4-FFF2-40B4-BE49-F238E27FC236}">
                <a16:creationId xmlns:a16="http://schemas.microsoft.com/office/drawing/2014/main" id="{5E4143A5-57BD-42D5-B810-95E345987A18}"/>
              </a:ext>
            </a:extLst>
          </p:cNvPr>
          <p:cNvCxnSpPr>
            <a:stCxn id="17" idx="5"/>
            <a:endCxn id="20" idx="1"/>
          </p:cNvCxnSpPr>
          <p:nvPr/>
        </p:nvCxnSpPr>
        <p:spPr>
          <a:xfrm>
            <a:off x="4794831" y="5082625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0008783E-CE53-4B31-8400-F26A607D9464}"/>
              </a:ext>
            </a:extLst>
          </p:cNvPr>
          <p:cNvCxnSpPr>
            <a:stCxn id="20" idx="3"/>
          </p:cNvCxnSpPr>
          <p:nvPr/>
        </p:nvCxnSpPr>
        <p:spPr>
          <a:xfrm flipH="1">
            <a:off x="4838115" y="5739978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7">
            <a:extLst>
              <a:ext uri="{FF2B5EF4-FFF2-40B4-BE49-F238E27FC236}">
                <a16:creationId xmlns:a16="http://schemas.microsoft.com/office/drawing/2014/main" id="{3759A09F-F118-43D5-BC33-39FEDC5E030E}"/>
              </a:ext>
            </a:extLst>
          </p:cNvPr>
          <p:cNvCxnSpPr>
            <a:stCxn id="20" idx="5"/>
            <a:endCxn id="22" idx="0"/>
          </p:cNvCxnSpPr>
          <p:nvPr/>
        </p:nvCxnSpPr>
        <p:spPr>
          <a:xfrm>
            <a:off x="5442904" y="5739978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Up Arrow 30">
            <a:extLst>
              <a:ext uri="{FF2B5EF4-FFF2-40B4-BE49-F238E27FC236}">
                <a16:creationId xmlns:a16="http://schemas.microsoft.com/office/drawing/2014/main" id="{C426666D-DDA6-4C36-A299-E41CB549E950}"/>
              </a:ext>
            </a:extLst>
          </p:cNvPr>
          <p:cNvSpPr/>
          <p:nvPr/>
        </p:nvSpPr>
        <p:spPr>
          <a:xfrm rot="19081022">
            <a:off x="1916552" y="5330573"/>
            <a:ext cx="2195736" cy="504056"/>
          </a:xfrm>
          <a:prstGeom prst="upArrow">
            <a:avLst>
              <a:gd name="adj1" fmla="val 86017"/>
              <a:gd name="adj2" fmla="val 2548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Replace ‘3’ with ‘4’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Up Arrow 32">
            <a:extLst>
              <a:ext uri="{FF2B5EF4-FFF2-40B4-BE49-F238E27FC236}">
                <a16:creationId xmlns:a16="http://schemas.microsoft.com/office/drawing/2014/main" id="{018695A9-B345-4C95-B30B-615EB05DC081}"/>
              </a:ext>
            </a:extLst>
          </p:cNvPr>
          <p:cNvSpPr/>
          <p:nvPr/>
        </p:nvSpPr>
        <p:spPr>
          <a:xfrm rot="2668766">
            <a:off x="5048689" y="5303244"/>
            <a:ext cx="2195736" cy="504056"/>
          </a:xfrm>
          <a:prstGeom prst="upArrow">
            <a:avLst>
              <a:gd name="adj1" fmla="val 86017"/>
              <a:gd name="adj2" fmla="val 2548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Replace ‘3’ with ‘2’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382E443C-A3BA-41D4-90AA-1DAB8377E818}"/>
              </a:ext>
            </a:extLst>
          </p:cNvPr>
          <p:cNvSpPr/>
          <p:nvPr/>
        </p:nvSpPr>
        <p:spPr>
          <a:xfrm>
            <a:off x="7234596" y="3390424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Oval 34">
            <a:extLst>
              <a:ext uri="{FF2B5EF4-FFF2-40B4-BE49-F238E27FC236}">
                <a16:creationId xmlns:a16="http://schemas.microsoft.com/office/drawing/2014/main" id="{516EAB15-5FBD-4AA0-A206-6EEEE5502221}"/>
              </a:ext>
            </a:extLst>
          </p:cNvPr>
          <p:cNvSpPr/>
          <p:nvPr/>
        </p:nvSpPr>
        <p:spPr>
          <a:xfrm>
            <a:off x="6658532" y="404569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1005AC36-50DC-46A5-BB0F-A966DFFDBC4A}"/>
              </a:ext>
            </a:extLst>
          </p:cNvPr>
          <p:cNvSpPr/>
          <p:nvPr/>
        </p:nvSpPr>
        <p:spPr>
          <a:xfrm>
            <a:off x="6080768" y="478995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Oval 36">
            <a:extLst>
              <a:ext uri="{FF2B5EF4-FFF2-40B4-BE49-F238E27FC236}">
                <a16:creationId xmlns:a16="http://schemas.microsoft.com/office/drawing/2014/main" id="{21B393EA-88D7-4F53-82CB-218E57B05FBB}"/>
              </a:ext>
            </a:extLst>
          </p:cNvPr>
          <p:cNvSpPr/>
          <p:nvPr/>
        </p:nvSpPr>
        <p:spPr>
          <a:xfrm>
            <a:off x="7882668" y="4047776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Oval 37">
            <a:extLst>
              <a:ext uri="{FF2B5EF4-FFF2-40B4-BE49-F238E27FC236}">
                <a16:creationId xmlns:a16="http://schemas.microsoft.com/office/drawing/2014/main" id="{DC80B269-8C07-44F1-8006-413E56DE479F}"/>
              </a:ext>
            </a:extLst>
          </p:cNvPr>
          <p:cNvSpPr/>
          <p:nvPr/>
        </p:nvSpPr>
        <p:spPr>
          <a:xfrm>
            <a:off x="7481549" y="478995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Oval 38">
            <a:extLst>
              <a:ext uri="{FF2B5EF4-FFF2-40B4-BE49-F238E27FC236}">
                <a16:creationId xmlns:a16="http://schemas.microsoft.com/office/drawing/2014/main" id="{0ECB9111-FB63-4C0D-9936-14BEDC41B2C1}"/>
              </a:ext>
            </a:extLst>
          </p:cNvPr>
          <p:cNvSpPr/>
          <p:nvPr/>
        </p:nvSpPr>
        <p:spPr>
          <a:xfrm>
            <a:off x="8458732" y="478995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6" name="Straight Arrow Connector 39">
            <a:extLst>
              <a:ext uri="{FF2B5EF4-FFF2-40B4-BE49-F238E27FC236}">
                <a16:creationId xmlns:a16="http://schemas.microsoft.com/office/drawing/2014/main" id="{F8C86C58-9803-448F-9BE2-D9FAC5A4A939}"/>
              </a:ext>
            </a:extLst>
          </p:cNvPr>
          <p:cNvCxnSpPr>
            <a:stCxn id="30" idx="3"/>
            <a:endCxn id="31" idx="7"/>
          </p:cNvCxnSpPr>
          <p:nvPr/>
        </p:nvCxnSpPr>
        <p:spPr>
          <a:xfrm flipH="1">
            <a:off x="7150233" y="3765347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0">
            <a:extLst>
              <a:ext uri="{FF2B5EF4-FFF2-40B4-BE49-F238E27FC236}">
                <a16:creationId xmlns:a16="http://schemas.microsoft.com/office/drawing/2014/main" id="{AE99068C-1FAE-494D-ACA4-4D7164229F79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6572469" y="4420621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41">
            <a:extLst>
              <a:ext uri="{FF2B5EF4-FFF2-40B4-BE49-F238E27FC236}">
                <a16:creationId xmlns:a16="http://schemas.microsoft.com/office/drawing/2014/main" id="{5F2C99DC-D83E-4AFE-A7C4-27F5422D0321}"/>
              </a:ext>
            </a:extLst>
          </p:cNvPr>
          <p:cNvCxnSpPr>
            <a:stCxn id="30" idx="5"/>
            <a:endCxn id="33" idx="1"/>
          </p:cNvCxnSpPr>
          <p:nvPr/>
        </p:nvCxnSpPr>
        <p:spPr>
          <a:xfrm>
            <a:off x="7726297" y="3765347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2">
            <a:extLst>
              <a:ext uri="{FF2B5EF4-FFF2-40B4-BE49-F238E27FC236}">
                <a16:creationId xmlns:a16="http://schemas.microsoft.com/office/drawing/2014/main" id="{BED3432E-F88A-485F-B90F-364DC58E1B58}"/>
              </a:ext>
            </a:extLst>
          </p:cNvPr>
          <p:cNvCxnSpPr>
            <a:stCxn id="33" idx="3"/>
            <a:endCxn id="34" idx="0"/>
          </p:cNvCxnSpPr>
          <p:nvPr/>
        </p:nvCxnSpPr>
        <p:spPr>
          <a:xfrm flipH="1">
            <a:off x="7769581" y="4422700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3">
            <a:extLst>
              <a:ext uri="{FF2B5EF4-FFF2-40B4-BE49-F238E27FC236}">
                <a16:creationId xmlns:a16="http://schemas.microsoft.com/office/drawing/2014/main" id="{44082553-D9A5-44F9-B6C4-51F2DBC11BA6}"/>
              </a:ext>
            </a:extLst>
          </p:cNvPr>
          <p:cNvCxnSpPr>
            <a:stCxn id="33" idx="5"/>
            <a:endCxn id="35" idx="0"/>
          </p:cNvCxnSpPr>
          <p:nvPr/>
        </p:nvCxnSpPr>
        <p:spPr>
          <a:xfrm>
            <a:off x="8374370" y="4422700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4">
            <a:extLst>
              <a:ext uri="{FF2B5EF4-FFF2-40B4-BE49-F238E27FC236}">
                <a16:creationId xmlns:a16="http://schemas.microsoft.com/office/drawing/2014/main" id="{9D50EDBC-859B-4E5F-AA7D-E4032B83FD05}"/>
              </a:ext>
            </a:extLst>
          </p:cNvPr>
          <p:cNvSpPr/>
          <p:nvPr/>
        </p:nvSpPr>
        <p:spPr>
          <a:xfrm>
            <a:off x="449796" y="2680387"/>
            <a:ext cx="2195736" cy="504056"/>
          </a:xfrm>
          <a:prstGeom prst="upArrow">
            <a:avLst>
              <a:gd name="adj1" fmla="val 86017"/>
              <a:gd name="adj2" fmla="val 2548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Delete ‘4’ in RHS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Up Arrow 45">
            <a:extLst>
              <a:ext uri="{FF2B5EF4-FFF2-40B4-BE49-F238E27FC236}">
                <a16:creationId xmlns:a16="http://schemas.microsoft.com/office/drawing/2014/main" id="{5CEF2ED6-5134-4B55-B56A-2F4DC4576C7A}"/>
              </a:ext>
            </a:extLst>
          </p:cNvPr>
          <p:cNvSpPr/>
          <p:nvPr/>
        </p:nvSpPr>
        <p:spPr>
          <a:xfrm>
            <a:off x="6424760" y="2697696"/>
            <a:ext cx="2195736" cy="504056"/>
          </a:xfrm>
          <a:prstGeom prst="upArrow">
            <a:avLst>
              <a:gd name="adj1" fmla="val 86017"/>
              <a:gd name="adj2" fmla="val 2548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Delete ‘2’ in LHS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Oval 46">
            <a:extLst>
              <a:ext uri="{FF2B5EF4-FFF2-40B4-BE49-F238E27FC236}">
                <a16:creationId xmlns:a16="http://schemas.microsoft.com/office/drawing/2014/main" id="{3EC86408-AFB5-4074-A3BE-BB5175681EE1}"/>
              </a:ext>
            </a:extLst>
          </p:cNvPr>
          <p:cNvSpPr/>
          <p:nvPr/>
        </p:nvSpPr>
        <p:spPr>
          <a:xfrm>
            <a:off x="7236296" y="70232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Oval 47">
            <a:extLst>
              <a:ext uri="{FF2B5EF4-FFF2-40B4-BE49-F238E27FC236}">
                <a16:creationId xmlns:a16="http://schemas.microsoft.com/office/drawing/2014/main" id="{76DF6BE2-2321-4BE1-8B4C-314D02FF819B}"/>
              </a:ext>
            </a:extLst>
          </p:cNvPr>
          <p:cNvSpPr/>
          <p:nvPr/>
        </p:nvSpPr>
        <p:spPr>
          <a:xfrm>
            <a:off x="6660232" y="1357602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Oval 49">
            <a:extLst>
              <a:ext uri="{FF2B5EF4-FFF2-40B4-BE49-F238E27FC236}">
                <a16:creationId xmlns:a16="http://schemas.microsoft.com/office/drawing/2014/main" id="{72C5E93D-73A7-460E-86C4-5194AD04B11A}"/>
              </a:ext>
            </a:extLst>
          </p:cNvPr>
          <p:cNvSpPr/>
          <p:nvPr/>
        </p:nvSpPr>
        <p:spPr>
          <a:xfrm>
            <a:off x="7884368" y="135968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Oval 50">
            <a:extLst>
              <a:ext uri="{FF2B5EF4-FFF2-40B4-BE49-F238E27FC236}">
                <a16:creationId xmlns:a16="http://schemas.microsoft.com/office/drawing/2014/main" id="{4F6F2155-4D48-4F69-A93B-FEED775C1D1C}"/>
              </a:ext>
            </a:extLst>
          </p:cNvPr>
          <p:cNvSpPr/>
          <p:nvPr/>
        </p:nvSpPr>
        <p:spPr>
          <a:xfrm>
            <a:off x="7483249" y="2101854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Oval 51">
            <a:extLst>
              <a:ext uri="{FF2B5EF4-FFF2-40B4-BE49-F238E27FC236}">
                <a16:creationId xmlns:a16="http://schemas.microsoft.com/office/drawing/2014/main" id="{13E1D3F4-B4B7-4D66-BDCF-A9550782CD60}"/>
              </a:ext>
            </a:extLst>
          </p:cNvPr>
          <p:cNvSpPr/>
          <p:nvPr/>
        </p:nvSpPr>
        <p:spPr>
          <a:xfrm>
            <a:off x="8460432" y="2101854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8" name="Straight Arrow Connector 52">
            <a:extLst>
              <a:ext uri="{FF2B5EF4-FFF2-40B4-BE49-F238E27FC236}">
                <a16:creationId xmlns:a16="http://schemas.microsoft.com/office/drawing/2014/main" id="{5BF90EC7-820F-4196-98B9-EAD25D57C06A}"/>
              </a:ext>
            </a:extLst>
          </p:cNvPr>
          <p:cNvCxnSpPr>
            <a:stCxn id="43" idx="3"/>
            <a:endCxn id="44" idx="7"/>
          </p:cNvCxnSpPr>
          <p:nvPr/>
        </p:nvCxnSpPr>
        <p:spPr>
          <a:xfrm flipH="1">
            <a:off x="7151933" y="1077251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54">
            <a:extLst>
              <a:ext uri="{FF2B5EF4-FFF2-40B4-BE49-F238E27FC236}">
                <a16:creationId xmlns:a16="http://schemas.microsoft.com/office/drawing/2014/main" id="{228D4B30-1638-49BC-8FAB-E6C0695FAF59}"/>
              </a:ext>
            </a:extLst>
          </p:cNvPr>
          <p:cNvCxnSpPr>
            <a:stCxn id="43" idx="5"/>
            <a:endCxn id="45" idx="1"/>
          </p:cNvCxnSpPr>
          <p:nvPr/>
        </p:nvCxnSpPr>
        <p:spPr>
          <a:xfrm>
            <a:off x="7727997" y="1077251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55">
            <a:extLst>
              <a:ext uri="{FF2B5EF4-FFF2-40B4-BE49-F238E27FC236}">
                <a16:creationId xmlns:a16="http://schemas.microsoft.com/office/drawing/2014/main" id="{CF03FC50-0163-4C3C-A02B-864B77E74E0C}"/>
              </a:ext>
            </a:extLst>
          </p:cNvPr>
          <p:cNvCxnSpPr>
            <a:stCxn id="45" idx="3"/>
            <a:endCxn id="46" idx="0"/>
          </p:cNvCxnSpPr>
          <p:nvPr/>
        </p:nvCxnSpPr>
        <p:spPr>
          <a:xfrm flipH="1">
            <a:off x="7771281" y="1734604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6">
            <a:extLst>
              <a:ext uri="{FF2B5EF4-FFF2-40B4-BE49-F238E27FC236}">
                <a16:creationId xmlns:a16="http://schemas.microsoft.com/office/drawing/2014/main" id="{9DF11F96-BC77-4198-81A6-EA7AAF094433}"/>
              </a:ext>
            </a:extLst>
          </p:cNvPr>
          <p:cNvCxnSpPr>
            <a:stCxn id="45" idx="5"/>
            <a:endCxn id="47" idx="0"/>
          </p:cNvCxnSpPr>
          <p:nvPr/>
        </p:nvCxnSpPr>
        <p:spPr>
          <a:xfrm>
            <a:off x="8376070" y="1734604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7">
            <a:extLst>
              <a:ext uri="{FF2B5EF4-FFF2-40B4-BE49-F238E27FC236}">
                <a16:creationId xmlns:a16="http://schemas.microsoft.com/office/drawing/2014/main" id="{3795B539-254C-4609-9FAC-32645E95AB0E}"/>
              </a:ext>
            </a:extLst>
          </p:cNvPr>
          <p:cNvSpPr/>
          <p:nvPr/>
        </p:nvSpPr>
        <p:spPr>
          <a:xfrm>
            <a:off x="1259632" y="700377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Oval 58">
            <a:extLst>
              <a:ext uri="{FF2B5EF4-FFF2-40B4-BE49-F238E27FC236}">
                <a16:creationId xmlns:a16="http://schemas.microsoft.com/office/drawing/2014/main" id="{82EF0286-DD8F-4CE8-97D9-87C3B8D0CB75}"/>
              </a:ext>
            </a:extLst>
          </p:cNvPr>
          <p:cNvSpPr/>
          <p:nvPr/>
        </p:nvSpPr>
        <p:spPr>
          <a:xfrm>
            <a:off x="683568" y="1355651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Oval 59">
            <a:extLst>
              <a:ext uri="{FF2B5EF4-FFF2-40B4-BE49-F238E27FC236}">
                <a16:creationId xmlns:a16="http://schemas.microsoft.com/office/drawing/2014/main" id="{73F5C8B1-BEC5-4A61-914F-6E80DA09CC74}"/>
              </a:ext>
            </a:extLst>
          </p:cNvPr>
          <p:cNvSpPr/>
          <p:nvPr/>
        </p:nvSpPr>
        <p:spPr>
          <a:xfrm>
            <a:off x="105804" y="2099903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Oval 60">
            <a:extLst>
              <a:ext uri="{FF2B5EF4-FFF2-40B4-BE49-F238E27FC236}">
                <a16:creationId xmlns:a16="http://schemas.microsoft.com/office/drawing/2014/main" id="{EC066CFD-92C2-41CE-905A-6BCE02C3B48A}"/>
              </a:ext>
            </a:extLst>
          </p:cNvPr>
          <p:cNvSpPr/>
          <p:nvPr/>
        </p:nvSpPr>
        <p:spPr>
          <a:xfrm>
            <a:off x="1907704" y="135772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Oval 62">
            <a:extLst>
              <a:ext uri="{FF2B5EF4-FFF2-40B4-BE49-F238E27FC236}">
                <a16:creationId xmlns:a16="http://schemas.microsoft.com/office/drawing/2014/main" id="{D6F918AE-D812-40A5-9B32-120FBE33F365}"/>
              </a:ext>
            </a:extLst>
          </p:cNvPr>
          <p:cNvSpPr/>
          <p:nvPr/>
        </p:nvSpPr>
        <p:spPr>
          <a:xfrm>
            <a:off x="2483768" y="2099903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7" name="Straight Arrow Connector 63">
            <a:extLst>
              <a:ext uri="{FF2B5EF4-FFF2-40B4-BE49-F238E27FC236}">
                <a16:creationId xmlns:a16="http://schemas.microsoft.com/office/drawing/2014/main" id="{BD2031E2-950C-40C9-9106-A2015F2CEDBD}"/>
              </a:ext>
            </a:extLst>
          </p:cNvPr>
          <p:cNvCxnSpPr>
            <a:stCxn id="52" idx="3"/>
            <a:endCxn id="53" idx="7"/>
          </p:cNvCxnSpPr>
          <p:nvPr/>
        </p:nvCxnSpPr>
        <p:spPr>
          <a:xfrm flipH="1">
            <a:off x="1175269" y="1075300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4">
            <a:extLst>
              <a:ext uri="{FF2B5EF4-FFF2-40B4-BE49-F238E27FC236}">
                <a16:creationId xmlns:a16="http://schemas.microsoft.com/office/drawing/2014/main" id="{433A1FAD-393B-4AAD-B0D5-0B220683BF6B}"/>
              </a:ext>
            </a:extLst>
          </p:cNvPr>
          <p:cNvCxnSpPr>
            <a:stCxn id="53" idx="3"/>
            <a:endCxn id="54" idx="7"/>
          </p:cNvCxnSpPr>
          <p:nvPr/>
        </p:nvCxnSpPr>
        <p:spPr>
          <a:xfrm flipH="1">
            <a:off x="597505" y="1730574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5">
            <a:extLst>
              <a:ext uri="{FF2B5EF4-FFF2-40B4-BE49-F238E27FC236}">
                <a16:creationId xmlns:a16="http://schemas.microsoft.com/office/drawing/2014/main" id="{FD6918AB-0007-4A50-A42C-8FCA429B40D4}"/>
              </a:ext>
            </a:extLst>
          </p:cNvPr>
          <p:cNvCxnSpPr>
            <a:stCxn id="52" idx="5"/>
            <a:endCxn id="55" idx="1"/>
          </p:cNvCxnSpPr>
          <p:nvPr/>
        </p:nvCxnSpPr>
        <p:spPr>
          <a:xfrm>
            <a:off x="1751333" y="1075300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67">
            <a:extLst>
              <a:ext uri="{FF2B5EF4-FFF2-40B4-BE49-F238E27FC236}">
                <a16:creationId xmlns:a16="http://schemas.microsoft.com/office/drawing/2014/main" id="{1164D3F8-7796-4CC1-8B73-10029115B263}"/>
              </a:ext>
            </a:extLst>
          </p:cNvPr>
          <p:cNvCxnSpPr>
            <a:stCxn id="55" idx="5"/>
            <a:endCxn id="56" idx="0"/>
          </p:cNvCxnSpPr>
          <p:nvPr/>
        </p:nvCxnSpPr>
        <p:spPr>
          <a:xfrm>
            <a:off x="2399406" y="1732653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F0E7963-6BCE-44B6-9CFF-F8E03D43D932}"/>
              </a:ext>
            </a:extLst>
          </p:cNvPr>
          <p:cNvSpPr txBox="1"/>
          <p:nvPr/>
        </p:nvSpPr>
        <p:spPr>
          <a:xfrm>
            <a:off x="6016053" y="6503380"/>
            <a:ext cx="31342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Case 3: Replace ‘3’ with ‘X’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8B7D5-1A21-42E8-B1E4-EE70975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DD812-D82F-47A5-B476-51026DB59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Tree Traversing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0F934-0438-487B-A257-6913D8212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4374791" cy="5688013"/>
          </a:xfrm>
        </p:spPr>
        <p:txBody>
          <a:bodyPr/>
          <a:lstStyle/>
          <a:p>
            <a:r>
              <a:rPr lang="en-US" altLang="ko-KR" dirty="0"/>
              <a:t>Tree</a:t>
            </a:r>
          </a:p>
          <a:p>
            <a:pPr lvl="1"/>
            <a:r>
              <a:rPr lang="en-US" altLang="ko-KR" dirty="0"/>
              <a:t>Complicated than a list</a:t>
            </a:r>
          </a:p>
          <a:p>
            <a:pPr lvl="1"/>
            <a:r>
              <a:rPr lang="en-US" altLang="ko-KR" dirty="0"/>
              <a:t>Multiple ways to show the entire dataset</a:t>
            </a:r>
          </a:p>
          <a:p>
            <a:pPr lvl="2"/>
            <a:r>
              <a:rPr lang="en-US" altLang="ko-KR" dirty="0"/>
              <a:t>If it were a list</a:t>
            </a:r>
          </a:p>
          <a:p>
            <a:pPr lvl="3"/>
            <a:r>
              <a:rPr lang="en-US" altLang="ko-KR" dirty="0"/>
              <a:t>Just show the values from the beginning to the end</a:t>
            </a:r>
          </a:p>
          <a:p>
            <a:pPr lvl="2"/>
            <a:r>
              <a:rPr lang="en-US" altLang="ko-KR" dirty="0"/>
              <a:t>Since this is a BST</a:t>
            </a:r>
          </a:p>
          <a:p>
            <a:pPr lvl="3"/>
            <a:r>
              <a:rPr lang="en-US" altLang="ko-KR" dirty="0"/>
              <a:t>You have to choose what to show at a time</a:t>
            </a:r>
          </a:p>
          <a:p>
            <a:pPr lvl="4"/>
            <a:r>
              <a:rPr lang="en-US" altLang="ko-KR" dirty="0"/>
              <a:t>The value in LHS</a:t>
            </a:r>
          </a:p>
          <a:p>
            <a:pPr lvl="4"/>
            <a:r>
              <a:rPr lang="en-US" altLang="ko-KR" dirty="0"/>
              <a:t>The value in RHS</a:t>
            </a:r>
          </a:p>
          <a:p>
            <a:pPr lvl="4"/>
            <a:r>
              <a:rPr lang="en-US" altLang="ko-KR" dirty="0"/>
              <a:t>The value that you have</a:t>
            </a:r>
          </a:p>
          <a:p>
            <a:r>
              <a:rPr lang="en-US" altLang="ko-KR" dirty="0"/>
              <a:t>Hence there are multiple traversing approaches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371284-7DE3-4572-AD57-90AB9AFB3E11}"/>
              </a:ext>
            </a:extLst>
          </p:cNvPr>
          <p:cNvSpPr/>
          <p:nvPr/>
        </p:nvSpPr>
        <p:spPr>
          <a:xfrm>
            <a:off x="6898324" y="2836024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384B0B-51BD-4A72-8D60-CE276C9749AD}"/>
              </a:ext>
            </a:extLst>
          </p:cNvPr>
          <p:cNvSpPr/>
          <p:nvPr/>
        </p:nvSpPr>
        <p:spPr>
          <a:xfrm>
            <a:off x="6394268" y="3412088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CAABC6-58E6-4A65-AC65-A0ED44112722}"/>
              </a:ext>
            </a:extLst>
          </p:cNvPr>
          <p:cNvSpPr/>
          <p:nvPr/>
        </p:nvSpPr>
        <p:spPr>
          <a:xfrm>
            <a:off x="5898828" y="406016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C9FBA0-6775-4EA7-A9EA-51D35AA2A503}"/>
              </a:ext>
            </a:extLst>
          </p:cNvPr>
          <p:cNvSpPr/>
          <p:nvPr/>
        </p:nvSpPr>
        <p:spPr>
          <a:xfrm>
            <a:off x="7411581" y="3412088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131EDB-6ED2-443A-9B08-51CA29FE7123}"/>
              </a:ext>
            </a:extLst>
          </p:cNvPr>
          <p:cNvSpPr/>
          <p:nvPr/>
        </p:nvSpPr>
        <p:spPr>
          <a:xfrm>
            <a:off x="7914554" y="406016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AD5C4-CB1E-47DC-BA67-92747087A788}"/>
              </a:ext>
            </a:extLst>
          </p:cNvPr>
          <p:cNvSpPr/>
          <p:nvPr/>
        </p:nvSpPr>
        <p:spPr>
          <a:xfrm>
            <a:off x="7042340" y="406016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627288-CB85-4DBA-B96D-34C3507FA0A7}"/>
              </a:ext>
            </a:extLst>
          </p:cNvPr>
          <p:cNvSpPr/>
          <p:nvPr/>
        </p:nvSpPr>
        <p:spPr>
          <a:xfrm>
            <a:off x="7546396" y="4708232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D0C800-C90C-4126-BFD9-CE8FBDBAF679}"/>
              </a:ext>
            </a:extLst>
          </p:cNvPr>
          <p:cNvSpPr/>
          <p:nvPr/>
        </p:nvSpPr>
        <p:spPr>
          <a:xfrm>
            <a:off x="6394268" y="4708232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A99145-8336-4689-B3DB-9D9E4F238872}"/>
              </a:ext>
            </a:extLst>
          </p:cNvPr>
          <p:cNvSpPr/>
          <p:nvPr/>
        </p:nvSpPr>
        <p:spPr>
          <a:xfrm>
            <a:off x="8338484" y="4713533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73363F-D2E7-4574-B979-E0215F119309}"/>
              </a:ext>
            </a:extLst>
          </p:cNvPr>
          <p:cNvSpPr/>
          <p:nvPr/>
        </p:nvSpPr>
        <p:spPr>
          <a:xfrm>
            <a:off x="8050452" y="5356304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879E8A-30AC-45A2-997E-9637E36252B8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6824507" y="3143337"/>
            <a:ext cx="147634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529DCAEB-0590-4D94-9567-FB21D94A2659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7328564" y="3143337"/>
            <a:ext cx="156835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E2A6CAE7-6CB7-493C-AC67-3A18FB0293D8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7841820" y="3719402"/>
            <a:ext cx="324762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3">
            <a:extLst>
              <a:ext uri="{FF2B5EF4-FFF2-40B4-BE49-F238E27FC236}">
                <a16:creationId xmlns:a16="http://schemas.microsoft.com/office/drawing/2014/main" id="{E5025749-C040-4092-865A-5FA1DFF95923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7294368" y="3719402"/>
            <a:ext cx="191030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6">
            <a:extLst>
              <a:ext uri="{FF2B5EF4-FFF2-40B4-BE49-F238E27FC236}">
                <a16:creationId xmlns:a16="http://schemas.microsoft.com/office/drawing/2014/main" id="{0288E8DE-7C56-403B-B111-E5B7C6B14727}"/>
              </a:ext>
            </a:extLst>
          </p:cNvPr>
          <p:cNvCxnSpPr>
            <a:stCxn id="9" idx="5"/>
            <a:endCxn id="13" idx="0"/>
          </p:cNvCxnSpPr>
          <p:nvPr/>
        </p:nvCxnSpPr>
        <p:spPr>
          <a:xfrm>
            <a:off x="8344794" y="4367473"/>
            <a:ext cx="245719" cy="34606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9">
            <a:extLst>
              <a:ext uri="{FF2B5EF4-FFF2-40B4-BE49-F238E27FC236}">
                <a16:creationId xmlns:a16="http://schemas.microsoft.com/office/drawing/2014/main" id="{81721A0A-BE87-4548-9C03-8FF3925F4942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798425" y="4367474"/>
            <a:ext cx="189947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BDC74B49-E61D-4351-A54A-1EC9F8965277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8302481" y="5020846"/>
            <a:ext cx="109821" cy="3354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5">
            <a:extLst>
              <a:ext uri="{FF2B5EF4-FFF2-40B4-BE49-F238E27FC236}">
                <a16:creationId xmlns:a16="http://schemas.microsoft.com/office/drawing/2014/main" id="{8C2F9B42-2B09-41E5-B747-E0F1C04C8DEE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6150857" y="3719402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8">
            <a:extLst>
              <a:ext uri="{FF2B5EF4-FFF2-40B4-BE49-F238E27FC236}">
                <a16:creationId xmlns:a16="http://schemas.microsoft.com/office/drawing/2014/main" id="{6D82A670-1126-4BE4-AC53-4775019FFC8B}"/>
              </a:ext>
            </a:extLst>
          </p:cNvPr>
          <p:cNvCxnSpPr>
            <a:stCxn id="7" idx="5"/>
            <a:endCxn id="12" idx="0"/>
          </p:cNvCxnSpPr>
          <p:nvPr/>
        </p:nvCxnSpPr>
        <p:spPr>
          <a:xfrm>
            <a:off x="6329068" y="4367474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41">
            <a:extLst>
              <a:ext uri="{FF2B5EF4-FFF2-40B4-BE49-F238E27FC236}">
                <a16:creationId xmlns:a16="http://schemas.microsoft.com/office/drawing/2014/main" id="{0C03181D-C235-4685-9940-4BAA4EB03D7C}"/>
              </a:ext>
            </a:extLst>
          </p:cNvPr>
          <p:cNvSpPr/>
          <p:nvPr/>
        </p:nvSpPr>
        <p:spPr>
          <a:xfrm>
            <a:off x="4522060" y="2583996"/>
            <a:ext cx="1008112" cy="90010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Level 1</a:t>
            </a:r>
            <a:endParaRPr lang="ko-KR" alt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ight Arrow 42">
            <a:extLst>
              <a:ext uri="{FF2B5EF4-FFF2-40B4-BE49-F238E27FC236}">
                <a16:creationId xmlns:a16="http://schemas.microsoft.com/office/drawing/2014/main" id="{65FC60A8-4AAE-4AEB-8C70-7C8D896327F5}"/>
              </a:ext>
            </a:extLst>
          </p:cNvPr>
          <p:cNvSpPr/>
          <p:nvPr/>
        </p:nvSpPr>
        <p:spPr>
          <a:xfrm>
            <a:off x="4533686" y="3202053"/>
            <a:ext cx="1008112" cy="90010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Level 2</a:t>
            </a:r>
            <a:endParaRPr lang="ko-KR" alt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ight Arrow 43">
            <a:extLst>
              <a:ext uri="{FF2B5EF4-FFF2-40B4-BE49-F238E27FC236}">
                <a16:creationId xmlns:a16="http://schemas.microsoft.com/office/drawing/2014/main" id="{160860B7-DD5C-4E78-BF89-089CE40DEC64}"/>
              </a:ext>
            </a:extLst>
          </p:cNvPr>
          <p:cNvSpPr/>
          <p:nvPr/>
        </p:nvSpPr>
        <p:spPr>
          <a:xfrm>
            <a:off x="4522060" y="3841646"/>
            <a:ext cx="1008112" cy="90010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Level 3</a:t>
            </a:r>
            <a:endParaRPr lang="ko-KR" alt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ight Arrow 44">
            <a:extLst>
              <a:ext uri="{FF2B5EF4-FFF2-40B4-BE49-F238E27FC236}">
                <a16:creationId xmlns:a16="http://schemas.microsoft.com/office/drawing/2014/main" id="{18891E4F-2DED-46EC-B109-B77E2040E4F9}"/>
              </a:ext>
            </a:extLst>
          </p:cNvPr>
          <p:cNvSpPr/>
          <p:nvPr/>
        </p:nvSpPr>
        <p:spPr>
          <a:xfrm>
            <a:off x="4551417" y="4420200"/>
            <a:ext cx="1008112" cy="90010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Level 4</a:t>
            </a:r>
            <a:endParaRPr lang="ko-KR" alt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ight Arrow 45">
            <a:extLst>
              <a:ext uri="{FF2B5EF4-FFF2-40B4-BE49-F238E27FC236}">
                <a16:creationId xmlns:a16="http://schemas.microsoft.com/office/drawing/2014/main" id="{C33528AF-BC61-425B-A7E3-FC78D9AC0A8B}"/>
              </a:ext>
            </a:extLst>
          </p:cNvPr>
          <p:cNvSpPr/>
          <p:nvPr/>
        </p:nvSpPr>
        <p:spPr>
          <a:xfrm>
            <a:off x="4565760" y="5000156"/>
            <a:ext cx="1008112" cy="90010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Level 5</a:t>
            </a:r>
            <a:endParaRPr lang="ko-KR" alt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AB32A3-ECF0-4012-B954-C792CDA70A11}"/>
              </a:ext>
            </a:extLst>
          </p:cNvPr>
          <p:cNvSpPr txBox="1"/>
          <p:nvPr/>
        </p:nvSpPr>
        <p:spPr>
          <a:xfrm>
            <a:off x="5292080" y="1271651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Inserting 3, 2, 0, 5, 7, 4, 6, 1, 9, 8</a:t>
            </a:r>
            <a:endParaRPr lang="ko-KR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Down Arrow 47">
            <a:extLst>
              <a:ext uri="{FF2B5EF4-FFF2-40B4-BE49-F238E27FC236}">
                <a16:creationId xmlns:a16="http://schemas.microsoft.com/office/drawing/2014/main" id="{762063A9-8AD3-4A4F-9844-C928153A41AD}"/>
              </a:ext>
            </a:extLst>
          </p:cNvPr>
          <p:cNvSpPr/>
          <p:nvPr/>
        </p:nvSpPr>
        <p:spPr>
          <a:xfrm>
            <a:off x="5674188" y="1939816"/>
            <a:ext cx="1224136" cy="644180"/>
          </a:xfrm>
          <a:prstGeom prst="downArrow">
            <a:avLst>
              <a:gd name="adj1" fmla="val 68843"/>
              <a:gd name="adj2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LHS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Down Arrow 48">
            <a:extLst>
              <a:ext uri="{FF2B5EF4-FFF2-40B4-BE49-F238E27FC236}">
                <a16:creationId xmlns:a16="http://schemas.microsoft.com/office/drawing/2014/main" id="{AB4B33CE-AE1B-486D-B8E6-F907F43BFA33}"/>
              </a:ext>
            </a:extLst>
          </p:cNvPr>
          <p:cNvSpPr/>
          <p:nvPr/>
        </p:nvSpPr>
        <p:spPr>
          <a:xfrm>
            <a:off x="7330372" y="1939816"/>
            <a:ext cx="1224136" cy="644180"/>
          </a:xfrm>
          <a:prstGeom prst="downArrow">
            <a:avLst>
              <a:gd name="adj1" fmla="val 68843"/>
              <a:gd name="adj2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altLang="ko-KR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HS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886EA93-A0E5-4095-9677-E8A8740868BD}" vid="{A2381122-1B5B-452D-A0A8-6864FD470E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B570082-9B7A-4931-B58A-030ECED403D7}">
  <we:reference id="wa104038830" version="1.0.0.2" store="en-us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83B383F-8525-4BA4-AF4F-EF6A1B7C7268}">
  <we:reference id="wa104178141" version="1.0.1.0" store="en-us" storeType="OMEX"/>
  <we:alternateReferences>
    <we:reference id="WA104178141" version="1.0.1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AAILab-발표자료-템플릿-ver-1</Template>
  <TotalTime>521</TotalTime>
  <Words>7873</Words>
  <Application>Microsoft Office PowerPoint</Application>
  <PresentationFormat>화면 슬라이드 쇼(4:3)</PresentationFormat>
  <Paragraphs>841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 ExtraBold</vt:lpstr>
      <vt:lpstr>맑은 고딕</vt:lpstr>
      <vt:lpstr>Arial</vt:lpstr>
      <vt:lpstr>Cambria Math</vt:lpstr>
      <vt:lpstr>Helvetica</vt:lpstr>
      <vt:lpstr>Times New Roman</vt:lpstr>
      <vt:lpstr>발표 템플릿</vt:lpstr>
      <vt:lpstr>IE260 Lecture 7: Binary Tree</vt:lpstr>
      <vt:lpstr>Short Recap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Offline Class Plan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 병후</dc:creator>
  <cp:lastModifiedBy>나 병후</cp:lastModifiedBy>
  <cp:revision>77</cp:revision>
  <cp:lastPrinted>2018-01-19T00:23:58Z</cp:lastPrinted>
  <dcterms:created xsi:type="dcterms:W3CDTF">2019-04-30T10:18:06Z</dcterms:created>
  <dcterms:modified xsi:type="dcterms:W3CDTF">2019-08-16T12:49:08Z</dcterms:modified>
</cp:coreProperties>
</file>