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F:\Zomato\Zomato_Data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Zomato\Zomato_Data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Zomato\Zomato_Data_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F:\Zomato\Zomato_Data_1.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F:\Zomato\Zomato_Data_1.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F:\Zomato\Zomato_Data_1.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F:\Zomato\Zomato_Data_1.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[Zomato_Data_1.xlsx]Restaurants by Country!PivotTable1</c:name>
    <c:fmtId val="11"/>
  </c:pivotSource>
  <c:chart>
    <c:autoTitleDeleted val="1"/>
    <c:pivotFmts>
      <c:pivotFmt>
        <c:idx val="0"/>
        <c:spPr>
          <a:pattFill prst="narVert">
            <a:fgClr>
              <a:schemeClr val="accent1"/>
            </a:fgClr>
            <a:bgClr>
              <a:schemeClr val="accent1">
                <a:lumMod val="20000"/>
                <a:lumOff val="80000"/>
              </a:schemeClr>
            </a:bgClr>
          </a:pattFill>
          <a:ln>
            <a:noFill/>
          </a:ln>
          <a:effectLst>
            <a:innerShdw blurRad="114300">
              <a:schemeClr val="accent1"/>
            </a:innerShdw>
          </a:effectLst>
        </c:spPr>
        <c:marker>
          <c:symbol val="circle"/>
          <c:size val="6"/>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pattFill prst="narVert">
            <a:fgClr>
              <a:schemeClr val="accent1"/>
            </a:fgClr>
            <a:bgClr>
              <a:schemeClr val="accent1">
                <a:lumMod val="20000"/>
                <a:lumOff val="80000"/>
              </a:schemeClr>
            </a:bgClr>
          </a:pattFill>
          <a:ln>
            <a:noFill/>
          </a:ln>
          <a:effectLst>
            <a:innerShdw blurRad="114300">
              <a:schemeClr val="accent1"/>
            </a:innerShdw>
          </a:effectLst>
        </c:spPr>
        <c:dLbl>
          <c:idx val="0"/>
          <c:layout>
            <c:manualLayout>
              <c:x val="-6.2222222222223242E-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pattFill prst="narVert">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pattFill prst="narVert">
            <a:fgClr>
              <a:schemeClr val="accent1"/>
            </a:fgClr>
            <a:bgClr>
              <a:schemeClr val="accent1">
                <a:lumMod val="20000"/>
                <a:lumOff val="80000"/>
              </a:schemeClr>
            </a:bgClr>
          </a:pattFill>
          <a:ln>
            <a:noFill/>
          </a:ln>
          <a:effectLst>
            <a:innerShdw blurRad="114300">
              <a:schemeClr val="accent1"/>
            </a:innerShdw>
          </a:effectLst>
        </c:spPr>
        <c:dLbl>
          <c:idx val="0"/>
          <c:layout>
            <c:manualLayout>
              <c:x val="-6.2222222222223242E-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pattFill prst="narVert">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pattFill prst="narVert">
            <a:fgClr>
              <a:schemeClr val="accent1"/>
            </a:fgClr>
            <a:bgClr>
              <a:schemeClr val="accent1">
                <a:lumMod val="20000"/>
                <a:lumOff val="80000"/>
              </a:schemeClr>
            </a:bgClr>
          </a:pattFill>
          <a:ln>
            <a:noFill/>
          </a:ln>
          <a:effectLst>
            <a:innerShdw blurRad="114300">
              <a:schemeClr val="accent1"/>
            </a:innerShdw>
          </a:effectLst>
        </c:spPr>
        <c:dLbl>
          <c:idx val="0"/>
          <c:layout>
            <c:manualLayout>
              <c:x val="-6.2222222222223242E-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pattFill prst="narVert">
            <a:fgClr>
              <a:schemeClr val="accent1"/>
            </a:fgClr>
            <a:bgClr>
              <a:schemeClr val="accent1">
                <a:lumMod val="20000"/>
                <a:lumOff val="80000"/>
              </a:schemeClr>
            </a:bgClr>
          </a:pattFill>
          <a:ln>
            <a:noFill/>
          </a:ln>
          <a:effectLst>
            <a:innerShdw blurRad="114300">
              <a:schemeClr val="accent1"/>
            </a:innerShdw>
          </a:effectLst>
        </c:spPr>
        <c:dLbl>
          <c:idx val="0"/>
          <c:layout>
            <c:manualLayout>
              <c:x val="-2.5574802591197586E-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pattFill prst="narVert">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pattFill prst="narVert">
            <a:fgClr>
              <a:schemeClr val="accent1"/>
            </a:fgClr>
            <a:bgClr>
              <a:schemeClr val="accent1">
                <a:lumMod val="20000"/>
                <a:lumOff val="80000"/>
              </a:schemeClr>
            </a:bgClr>
          </a:pattFill>
          <a:ln>
            <a:noFill/>
          </a:ln>
          <a:effectLst>
            <a:innerShdw blurRad="114300">
              <a:schemeClr val="accent1"/>
            </a:innerShdw>
          </a:effectLst>
        </c:spPr>
        <c:dLbl>
          <c:idx val="0"/>
          <c:layout>
            <c:manualLayout>
              <c:x val="-6.2222222222223242E-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pattFill prst="narVert">
            <a:fgClr>
              <a:schemeClr val="accent1"/>
            </a:fgClr>
            <a:bgClr>
              <a:schemeClr val="accent1">
                <a:lumMod val="20000"/>
                <a:lumOff val="80000"/>
              </a:schemeClr>
            </a:bgClr>
          </a:pattFill>
          <a:ln>
            <a:noFill/>
          </a:ln>
          <a:effectLst>
            <a:innerShdw blurRad="114300">
              <a:schemeClr val="accent1"/>
            </a:innerShdw>
          </a:effectLst>
        </c:spPr>
        <c:dLbl>
          <c:idx val="0"/>
          <c:layout>
            <c:manualLayout>
              <c:x val="-2.5574802591197586E-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pattFill prst="narVert">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pattFill prst="narVert">
            <a:fgClr>
              <a:schemeClr val="accent1"/>
            </a:fgClr>
            <a:bgClr>
              <a:schemeClr val="accent1">
                <a:lumMod val="20000"/>
                <a:lumOff val="80000"/>
              </a:schemeClr>
            </a:bgClr>
          </a:pattFill>
          <a:ln>
            <a:noFill/>
          </a:ln>
          <a:effectLst>
            <a:innerShdw blurRad="114300">
              <a:schemeClr val="accent1"/>
            </a:innerShdw>
          </a:effectLst>
        </c:spPr>
        <c:dLbl>
          <c:idx val="0"/>
          <c:layout>
            <c:manualLayout>
              <c:x val="-6.2222222222223242E-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pattFill prst="narVert">
            <a:fgClr>
              <a:schemeClr val="accent1"/>
            </a:fgClr>
            <a:bgClr>
              <a:schemeClr val="accent1">
                <a:lumMod val="20000"/>
                <a:lumOff val="80000"/>
              </a:schemeClr>
            </a:bgClr>
          </a:pattFill>
          <a:ln>
            <a:noFill/>
          </a:ln>
          <a:effectLst>
            <a:innerShdw blurRad="114300">
              <a:schemeClr val="accent1"/>
            </a:innerShdw>
          </a:effectLst>
        </c:spPr>
        <c:dLbl>
          <c:idx val="0"/>
          <c:layout>
            <c:manualLayout>
              <c:x val="-2.5574802591197586E-3"/>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0531846019247594"/>
          <c:y val="0.14282843414874766"/>
          <c:w val="0.64035739282589677"/>
          <c:h val="0.74952299176060067"/>
        </c:manualLayout>
      </c:layout>
      <c:barChart>
        <c:barDir val="bar"/>
        <c:grouping val="clustered"/>
        <c:varyColors val="0"/>
        <c:ser>
          <c:idx val="0"/>
          <c:order val="0"/>
          <c:tx>
            <c:strRef>
              <c:f>'Restaurants by Country'!$B$3</c:f>
              <c:strCache>
                <c:ptCount val="1"/>
                <c:pt idx="0">
                  <c:v>Total</c:v>
                </c:pt>
              </c:strCache>
            </c:strRef>
          </c:tx>
          <c:spPr>
            <a:pattFill prst="narVert">
              <a:fgClr>
                <a:schemeClr val="accent1"/>
              </a:fgClr>
              <a:bgClr>
                <a:schemeClr val="accent1">
                  <a:lumMod val="20000"/>
                  <a:lumOff val="80000"/>
                </a:schemeClr>
              </a:bgClr>
            </a:pattFill>
            <a:ln>
              <a:noFill/>
            </a:ln>
            <a:effectLst>
              <a:innerShdw blurRad="114300">
                <a:schemeClr val="accent1"/>
              </a:innerShdw>
            </a:effectLst>
          </c:spPr>
          <c:invertIfNegative val="0"/>
          <c:dPt>
            <c:idx val="3"/>
            <c:invertIfNegative val="0"/>
            <c:bubble3D val="0"/>
            <c:extLst>
              <c:ext xmlns:c16="http://schemas.microsoft.com/office/drawing/2014/chart" uri="{C3380CC4-5D6E-409C-BE32-E72D297353CC}">
                <c16:uniqueId val="{00000000-042B-4DD4-95F0-6B36EA5C06D5}"/>
              </c:ext>
            </c:extLst>
          </c:dPt>
          <c:dPt>
            <c:idx val="14"/>
            <c:invertIfNegative val="0"/>
            <c:bubble3D val="0"/>
            <c:extLst>
              <c:ext xmlns:c16="http://schemas.microsoft.com/office/drawing/2014/chart" uri="{C3380CC4-5D6E-409C-BE32-E72D297353CC}">
                <c16:uniqueId val="{00000001-042B-4DD4-95F0-6B36EA5C06D5}"/>
              </c:ext>
            </c:extLst>
          </c:dPt>
          <c:dLbls>
            <c:dLbl>
              <c:idx val="3"/>
              <c:layout>
                <c:manualLayout>
                  <c:x val="-6.2222222222223242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42B-4DD4-95F0-6B36EA5C06D5}"/>
                </c:ext>
              </c:extLst>
            </c:dLbl>
            <c:dLbl>
              <c:idx val="14"/>
              <c:layout>
                <c:manualLayout>
                  <c:x val="-2.5574802591197586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42B-4DD4-95F0-6B36EA5C06D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'Restaurants by Country'!$A$4:$A$19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'Restaurants by Country'!$B$4:$B$19</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2-042B-4DD4-95F0-6B36EA5C06D5}"/>
            </c:ext>
          </c:extLst>
        </c:ser>
        <c:dLbls>
          <c:dLblPos val="inEnd"/>
          <c:showLegendKey val="0"/>
          <c:showVal val="1"/>
          <c:showCatName val="0"/>
          <c:showSerName val="0"/>
          <c:showPercent val="0"/>
          <c:showBubbleSize val="0"/>
        </c:dLbls>
        <c:gapWidth val="227"/>
        <c:overlap val="-48"/>
        <c:axId val="853916671"/>
        <c:axId val="853904191"/>
      </c:barChart>
      <c:catAx>
        <c:axId val="853916671"/>
        <c:scaling>
          <c:orientation val="minMax"/>
        </c:scaling>
        <c:delete val="0"/>
        <c:axPos val="l"/>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904191"/>
        <c:crosses val="autoZero"/>
        <c:auto val="1"/>
        <c:lblAlgn val="ctr"/>
        <c:lblOffset val="100"/>
        <c:noMultiLvlLbl val="0"/>
      </c:catAx>
      <c:valAx>
        <c:axId val="85390419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916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1">
          <a:lumMod val="15000"/>
          <a:lumOff val="85000"/>
        </a:schemeClr>
      </a:solidFill>
      <a:round/>
    </a:ln>
    <a:effectLst>
      <a:softEdge rad="0"/>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[Zomato_Data_1.xlsx]Restaurants Opened by Year!PivotTable17</c:name>
    <c:fmtId val="5"/>
  </c:pivotSource>
  <c:chart>
    <c:autoTitleDeleted val="1"/>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'Restaurants Opened by Year'!$B$2</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'Restaurants Opened by Year'!$A$3:$A$12</c:f>
              <c:strCache>
                <c:ptCount val="9"/>
                <c:pt idx="0">
                  <c:v>2010</c:v>
                </c:pt>
                <c:pt idx="1">
                  <c:v>2011</c:v>
                </c:pt>
                <c:pt idx="2">
                  <c:v>2012</c:v>
                </c:pt>
                <c:pt idx="3">
                  <c:v>2013</c:v>
                </c:pt>
                <c:pt idx="4">
                  <c:v>2014</c:v>
                </c:pt>
                <c:pt idx="5">
                  <c:v>2015</c:v>
                </c:pt>
                <c:pt idx="6">
                  <c:v>2016</c:v>
                </c:pt>
                <c:pt idx="7">
                  <c:v>2017</c:v>
                </c:pt>
                <c:pt idx="8">
                  <c:v>2018</c:v>
                </c:pt>
              </c:strCache>
            </c:strRef>
          </c:cat>
          <c:val>
            <c:numRef>
              <c:f>'Restaurants Opened by Year'!$B$3:$B$12</c:f>
              <c:numCache>
                <c:formatCode>General</c:formatCode>
                <c:ptCount val="9"/>
                <c:pt idx="0">
                  <c:v>1080</c:v>
                </c:pt>
                <c:pt idx="1">
                  <c:v>1098</c:v>
                </c:pt>
                <c:pt idx="2">
                  <c:v>1022</c:v>
                </c:pt>
                <c:pt idx="3">
                  <c:v>1061</c:v>
                </c:pt>
                <c:pt idx="4">
                  <c:v>1051</c:v>
                </c:pt>
                <c:pt idx="5">
                  <c:v>1024</c:v>
                </c:pt>
                <c:pt idx="6">
                  <c:v>1027</c:v>
                </c:pt>
                <c:pt idx="7">
                  <c:v>1086</c:v>
                </c:pt>
                <c:pt idx="8">
                  <c:v>1102</c:v>
                </c:pt>
              </c:numCache>
            </c:numRef>
          </c:val>
          <c:smooth val="0"/>
          <c:extLst>
            <c:ext xmlns:c16="http://schemas.microsoft.com/office/drawing/2014/chart" uri="{C3380CC4-5D6E-409C-BE32-E72D297353CC}">
              <c16:uniqueId val="{00000000-5EFD-480F-AB7C-C4F87D31EAF2}"/>
            </c:ext>
          </c:extLst>
        </c:ser>
        <c:dLbls>
          <c:dLblPos val="t"/>
          <c:showLegendKey val="0"/>
          <c:showVal val="1"/>
          <c:showCatName val="0"/>
          <c:showSerName val="0"/>
          <c:showPercent val="0"/>
          <c:showBubbleSize val="0"/>
        </c:dLbls>
        <c:smooth val="0"/>
        <c:axId val="853903231"/>
        <c:axId val="853920031"/>
      </c:lineChart>
      <c:catAx>
        <c:axId val="853903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920031"/>
        <c:crosses val="autoZero"/>
        <c:auto val="1"/>
        <c:lblAlgn val="ctr"/>
        <c:lblOffset val="100"/>
        <c:noMultiLvlLbl val="0"/>
      </c:catAx>
      <c:valAx>
        <c:axId val="8539200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903231"/>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[Zomato_Data_1.xlsx]Average Voters by Country!PivotTable3</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'Average Voters by Country'!$B$3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Voters by Country'!$A$4:$A$19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'Average Voters by Country'!$B$4:$B$19</c:f>
              <c:numCache>
                <c:formatCode>0</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extLst>
            <c:ext xmlns:c16="http://schemas.microsoft.com/office/drawing/2014/chart" uri="{C3380CC4-5D6E-409C-BE32-E72D297353CC}">
              <c16:uniqueId val="{00000000-013B-45DC-AA9D-177ED6EECDD4}"/>
            </c:ext>
          </c:extLst>
        </c:ser>
        <c:dLbls>
          <c:dLblPos val="outEnd"/>
          <c:showLegendKey val="0"/>
          <c:showVal val="1"/>
          <c:showCatName val="0"/>
          <c:showSerName val="0"/>
          <c:showPercent val="0"/>
          <c:showBubbleSize val="0"/>
        </c:dLbls>
        <c:gapWidth val="182"/>
        <c:axId val="853910911"/>
        <c:axId val="853912351"/>
      </c:barChart>
      <c:catAx>
        <c:axId val="853910911"/>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912351"/>
        <c:crosses val="autoZero"/>
        <c:auto val="1"/>
        <c:lblAlgn val="ctr"/>
        <c:lblOffset val="100"/>
        <c:noMultiLvlLbl val="0"/>
      </c:catAx>
      <c:valAx>
        <c:axId val="853912351"/>
        <c:scaling>
          <c:orientation val="minMax"/>
        </c:scaling>
        <c:delete val="0"/>
        <c:axPos val="b"/>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539109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[Zomato_Data_1.xlsx]Average for two!PivotTable1</c:name>
    <c:fmtId val="2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'Average for two'!$B$3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for two'!$A$4:$A$19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'Average for two'!$B$4:$B$19</c:f>
              <c:numCache>
                <c:formatCode>"₹"\ #,##0.00</c:formatCode>
                <c:ptCount val="15"/>
                <c:pt idx="0">
                  <c:v>2039.9065000000001</c:v>
                </c:pt>
                <c:pt idx="1">
                  <c:v>1872.9574666666667</c:v>
                </c:pt>
                <c:pt idx="2">
                  <c:v>3070.4475000000002</c:v>
                </c:pt>
                <c:pt idx="3">
                  <c:v>623.37031900138697</c:v>
                </c:pt>
                <c:pt idx="4">
                  <c:v>1490.3095238095239</c:v>
                </c:pt>
                <c:pt idx="5">
                  <c:v>3464.4127499999995</c:v>
                </c:pt>
                <c:pt idx="6">
                  <c:v>10044.220454545455</c:v>
                </c:pt>
                <c:pt idx="7">
                  <c:v>5206.6624999999995</c:v>
                </c:pt>
                <c:pt idx="8">
                  <c:v>13192.336500000001</c:v>
                </c:pt>
                <c:pt idx="9">
                  <c:v>1993.3136000000002</c:v>
                </c:pt>
                <c:pt idx="10">
                  <c:v>692.55000000000007</c:v>
                </c:pt>
                <c:pt idx="11">
                  <c:v>206.46417647058823</c:v>
                </c:pt>
                <c:pt idx="12">
                  <c:v>3845.8891666666664</c:v>
                </c:pt>
                <c:pt idx="13">
                  <c:v>5174.0296875000004</c:v>
                </c:pt>
                <c:pt idx="14">
                  <c:v>2232.1468235294196</c:v>
                </c:pt>
              </c:numCache>
            </c:numRef>
          </c:val>
          <c:extLst>
            <c:ext xmlns:c16="http://schemas.microsoft.com/office/drawing/2014/chart" uri="{C3380CC4-5D6E-409C-BE32-E72D297353CC}">
              <c16:uniqueId val="{00000000-C71E-481E-A9E5-FF1A3B40692C}"/>
            </c:ext>
          </c:extLst>
        </c:ser>
        <c:dLbls>
          <c:dLblPos val="outEnd"/>
          <c:showLegendKey val="0"/>
          <c:showVal val="1"/>
          <c:showCatName val="0"/>
          <c:showSerName val="0"/>
          <c:showPercent val="0"/>
          <c:showBubbleSize val="0"/>
        </c:dLbls>
        <c:gapWidth val="182"/>
        <c:axId val="1285256128"/>
        <c:axId val="1285251328"/>
      </c:barChart>
      <c:catAx>
        <c:axId val="1285256128"/>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5251328"/>
        <c:crosses val="autoZero"/>
        <c:auto val="1"/>
        <c:lblAlgn val="ctr"/>
        <c:lblOffset val="100"/>
        <c:noMultiLvlLbl val="0"/>
      </c:catAx>
      <c:valAx>
        <c:axId val="1285251328"/>
        <c:scaling>
          <c:orientation val="minMax"/>
        </c:scaling>
        <c:delete val="0"/>
        <c:axPos val="b"/>
        <c:numFmt formatCode="&quot;₹&quot;\ #,##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5256128"/>
        <c:crosses val="autoZero"/>
        <c:crossBetween val="between"/>
        <c:majorUnit val="5000"/>
        <c:minorUnit val="1"/>
      </c:valAx>
      <c:spPr>
        <a:solidFill>
          <a:schemeClr val="accent1">
            <a:lumMod val="20000"/>
            <a:lumOff val="80000"/>
          </a:schemeClr>
        </a:solidFill>
      </c:spPr>
    </c:plotArea>
    <c:plotVisOnly val="1"/>
    <c:dispBlanksAs val="gap"/>
    <c:showDLblsOverMax val="0"/>
    <c:extLst/>
  </c:chart>
  <c:spPr>
    <a:solidFill>
      <a:schemeClr val="accent1">
        <a:lumMod val="20000"/>
        <a:lumOff val="80000"/>
      </a:schemeClr>
    </a:solidFill>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[Zomato_Data_1.xlsx]Cuisines!PivotTable2</c:name>
    <c:fmtId val="1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Cuisines!$C$3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Cuisines!$A$4:$B$19</c:f>
              <c:multiLvlStrCache>
                <c:ptCount val="15"/>
                <c:lvl>
                  <c:pt idx="0">
                    <c:v>Italian, Bakery, Continental</c:v>
                  </c:pt>
                  <c:pt idx="1">
                    <c:v>Mughlai, Lucknowi</c:v>
                  </c:pt>
                  <c:pt idx="2">
                    <c:v>Mexican, American, Healthy Food</c:v>
                  </c:pt>
                  <c:pt idx="3">
                    <c:v>European, Asian, Indian</c:v>
                  </c:pt>
                  <c:pt idx="4">
                    <c:v>Japanese, Sushi</c:v>
                  </c:pt>
                  <c:pt idx="5">
                    <c:v>Filipino, Mexican</c:v>
                  </c:pt>
                  <c:pt idx="6">
                    <c:v>European, Contemporary</c:v>
                  </c:pt>
                  <c:pt idx="7">
                    <c:v>Tapas</c:v>
                  </c:pt>
                  <c:pt idx="8">
                    <c:v>French</c:v>
                  </c:pt>
                  <c:pt idx="9">
                    <c:v>American, Burger, Grill</c:v>
                  </c:pt>
                  <c:pt idx="10">
                    <c:v>Taiwanese, Street Food</c:v>
                  </c:pt>
                  <c:pt idx="11">
                    <c:v>Steak</c:v>
                  </c:pt>
                  <c:pt idx="12">
                    <c:v>American, BBQ, Sandwich</c:v>
                  </c:pt>
                  <c:pt idx="13">
                    <c:v>American, Coffee and Tea</c:v>
                  </c:pt>
                  <c:pt idx="14">
                    <c:v>American, Caribbean, Seafood</c:v>
                  </c:pt>
                </c:lvl>
                <c:lvl>
                  <c:pt idx="0">
                    <c:v>India</c:v>
                  </c:pt>
                  <c:pt idx="3">
                    <c:v>Philippines</c:v>
                  </c:pt>
                  <c:pt idx="6">
                    <c:v>South Africa</c:v>
                  </c:pt>
                  <c:pt idx="9">
                    <c:v>United Kingdom</c:v>
                  </c:pt>
                  <c:pt idx="12">
                    <c:v>United States of America</c:v>
                  </c:pt>
                </c:lvl>
              </c:multiLvlStrCache>
            </c:multiLvlStrRef>
          </c:cat>
          <c:val>
            <c:numRef>
              <c:f>Cuisines!$C$4:$C$19</c:f>
              <c:numCache>
                <c:formatCode>General</c:formatCode>
                <c:ptCount val="15"/>
                <c:pt idx="0">
                  <c:v>4.9000000000000004</c:v>
                </c:pt>
                <c:pt idx="1">
                  <c:v>4.9000000000000004</c:v>
                </c:pt>
                <c:pt idx="2">
                  <c:v>4.9000000000000004</c:v>
                </c:pt>
                <c:pt idx="3">
                  <c:v>4.9000000000000004</c:v>
                </c:pt>
                <c:pt idx="4">
                  <c:v>4.9000000000000004</c:v>
                </c:pt>
                <c:pt idx="5">
                  <c:v>4.8499999999999996</c:v>
                </c:pt>
                <c:pt idx="6">
                  <c:v>4.9000000000000004</c:v>
                </c:pt>
                <c:pt idx="7">
                  <c:v>4.9000000000000004</c:v>
                </c:pt>
                <c:pt idx="8">
                  <c:v>4.9000000000000004</c:v>
                </c:pt>
                <c:pt idx="9">
                  <c:v>4.9000000000000004</c:v>
                </c:pt>
                <c:pt idx="10">
                  <c:v>4.9000000000000004</c:v>
                </c:pt>
                <c:pt idx="11">
                  <c:v>4.9000000000000004</c:v>
                </c:pt>
                <c:pt idx="12">
                  <c:v>4.9000000000000004</c:v>
                </c:pt>
                <c:pt idx="13">
                  <c:v>4.9000000000000004</c:v>
                </c:pt>
                <c:pt idx="14">
                  <c:v>4.9000000000000004</c:v>
                </c:pt>
              </c:numCache>
            </c:numRef>
          </c:val>
          <c:extLst>
            <c:ext xmlns:c16="http://schemas.microsoft.com/office/drawing/2014/chart" uri="{C3380CC4-5D6E-409C-BE32-E72D297353CC}">
              <c16:uniqueId val="{00000000-0B18-446C-8F57-BBD7CAC37377}"/>
            </c:ext>
          </c:extLst>
        </c:ser>
        <c:dLbls>
          <c:dLblPos val="outEnd"/>
          <c:showLegendKey val="0"/>
          <c:showVal val="1"/>
          <c:showCatName val="0"/>
          <c:showSerName val="0"/>
          <c:showPercent val="0"/>
          <c:showBubbleSize val="0"/>
        </c:dLbls>
        <c:gapWidth val="182"/>
        <c:axId val="1003300799"/>
        <c:axId val="1003318079"/>
      </c:barChart>
      <c:valAx>
        <c:axId val="1003318079"/>
        <c:scaling>
          <c:orientation val="minMax"/>
          <c:max val="5.0000010000000001"/>
          <c:min val="1"/>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3300799"/>
        <c:crosses val="autoZero"/>
        <c:crossBetween val="between"/>
        <c:majorUnit val="1"/>
      </c:valAx>
      <c:catAx>
        <c:axId val="1003300799"/>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03318079"/>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[Zomato_Data_1.xlsx]Table Booking!PivotTable11</c:name>
    <c:fmtId val="9"/>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rgbClr val="000000">
                    <a:lumMod val="75000"/>
                    <a:lumOff val="25000"/>
                  </a:srgbClr>
                </a:solidFill>
                <a:latin typeface="+mn-lt"/>
                <a:ea typeface="+mn-ea"/>
                <a:cs typeface="+mn-cs"/>
              </a:defRPr>
            </a:pPr>
            <a:r>
              <a:rPr lang="en-US" b="1" dirty="0"/>
              <a:t>Table Booking</a:t>
            </a:r>
            <a:endParaRPr lang="en-IN" b="1" dirty="0"/>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75000"/>
                    <a:lumOff val="25000"/>
                  </a:srgbClr>
                </a:solidFill>
              </a:defRPr>
            </a:pPr>
            <a:endParaRPr lang="en-IN"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rgbClr val="000000">
                  <a:lumMod val="75000"/>
                  <a:lumOff val="25000"/>
                </a:srgb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'Table Booking'!$B$3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0414-44B9-88B5-F1A5D9CB7D26}"/>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0414-44B9-88B5-F1A5D9CB7D26}"/>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'Table Booking'!$A$4:$A$5</c:f>
              <c:strCache>
                <c:ptCount val="2"/>
                <c:pt idx="0">
                  <c:v>No</c:v>
                </c:pt>
                <c:pt idx="1">
                  <c:v>Yes</c:v>
                </c:pt>
              </c:strCache>
            </c:strRef>
          </c:cat>
          <c:val>
            <c:numRef>
              <c:f>'Table Booking'!$B$4:$B$5</c:f>
              <c:numCache>
                <c:formatCode>General</c:formatCode>
                <c:ptCount val="2"/>
                <c:pt idx="0">
                  <c:v>8393</c:v>
                </c:pt>
                <c:pt idx="1">
                  <c:v>1158</c:v>
                </c:pt>
              </c:numCache>
            </c:numRef>
          </c:val>
          <c:extLst>
            <c:ext xmlns:c16="http://schemas.microsoft.com/office/drawing/2014/chart" uri="{C3380CC4-5D6E-409C-BE32-E72D297353CC}">
              <c16:uniqueId val="{00000004-0414-44B9-88B5-F1A5D9CB7D26}"/>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solidFill>
      <a:schemeClr val="accent1">
        <a:lumMod val="20000"/>
        <a:lumOff val="80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[Zomato_Data_1.xlsx]Has_Online_delivery!PivotTable16</c:name>
    <c:fmtId val="13"/>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rgbClr val="000000">
                    <a:lumMod val="75000"/>
                    <a:lumOff val="25000"/>
                  </a:srgbClr>
                </a:solidFill>
                <a:latin typeface="+mn-lt"/>
                <a:ea typeface="+mn-ea"/>
                <a:cs typeface="+mn-cs"/>
              </a:defRPr>
            </a:pPr>
            <a:r>
              <a:rPr lang="en-US" b="1" dirty="0"/>
              <a:t>Online Delivery</a:t>
            </a:r>
            <a:endParaRPr lang="en-IN" b="1" dirty="0"/>
          </a:p>
          <a:p>
            <a:pPr marL="0" marR="0" lvl="0" indent="0" algn="ctr" defTabSz="914400" rtl="0" eaLnBrk="1" fontAlgn="auto" latinLnBrk="0" hangingPunct="1">
              <a:lnSpc>
                <a:spcPct val="100000"/>
              </a:lnSpc>
              <a:spcBef>
                <a:spcPts val="0"/>
              </a:spcBef>
              <a:spcAft>
                <a:spcPts val="0"/>
              </a:spcAft>
              <a:buClrTx/>
              <a:buSzTx/>
              <a:buFontTx/>
              <a:buNone/>
              <a:tabLst/>
              <a:defRPr>
                <a:solidFill>
                  <a:srgbClr val="000000">
                    <a:lumMod val="75000"/>
                    <a:lumOff val="25000"/>
                  </a:srgbClr>
                </a:solidFill>
              </a:defRPr>
            </a:pPr>
            <a:endParaRPr lang="en-IN"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rgbClr val="000000">
                  <a:lumMod val="75000"/>
                  <a:lumOff val="25000"/>
                </a:srgb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Has_Online_delivery!$B$3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911-4E33-90EF-9CBDD36BB21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911-4E33-90EF-9CBDD36BB21F}"/>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Has_Online_delivery!$A$4:$A$5</c:f>
              <c:strCache>
                <c:ptCount val="2"/>
                <c:pt idx="0">
                  <c:v>No</c:v>
                </c:pt>
                <c:pt idx="1">
                  <c:v>Yes</c:v>
                </c:pt>
              </c:strCache>
            </c:strRef>
          </c:cat>
          <c:val>
            <c:numRef>
              <c:f>Has_Online_delivery!$B$4:$B$5</c:f>
              <c:numCache>
                <c:formatCode>General</c:formatCode>
                <c:ptCount val="2"/>
                <c:pt idx="0">
                  <c:v>7100</c:v>
                </c:pt>
                <c:pt idx="1">
                  <c:v>2451</c:v>
                </c:pt>
              </c:numCache>
            </c:numRef>
          </c:val>
          <c:extLst>
            <c:ext xmlns:c16="http://schemas.microsoft.com/office/drawing/2014/chart" uri="{C3380CC4-5D6E-409C-BE32-E72D297353CC}">
              <c16:uniqueId val="{00000004-5911-4E33-90EF-9CBDD36BB21F}"/>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solidFill>
      <a:schemeClr val="accent1">
        <a:lumMod val="20000"/>
        <a:lumOff val="80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7">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Vert">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E757AA-81A6-40F7-9AA0-1A72A6ABBFD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0CF1EB9C-1B0A-4DFE-B8E0-EC1C6E1AB7AA}">
      <dgm:prSet custT="1"/>
      <dgm:spPr/>
      <dgm:t>
        <a:bodyPr/>
        <a:lstStyle/>
        <a:p>
          <a:r>
            <a:rPr lang="en-US" sz="1800" b="1" dirty="0"/>
            <a:t>Global Presence</a:t>
          </a:r>
          <a:r>
            <a:rPr lang="en-US" sz="1800" dirty="0"/>
            <a:t>: It is now actively used in 24+ countries, with a strong focus on India, UAE, and Australia.</a:t>
          </a:r>
        </a:p>
      </dgm:t>
    </dgm:pt>
    <dgm:pt modelId="{3A5F92DE-4728-4DAD-85C1-27F188BCA1D0}" type="parTrans" cxnId="{9382A37B-4685-4B4E-A2FE-44B88669ED15}">
      <dgm:prSet/>
      <dgm:spPr/>
      <dgm:t>
        <a:bodyPr/>
        <a:lstStyle/>
        <a:p>
          <a:endParaRPr lang="en-US"/>
        </a:p>
      </dgm:t>
    </dgm:pt>
    <dgm:pt modelId="{944313E3-5159-4279-B511-21BBF7843556}" type="sibTrans" cxnId="{9382A37B-4685-4B4E-A2FE-44B88669ED15}">
      <dgm:prSet/>
      <dgm:spPr/>
      <dgm:t>
        <a:bodyPr/>
        <a:lstStyle/>
        <a:p>
          <a:endParaRPr lang="en-US"/>
        </a:p>
      </dgm:t>
    </dgm:pt>
    <dgm:pt modelId="{91451095-5E3B-4D8D-9322-928FDA910A95}">
      <dgm:prSet custT="1"/>
      <dgm:spPr/>
      <dgm:t>
        <a:bodyPr/>
        <a:lstStyle/>
        <a:p>
          <a:r>
            <a:rPr lang="en-US" sz="1800" b="1" dirty="0">
              <a:latin typeface="Arial" panose="020B0604020202020204" pitchFamily="34" charset="0"/>
              <a:cs typeface="Arial" panose="020B0604020202020204" pitchFamily="34" charset="0"/>
            </a:rPr>
            <a:t>Sustainability Efforts: </a:t>
          </a:r>
          <a:r>
            <a:rPr lang="en-US" sz="1800" dirty="0">
              <a:latin typeface="Arial" panose="020B0604020202020204" pitchFamily="34" charset="0"/>
              <a:cs typeface="Arial" panose="020B0604020202020204" pitchFamily="34" charset="0"/>
            </a:rPr>
            <a:t>Initiatives to reduce plastic waste and promote eco-friendly practices.</a:t>
          </a:r>
        </a:p>
      </dgm:t>
    </dgm:pt>
    <dgm:pt modelId="{6636F528-7D20-45F1-925D-EB19A7DB2170}" type="parTrans" cxnId="{B7F6E269-E06C-4EA6-BDFF-6489ED524B2D}">
      <dgm:prSet/>
      <dgm:spPr/>
      <dgm:t>
        <a:bodyPr/>
        <a:lstStyle/>
        <a:p>
          <a:endParaRPr lang="en-US"/>
        </a:p>
      </dgm:t>
    </dgm:pt>
    <dgm:pt modelId="{E5105DF1-6BF0-4EC6-86C6-84C7D054CDEB}" type="sibTrans" cxnId="{B7F6E269-E06C-4EA6-BDFF-6489ED524B2D}">
      <dgm:prSet/>
      <dgm:spPr/>
      <dgm:t>
        <a:bodyPr/>
        <a:lstStyle/>
        <a:p>
          <a:endParaRPr lang="en-US"/>
        </a:p>
      </dgm:t>
    </dgm:pt>
    <dgm:pt modelId="{A9DC4872-207B-400A-ADEC-C9F046853CFC}">
      <dgm:prSet custT="1"/>
      <dgm:spPr/>
      <dgm:t>
        <a:bodyPr/>
        <a:lstStyle/>
        <a:p>
          <a:r>
            <a:rPr lang="en-US" sz="1600" b="1" dirty="0">
              <a:latin typeface="Arial" panose="020B0604020202020204" pitchFamily="34" charset="0"/>
              <a:cs typeface="Arial" panose="020B0604020202020204" pitchFamily="34" charset="0"/>
            </a:rPr>
            <a:t>Recent Developments</a:t>
          </a:r>
          <a:r>
            <a:rPr lang="en-US" sz="1600" dirty="0">
              <a:latin typeface="Arial" panose="020B0604020202020204" pitchFamily="34" charset="0"/>
              <a:cs typeface="Arial" panose="020B0604020202020204" pitchFamily="34" charset="0"/>
            </a:rPr>
            <a:t>: Expansion into grocery delivery and cloud kitchens, adapting to market trends has now increased chances of employment and engagement of the app and it’s services.</a:t>
          </a:r>
        </a:p>
      </dgm:t>
    </dgm:pt>
    <dgm:pt modelId="{D941D9D3-4C82-491A-A51E-BE79C13A6DE9}" type="parTrans" cxnId="{16025FB6-7892-4073-96C3-B5045C88FD7A}">
      <dgm:prSet/>
      <dgm:spPr/>
      <dgm:t>
        <a:bodyPr/>
        <a:lstStyle/>
        <a:p>
          <a:endParaRPr lang="en-US"/>
        </a:p>
      </dgm:t>
    </dgm:pt>
    <dgm:pt modelId="{C84A2A3F-9B40-4B14-8A4E-1A9FF8B1C520}" type="sibTrans" cxnId="{16025FB6-7892-4073-96C3-B5045C88FD7A}">
      <dgm:prSet/>
      <dgm:spPr/>
      <dgm:t>
        <a:bodyPr/>
        <a:lstStyle/>
        <a:p>
          <a:endParaRPr lang="en-US"/>
        </a:p>
      </dgm:t>
    </dgm:pt>
    <dgm:pt modelId="{99AD40FD-6914-4551-B013-7A0D71F0FA54}" type="pres">
      <dgm:prSet presAssocID="{1CE757AA-81A6-40F7-9AA0-1A72A6ABBFD5}" presName="outerComposite" presStyleCnt="0">
        <dgm:presLayoutVars>
          <dgm:chMax val="5"/>
          <dgm:dir/>
          <dgm:resizeHandles val="exact"/>
        </dgm:presLayoutVars>
      </dgm:prSet>
      <dgm:spPr/>
    </dgm:pt>
    <dgm:pt modelId="{83CE4368-4FAD-45F7-9DBD-4AE4DD9817AC}" type="pres">
      <dgm:prSet presAssocID="{1CE757AA-81A6-40F7-9AA0-1A72A6ABBFD5}" presName="dummyMaxCanvas" presStyleCnt="0">
        <dgm:presLayoutVars/>
      </dgm:prSet>
      <dgm:spPr/>
    </dgm:pt>
    <dgm:pt modelId="{D15B939E-A663-4122-8F04-B1ADAE50759A}" type="pres">
      <dgm:prSet presAssocID="{1CE757AA-81A6-40F7-9AA0-1A72A6ABBFD5}" presName="ThreeNodes_1" presStyleLbl="node1" presStyleIdx="0" presStyleCnt="3">
        <dgm:presLayoutVars>
          <dgm:bulletEnabled val="1"/>
        </dgm:presLayoutVars>
      </dgm:prSet>
      <dgm:spPr/>
    </dgm:pt>
    <dgm:pt modelId="{70E5593D-D7A6-44AD-84D4-ADA476838C08}" type="pres">
      <dgm:prSet presAssocID="{1CE757AA-81A6-40F7-9AA0-1A72A6ABBFD5}" presName="ThreeNodes_2" presStyleLbl="node1" presStyleIdx="1" presStyleCnt="3">
        <dgm:presLayoutVars>
          <dgm:bulletEnabled val="1"/>
        </dgm:presLayoutVars>
      </dgm:prSet>
      <dgm:spPr/>
    </dgm:pt>
    <dgm:pt modelId="{EDFF0EDD-AFDB-43DE-B21B-8ABC5DF66A3C}" type="pres">
      <dgm:prSet presAssocID="{1CE757AA-81A6-40F7-9AA0-1A72A6ABBFD5}" presName="ThreeNodes_3" presStyleLbl="node1" presStyleIdx="2" presStyleCnt="3" custScaleX="103187" custScaleY="115078" custLinFactNeighborX="-187" custLinFactNeighborY="1287">
        <dgm:presLayoutVars>
          <dgm:bulletEnabled val="1"/>
        </dgm:presLayoutVars>
      </dgm:prSet>
      <dgm:spPr/>
    </dgm:pt>
    <dgm:pt modelId="{37822505-EBC7-44A9-9632-FF490DE567D8}" type="pres">
      <dgm:prSet presAssocID="{1CE757AA-81A6-40F7-9AA0-1A72A6ABBFD5}" presName="ThreeConn_1-2" presStyleLbl="fgAccFollowNode1" presStyleIdx="0" presStyleCnt="2">
        <dgm:presLayoutVars>
          <dgm:bulletEnabled val="1"/>
        </dgm:presLayoutVars>
      </dgm:prSet>
      <dgm:spPr/>
    </dgm:pt>
    <dgm:pt modelId="{093C3BBA-274F-404E-B683-645A5166202C}" type="pres">
      <dgm:prSet presAssocID="{1CE757AA-81A6-40F7-9AA0-1A72A6ABBFD5}" presName="ThreeConn_2-3" presStyleLbl="fgAccFollowNode1" presStyleIdx="1" presStyleCnt="2">
        <dgm:presLayoutVars>
          <dgm:bulletEnabled val="1"/>
        </dgm:presLayoutVars>
      </dgm:prSet>
      <dgm:spPr/>
    </dgm:pt>
    <dgm:pt modelId="{63771031-79D8-46DD-BD18-46E83D003AE0}" type="pres">
      <dgm:prSet presAssocID="{1CE757AA-81A6-40F7-9AA0-1A72A6ABBFD5}" presName="ThreeNodes_1_text" presStyleLbl="node1" presStyleIdx="2" presStyleCnt="3">
        <dgm:presLayoutVars>
          <dgm:bulletEnabled val="1"/>
        </dgm:presLayoutVars>
      </dgm:prSet>
      <dgm:spPr/>
    </dgm:pt>
    <dgm:pt modelId="{080A5022-E364-4626-A870-2AFDD962388A}" type="pres">
      <dgm:prSet presAssocID="{1CE757AA-81A6-40F7-9AA0-1A72A6ABBFD5}" presName="ThreeNodes_2_text" presStyleLbl="node1" presStyleIdx="2" presStyleCnt="3">
        <dgm:presLayoutVars>
          <dgm:bulletEnabled val="1"/>
        </dgm:presLayoutVars>
      </dgm:prSet>
      <dgm:spPr/>
    </dgm:pt>
    <dgm:pt modelId="{2FB06079-6661-45F7-976A-75FF55228BD0}" type="pres">
      <dgm:prSet presAssocID="{1CE757AA-81A6-40F7-9AA0-1A72A6ABBFD5}" presName="ThreeNodes_3_text" presStyleLbl="node1" presStyleIdx="2" presStyleCnt="3">
        <dgm:presLayoutVars>
          <dgm:bulletEnabled val="1"/>
        </dgm:presLayoutVars>
      </dgm:prSet>
      <dgm:spPr/>
    </dgm:pt>
  </dgm:ptLst>
  <dgm:cxnLst>
    <dgm:cxn modelId="{4D8A0527-6C6C-4EB7-8CC1-8630E539D865}" type="presOf" srcId="{91451095-5E3B-4D8D-9322-928FDA910A95}" destId="{080A5022-E364-4626-A870-2AFDD962388A}" srcOrd="1" destOrd="0" presId="urn:microsoft.com/office/officeart/2005/8/layout/vProcess5"/>
    <dgm:cxn modelId="{3113A22F-DF45-41AF-8487-DFA852AA3BF3}" type="presOf" srcId="{944313E3-5159-4279-B511-21BBF7843556}" destId="{37822505-EBC7-44A9-9632-FF490DE567D8}" srcOrd="0" destOrd="0" presId="urn:microsoft.com/office/officeart/2005/8/layout/vProcess5"/>
    <dgm:cxn modelId="{39958765-27A5-4973-8715-AB54C2259AE7}" type="presOf" srcId="{A9DC4872-207B-400A-ADEC-C9F046853CFC}" destId="{2FB06079-6661-45F7-976A-75FF55228BD0}" srcOrd="1" destOrd="0" presId="urn:microsoft.com/office/officeart/2005/8/layout/vProcess5"/>
    <dgm:cxn modelId="{B7F6E269-E06C-4EA6-BDFF-6489ED524B2D}" srcId="{1CE757AA-81A6-40F7-9AA0-1A72A6ABBFD5}" destId="{91451095-5E3B-4D8D-9322-928FDA910A95}" srcOrd="1" destOrd="0" parTransId="{6636F528-7D20-45F1-925D-EB19A7DB2170}" sibTransId="{E5105DF1-6BF0-4EC6-86C6-84C7D054CDEB}"/>
    <dgm:cxn modelId="{B73B084E-81F8-4D35-BE85-B4CAA3C3C038}" type="presOf" srcId="{91451095-5E3B-4D8D-9322-928FDA910A95}" destId="{70E5593D-D7A6-44AD-84D4-ADA476838C08}" srcOrd="0" destOrd="0" presId="urn:microsoft.com/office/officeart/2005/8/layout/vProcess5"/>
    <dgm:cxn modelId="{9382A37B-4685-4B4E-A2FE-44B88669ED15}" srcId="{1CE757AA-81A6-40F7-9AA0-1A72A6ABBFD5}" destId="{0CF1EB9C-1B0A-4DFE-B8E0-EC1C6E1AB7AA}" srcOrd="0" destOrd="0" parTransId="{3A5F92DE-4728-4DAD-85C1-27F188BCA1D0}" sibTransId="{944313E3-5159-4279-B511-21BBF7843556}"/>
    <dgm:cxn modelId="{A97EA584-EF6D-4035-B0E0-348559FFDEDB}" type="presOf" srcId="{E5105DF1-6BF0-4EC6-86C6-84C7D054CDEB}" destId="{093C3BBA-274F-404E-B683-645A5166202C}" srcOrd="0" destOrd="0" presId="urn:microsoft.com/office/officeart/2005/8/layout/vProcess5"/>
    <dgm:cxn modelId="{DA11498E-9F05-46B2-AEFD-3BEDAEBE034E}" type="presOf" srcId="{1CE757AA-81A6-40F7-9AA0-1A72A6ABBFD5}" destId="{99AD40FD-6914-4551-B013-7A0D71F0FA54}" srcOrd="0" destOrd="0" presId="urn:microsoft.com/office/officeart/2005/8/layout/vProcess5"/>
    <dgm:cxn modelId="{BDA47A91-F9C5-4B3E-8058-51FD23DBCB7C}" type="presOf" srcId="{0CF1EB9C-1B0A-4DFE-B8E0-EC1C6E1AB7AA}" destId="{63771031-79D8-46DD-BD18-46E83D003AE0}" srcOrd="1" destOrd="0" presId="urn:microsoft.com/office/officeart/2005/8/layout/vProcess5"/>
    <dgm:cxn modelId="{16025FB6-7892-4073-96C3-B5045C88FD7A}" srcId="{1CE757AA-81A6-40F7-9AA0-1A72A6ABBFD5}" destId="{A9DC4872-207B-400A-ADEC-C9F046853CFC}" srcOrd="2" destOrd="0" parTransId="{D941D9D3-4C82-491A-A51E-BE79C13A6DE9}" sibTransId="{C84A2A3F-9B40-4B14-8A4E-1A9FF8B1C520}"/>
    <dgm:cxn modelId="{98A770ED-1113-4C2D-A91F-DE9457EEC870}" type="presOf" srcId="{0CF1EB9C-1B0A-4DFE-B8E0-EC1C6E1AB7AA}" destId="{D15B939E-A663-4122-8F04-B1ADAE50759A}" srcOrd="0" destOrd="0" presId="urn:microsoft.com/office/officeart/2005/8/layout/vProcess5"/>
    <dgm:cxn modelId="{1672DBFD-B670-4AF7-8E82-B3D1B8037A1A}" type="presOf" srcId="{A9DC4872-207B-400A-ADEC-C9F046853CFC}" destId="{EDFF0EDD-AFDB-43DE-B21B-8ABC5DF66A3C}" srcOrd="0" destOrd="0" presId="urn:microsoft.com/office/officeart/2005/8/layout/vProcess5"/>
    <dgm:cxn modelId="{4BB6139E-A6C9-4794-8D19-B0E44AA4EB24}" type="presParOf" srcId="{99AD40FD-6914-4551-B013-7A0D71F0FA54}" destId="{83CE4368-4FAD-45F7-9DBD-4AE4DD9817AC}" srcOrd="0" destOrd="0" presId="urn:microsoft.com/office/officeart/2005/8/layout/vProcess5"/>
    <dgm:cxn modelId="{1ADA4EEA-C231-4A8B-BF89-0785C70EDB09}" type="presParOf" srcId="{99AD40FD-6914-4551-B013-7A0D71F0FA54}" destId="{D15B939E-A663-4122-8F04-B1ADAE50759A}" srcOrd="1" destOrd="0" presId="urn:microsoft.com/office/officeart/2005/8/layout/vProcess5"/>
    <dgm:cxn modelId="{0F74A4E5-4F0C-4E0E-AAF4-7608D9C1E0B1}" type="presParOf" srcId="{99AD40FD-6914-4551-B013-7A0D71F0FA54}" destId="{70E5593D-D7A6-44AD-84D4-ADA476838C08}" srcOrd="2" destOrd="0" presId="urn:microsoft.com/office/officeart/2005/8/layout/vProcess5"/>
    <dgm:cxn modelId="{68BB2D47-7F07-4A59-BA94-A0BAF37AE0C2}" type="presParOf" srcId="{99AD40FD-6914-4551-B013-7A0D71F0FA54}" destId="{EDFF0EDD-AFDB-43DE-B21B-8ABC5DF66A3C}" srcOrd="3" destOrd="0" presId="urn:microsoft.com/office/officeart/2005/8/layout/vProcess5"/>
    <dgm:cxn modelId="{413BCC37-E1E1-4766-87F2-82B48D774B7D}" type="presParOf" srcId="{99AD40FD-6914-4551-B013-7A0D71F0FA54}" destId="{37822505-EBC7-44A9-9632-FF490DE567D8}" srcOrd="4" destOrd="0" presId="urn:microsoft.com/office/officeart/2005/8/layout/vProcess5"/>
    <dgm:cxn modelId="{2BB6BC4C-9EEA-445C-A705-BB3F5115460E}" type="presParOf" srcId="{99AD40FD-6914-4551-B013-7A0D71F0FA54}" destId="{093C3BBA-274F-404E-B683-645A5166202C}" srcOrd="5" destOrd="0" presId="urn:microsoft.com/office/officeart/2005/8/layout/vProcess5"/>
    <dgm:cxn modelId="{7EDB89FE-0A23-4519-BA05-C3B633D2EF99}" type="presParOf" srcId="{99AD40FD-6914-4551-B013-7A0D71F0FA54}" destId="{63771031-79D8-46DD-BD18-46E83D003AE0}" srcOrd="6" destOrd="0" presId="urn:microsoft.com/office/officeart/2005/8/layout/vProcess5"/>
    <dgm:cxn modelId="{0425A57A-DC2E-41F0-A25B-ABFAE607364D}" type="presParOf" srcId="{99AD40FD-6914-4551-B013-7A0D71F0FA54}" destId="{080A5022-E364-4626-A870-2AFDD962388A}" srcOrd="7" destOrd="0" presId="urn:microsoft.com/office/officeart/2005/8/layout/vProcess5"/>
    <dgm:cxn modelId="{B50C36CA-C717-4226-8784-C009366AA0CC}" type="presParOf" srcId="{99AD40FD-6914-4551-B013-7A0D71F0FA54}" destId="{2FB06079-6661-45F7-976A-75FF55228BD0}"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B939E-A663-4122-8F04-B1ADAE50759A}">
      <dsp:nvSpPr>
        <dsp:cNvPr id="0" name=""/>
        <dsp:cNvSpPr/>
      </dsp:nvSpPr>
      <dsp:spPr>
        <a:xfrm>
          <a:off x="-46388" y="-31886"/>
          <a:ext cx="5822160" cy="8459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Global Presence</a:t>
          </a:r>
          <a:r>
            <a:rPr lang="en-US" sz="1800" kern="1200" dirty="0"/>
            <a:t>: It is now actively used in 24+ countries, with a strong focus on India, UAE, and Australia.</a:t>
          </a:r>
        </a:p>
      </dsp:txBody>
      <dsp:txXfrm>
        <a:off x="-21612" y="-7110"/>
        <a:ext cx="4909356" cy="796358"/>
      </dsp:txXfrm>
    </dsp:sp>
    <dsp:sp modelId="{70E5593D-D7A6-44AD-84D4-ADA476838C08}">
      <dsp:nvSpPr>
        <dsp:cNvPr id="0" name=""/>
        <dsp:cNvSpPr/>
      </dsp:nvSpPr>
      <dsp:spPr>
        <a:xfrm>
          <a:off x="467331" y="955008"/>
          <a:ext cx="5822160" cy="84591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latin typeface="Arial" panose="020B0604020202020204" pitchFamily="34" charset="0"/>
              <a:cs typeface="Arial" panose="020B0604020202020204" pitchFamily="34" charset="0"/>
            </a:rPr>
            <a:t>Sustainability Efforts: </a:t>
          </a:r>
          <a:r>
            <a:rPr lang="en-US" sz="1800" kern="1200" dirty="0">
              <a:latin typeface="Arial" panose="020B0604020202020204" pitchFamily="34" charset="0"/>
              <a:cs typeface="Arial" panose="020B0604020202020204" pitchFamily="34" charset="0"/>
            </a:rPr>
            <a:t>Initiatives to reduce plastic waste and promote eco-friendly practices.</a:t>
          </a:r>
        </a:p>
      </dsp:txBody>
      <dsp:txXfrm>
        <a:off x="492107" y="979784"/>
        <a:ext cx="4709046" cy="796358"/>
      </dsp:txXfrm>
    </dsp:sp>
    <dsp:sp modelId="{EDFF0EDD-AFDB-43DE-B21B-8ABC5DF66A3C}">
      <dsp:nvSpPr>
        <dsp:cNvPr id="0" name=""/>
        <dsp:cNvSpPr/>
      </dsp:nvSpPr>
      <dsp:spPr>
        <a:xfrm>
          <a:off x="877388" y="1878130"/>
          <a:ext cx="6007712" cy="97345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Arial" panose="020B0604020202020204" pitchFamily="34" charset="0"/>
              <a:cs typeface="Arial" panose="020B0604020202020204" pitchFamily="34" charset="0"/>
            </a:rPr>
            <a:t>Recent Developments</a:t>
          </a:r>
          <a:r>
            <a:rPr lang="en-US" sz="1600" kern="1200" dirty="0">
              <a:latin typeface="Arial" panose="020B0604020202020204" pitchFamily="34" charset="0"/>
              <a:cs typeface="Arial" panose="020B0604020202020204" pitchFamily="34" charset="0"/>
            </a:rPr>
            <a:t>: Expansion into grocery delivery and cloud kitchens, adapting to market trends has now increased chances of employment and engagement of the app and it’s services.</a:t>
          </a:r>
        </a:p>
      </dsp:txBody>
      <dsp:txXfrm>
        <a:off x="905900" y="1906642"/>
        <a:ext cx="4853231" cy="916432"/>
      </dsp:txXfrm>
    </dsp:sp>
    <dsp:sp modelId="{37822505-EBC7-44A9-9632-FF490DE567D8}">
      <dsp:nvSpPr>
        <dsp:cNvPr id="0" name=""/>
        <dsp:cNvSpPr/>
      </dsp:nvSpPr>
      <dsp:spPr>
        <a:xfrm>
          <a:off x="5225930" y="609595"/>
          <a:ext cx="549841" cy="549841"/>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349644" y="609595"/>
        <a:ext cx="302413" cy="413755"/>
      </dsp:txXfrm>
    </dsp:sp>
    <dsp:sp modelId="{093C3BBA-274F-404E-B683-645A5166202C}">
      <dsp:nvSpPr>
        <dsp:cNvPr id="0" name=""/>
        <dsp:cNvSpPr/>
      </dsp:nvSpPr>
      <dsp:spPr>
        <a:xfrm>
          <a:off x="5739650" y="1590850"/>
          <a:ext cx="549841" cy="549841"/>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863364" y="1590850"/>
        <a:ext cx="302413" cy="41375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55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97171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8257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335585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596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smtClean="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540817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D6E202-B606-4609-B914-27C9371A1F6D}" type="datetime1">
              <a:rPr lang="en-US" smtClean="0"/>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4604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0584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667345-2558-425A-8533-9BFDBCE15005}" type="datetime1">
              <a:rPr lang="en-US" smtClean="0"/>
              <a:t>12/12/2024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3801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2D6E202-B606-4609-B914-27C9371A1F6D}" type="datetime1">
              <a:rPr lang="en-US" smtClean="0"/>
              <a:t>12/12/2024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20120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12/12/2024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435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2D6E202-B606-4609-B914-27C9371A1F6D}" type="datetime1">
              <a:rPr lang="en-US" smtClean="0"/>
              <a:t>12/12/2024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6778483"/>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29;p13">
            <a:extLst>
              <a:ext uri="{FF2B5EF4-FFF2-40B4-BE49-F238E27FC236}">
                <a16:creationId xmlns:a16="http://schemas.microsoft.com/office/drawing/2014/main" id="{5730C66B-5749-C06A-C817-B7398B07CE01}"/>
              </a:ext>
            </a:extLst>
          </p:cNvPr>
          <p:cNvSpPr txBox="1"/>
          <p:nvPr/>
        </p:nvSpPr>
        <p:spPr>
          <a:xfrm>
            <a:off x="965201" y="643467"/>
            <a:ext cx="6255026" cy="5054008"/>
          </a:xfrm>
          <a:prstGeom prst="rect">
            <a:avLst/>
          </a:prstGeom>
        </p:spPr>
        <p:txBody>
          <a:bodyPr spcFirstLastPara="1" vert="horz" lIns="91440" tIns="45720" rIns="91440" bIns="45720" rtlCol="0" anchor="ctr" anchorCtr="0">
            <a:normAutofit/>
          </a:bodyPr>
          <a:lstStyle/>
          <a:p>
            <a:pPr marL="0" marR="0" lvl="0" indent="0" algn="r" defTabSz="914400">
              <a:lnSpc>
                <a:spcPct val="85000"/>
              </a:lnSpc>
              <a:spcBef>
                <a:spcPct val="0"/>
              </a:spcBef>
              <a:spcAft>
                <a:spcPts val="600"/>
              </a:spcAft>
              <a:buClr>
                <a:srgbClr val="000000"/>
              </a:buClr>
              <a:buSzPts val="6000"/>
            </a:pPr>
            <a:r>
              <a:rPr lang="en-US" sz="6000" b="1" i="0" u="none" strike="noStrike" cap="none" spc="-50" dirty="0">
                <a:solidFill>
                  <a:srgbClr val="FF0000"/>
                </a:solidFill>
                <a:latin typeface="Arial" panose="020B0604020202020204" pitchFamily="34" charset="0"/>
                <a:ea typeface="+mj-ea"/>
                <a:cs typeface="Arial" panose="020B0604020202020204" pitchFamily="34" charset="0"/>
                <a:sym typeface="Arial"/>
              </a:rPr>
              <a:t>ZOMATO </a:t>
            </a:r>
            <a:r>
              <a:rPr lang="en-US" sz="6000" b="1" spc="-50" dirty="0">
                <a:solidFill>
                  <a:srgbClr val="FF0000"/>
                </a:solidFill>
                <a:latin typeface="Arial" panose="020B0604020202020204" pitchFamily="34" charset="0"/>
                <a:ea typeface="+mj-ea"/>
                <a:cs typeface="Arial" panose="020B0604020202020204" pitchFamily="34" charset="0"/>
                <a:sym typeface="Arial"/>
              </a:rPr>
              <a:t>RESTAURANT</a:t>
            </a:r>
            <a:r>
              <a:rPr lang="en-US" sz="6000" b="1" i="0" u="none" strike="noStrike" cap="none" spc="-50" dirty="0">
                <a:solidFill>
                  <a:srgbClr val="FF0000"/>
                </a:solidFill>
                <a:latin typeface="Arial" panose="020B0604020202020204" pitchFamily="34" charset="0"/>
                <a:ea typeface="+mj-ea"/>
                <a:cs typeface="Arial" panose="020B0604020202020204" pitchFamily="34" charset="0"/>
                <a:sym typeface="Arial"/>
              </a:rPr>
              <a:t> ANALYSIS</a:t>
            </a:r>
            <a:endParaRPr lang="en-US" sz="6000" b="0" i="0" u="none" strike="noStrike" cap="none" spc="-50" dirty="0">
              <a:solidFill>
                <a:srgbClr val="FF0000"/>
              </a:solidFill>
              <a:latin typeface="Arial" panose="020B0604020202020204" pitchFamily="34" charset="0"/>
              <a:ea typeface="+mj-ea"/>
              <a:cs typeface="Arial" panose="020B0604020202020204" pitchFamily="34" charset="0"/>
              <a:sym typeface="Alfa Slab One"/>
            </a:endParaRPr>
          </a:p>
        </p:txBody>
      </p:sp>
      <p:cxnSp>
        <p:nvCxnSpPr>
          <p:cNvPr id="21" name="Straight Connector 20">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8" name="Picture 7" descr="A red square with white text&#10;&#10;Description automatically generated">
            <a:extLst>
              <a:ext uri="{FF2B5EF4-FFF2-40B4-BE49-F238E27FC236}">
                <a16:creationId xmlns:a16="http://schemas.microsoft.com/office/drawing/2014/main" id="{9A5F68C6-078E-4EC4-49C2-0C0B164FD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sp>
        <p:nvSpPr>
          <p:cNvPr id="2" name="TextBox 1">
            <a:extLst>
              <a:ext uri="{FF2B5EF4-FFF2-40B4-BE49-F238E27FC236}">
                <a16:creationId xmlns:a16="http://schemas.microsoft.com/office/drawing/2014/main" id="{FB1458E6-1027-213E-3655-60F5943A41C8}"/>
              </a:ext>
            </a:extLst>
          </p:cNvPr>
          <p:cNvSpPr txBox="1"/>
          <p:nvPr/>
        </p:nvSpPr>
        <p:spPr>
          <a:xfrm>
            <a:off x="8153400" y="4713514"/>
            <a:ext cx="3472542" cy="1323439"/>
          </a:xfrm>
          <a:prstGeom prst="rect">
            <a:avLst/>
          </a:prstGeom>
          <a:noFill/>
        </p:spPr>
        <p:txBody>
          <a:bodyPr wrap="square" rtlCol="0">
            <a:spAutoFit/>
          </a:bodyPr>
          <a:lstStyle/>
          <a:p>
            <a:r>
              <a:rPr lang="en-US" sz="4000" dirty="0">
                <a:solidFill>
                  <a:srgbClr val="FF0000"/>
                </a:solidFill>
                <a:latin typeface="Arial" panose="020B0604020202020204" pitchFamily="34" charset="0"/>
                <a:cs typeface="Arial" panose="020B0604020202020204" pitchFamily="34" charset="0"/>
              </a:rPr>
              <a:t>By</a:t>
            </a:r>
          </a:p>
          <a:p>
            <a:r>
              <a:rPr lang="en-US" sz="4000" dirty="0">
                <a:solidFill>
                  <a:srgbClr val="FF0000"/>
                </a:solidFill>
                <a:latin typeface="Arial" panose="020B0604020202020204" pitchFamily="34" charset="0"/>
                <a:cs typeface="Arial" panose="020B0604020202020204" pitchFamily="34" charset="0"/>
              </a:rPr>
              <a:t>Suyesh Pandit</a:t>
            </a:r>
            <a:endParaRPr lang="en-IN" sz="4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629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 name="Google Shape;201;p23">
            <a:extLst>
              <a:ext uri="{FF2B5EF4-FFF2-40B4-BE49-F238E27FC236}">
                <a16:creationId xmlns:a16="http://schemas.microsoft.com/office/drawing/2014/main" id="{E995F4BB-C49F-E797-A893-1B6B2F46C978}"/>
              </a:ext>
            </a:extLst>
          </p:cNvPr>
          <p:cNvSpPr txBox="1"/>
          <p:nvPr/>
        </p:nvSpPr>
        <p:spPr>
          <a:xfrm>
            <a:off x="492370" y="516835"/>
            <a:ext cx="3084844" cy="2103875"/>
          </a:xfrm>
          <a:prstGeom prst="rect">
            <a:avLst/>
          </a:prstGeom>
        </p:spPr>
        <p:txBody>
          <a:bodyPr spcFirstLastPara="1" vert="horz" lIns="91440" tIns="45720" rIns="91440" bIns="45720" rtlCol="0" anchor="b" anchorCtr="0">
            <a:normAutofit/>
          </a:bodyPr>
          <a:lstStyle/>
          <a:p>
            <a:pPr marR="0" lvl="0" indent="0" defTabSz="914400">
              <a:lnSpc>
                <a:spcPct val="85000"/>
              </a:lnSpc>
              <a:spcBef>
                <a:spcPct val="0"/>
              </a:spcBef>
              <a:spcAft>
                <a:spcPts val="600"/>
              </a:spcAft>
              <a:buClr>
                <a:srgbClr val="000000"/>
              </a:buClr>
              <a:buSzPts val="3300"/>
            </a:pPr>
            <a:r>
              <a:rPr lang="en-US" sz="6000" b="1" i="0" u="none" strike="noStrike" cap="none" spc="-50" dirty="0">
                <a:solidFill>
                  <a:srgbClr val="FFFFFF"/>
                </a:solidFill>
                <a:latin typeface="+mj-lt"/>
                <a:ea typeface="+mj-ea"/>
                <a:cs typeface="+mj-cs"/>
                <a:sym typeface="Proxima Nova"/>
              </a:rPr>
              <a:t>Cuisines </a:t>
            </a:r>
          </a:p>
        </p:txBody>
      </p:sp>
      <p:sp>
        <p:nvSpPr>
          <p:cNvPr id="8" name="Google Shape;202;p23">
            <a:extLst>
              <a:ext uri="{FF2B5EF4-FFF2-40B4-BE49-F238E27FC236}">
                <a16:creationId xmlns:a16="http://schemas.microsoft.com/office/drawing/2014/main" id="{0EAEF498-086D-8AEB-A68D-3BAE1776D8E5}"/>
              </a:ext>
            </a:extLst>
          </p:cNvPr>
          <p:cNvSpPr txBox="1">
            <a:spLocks/>
          </p:cNvSpPr>
          <p:nvPr/>
        </p:nvSpPr>
        <p:spPr>
          <a:xfrm>
            <a:off x="492371" y="2653800"/>
            <a:ext cx="3084844" cy="4076536"/>
          </a:xfrm>
          <a:prstGeom prst="rect">
            <a:avLst/>
          </a:prstGeom>
        </p:spPr>
        <p:txBody>
          <a:bodyPr spcFirstLastPara="1" vert="horz" lIns="0" tIns="45720" rIns="0" bIns="45720" rtlCol="0" anchorCtr="0">
            <a:normAutofit fontScale="925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spcAft>
                <a:spcPts val="0"/>
              </a:spcAft>
              <a:buSzPts val="1018"/>
              <a:buFont typeface="Calibri" panose="020F0502020204030204" pitchFamily="34" charset="0"/>
              <a:buNone/>
            </a:pPr>
            <a:r>
              <a:rPr lang="en-US" sz="1600" dirty="0">
                <a:solidFill>
                  <a:srgbClr val="FFFFFF"/>
                </a:solidFill>
              </a:rPr>
              <a:t>In the target cities, the most popular and highly rated cuisines are as follows:</a:t>
            </a:r>
          </a:p>
          <a:p>
            <a:pPr marL="0" indent="0">
              <a:spcAft>
                <a:spcPts val="0"/>
              </a:spcAft>
              <a:buSzPts val="1018"/>
              <a:buFont typeface="Calibri" panose="020F0502020204030204" pitchFamily="34" charset="0"/>
              <a:buNone/>
            </a:pPr>
            <a:r>
              <a:rPr lang="en-US" sz="1600" b="1" dirty="0">
                <a:solidFill>
                  <a:srgbClr val="FFFFFF"/>
                </a:solidFill>
              </a:rPr>
              <a:t>USA</a:t>
            </a:r>
            <a:r>
              <a:rPr lang="en-US" sz="1600" dirty="0">
                <a:solidFill>
                  <a:srgbClr val="FFFFFF"/>
                </a:solidFill>
              </a:rPr>
              <a:t>: American, BBQ</a:t>
            </a:r>
          </a:p>
          <a:p>
            <a:pPr marL="0" indent="0">
              <a:spcAft>
                <a:spcPts val="0"/>
              </a:spcAft>
              <a:buSzPts val="1018"/>
              <a:buFont typeface="Calibri" panose="020F0502020204030204" pitchFamily="34" charset="0"/>
              <a:buNone/>
            </a:pPr>
            <a:r>
              <a:rPr lang="en-US" sz="1600" b="1" dirty="0">
                <a:solidFill>
                  <a:srgbClr val="FFFFFF"/>
                </a:solidFill>
              </a:rPr>
              <a:t>UK</a:t>
            </a:r>
            <a:r>
              <a:rPr lang="en-US" sz="1600" dirty="0">
                <a:solidFill>
                  <a:srgbClr val="FFFFFF"/>
                </a:solidFill>
              </a:rPr>
              <a:t>: American, Burger, Grill</a:t>
            </a:r>
          </a:p>
          <a:p>
            <a:pPr marL="0" indent="0">
              <a:spcAft>
                <a:spcPts val="0"/>
              </a:spcAft>
              <a:buSzPts val="1018"/>
              <a:buFont typeface="Calibri" panose="020F0502020204030204" pitchFamily="34" charset="0"/>
              <a:buNone/>
            </a:pPr>
            <a:r>
              <a:rPr lang="en-US" sz="1600" b="1" dirty="0">
                <a:solidFill>
                  <a:srgbClr val="FFFFFF"/>
                </a:solidFill>
              </a:rPr>
              <a:t>South Africa:</a:t>
            </a:r>
            <a:r>
              <a:rPr lang="en-US" sz="1600" dirty="0">
                <a:solidFill>
                  <a:srgbClr val="FFFFFF"/>
                </a:solidFill>
              </a:rPr>
              <a:t> French, European, Tapas</a:t>
            </a:r>
          </a:p>
          <a:p>
            <a:pPr marL="0" indent="0">
              <a:spcAft>
                <a:spcPts val="0"/>
              </a:spcAft>
              <a:buSzPts val="1018"/>
              <a:buFont typeface="Calibri" panose="020F0502020204030204" pitchFamily="34" charset="0"/>
              <a:buNone/>
            </a:pPr>
            <a:r>
              <a:rPr lang="en-US" sz="1600" b="1" dirty="0">
                <a:solidFill>
                  <a:srgbClr val="FFFFFF"/>
                </a:solidFill>
              </a:rPr>
              <a:t>Philippines</a:t>
            </a:r>
            <a:r>
              <a:rPr lang="en-US" sz="1600" dirty="0">
                <a:solidFill>
                  <a:srgbClr val="FFFFFF"/>
                </a:solidFill>
              </a:rPr>
              <a:t>: Mexican, Japanese, Indian</a:t>
            </a:r>
          </a:p>
          <a:p>
            <a:pPr marL="0" indent="0">
              <a:spcAft>
                <a:spcPts val="0"/>
              </a:spcAft>
              <a:buSzPts val="1018"/>
              <a:buFont typeface="Calibri" panose="020F0502020204030204" pitchFamily="34" charset="0"/>
              <a:buNone/>
            </a:pPr>
            <a:r>
              <a:rPr lang="en-US" sz="1600" b="1" dirty="0">
                <a:solidFill>
                  <a:srgbClr val="FFFFFF"/>
                </a:solidFill>
              </a:rPr>
              <a:t>India:</a:t>
            </a:r>
            <a:r>
              <a:rPr lang="en-US" sz="1600" dirty="0">
                <a:solidFill>
                  <a:srgbClr val="FFFFFF"/>
                </a:solidFill>
              </a:rPr>
              <a:t> Italian, Mughlai, Continental</a:t>
            </a:r>
          </a:p>
          <a:p>
            <a:pPr marL="0" indent="0">
              <a:spcAft>
                <a:spcPts val="0"/>
              </a:spcAft>
              <a:buSzPts val="1018"/>
              <a:buFont typeface="Calibri" panose="020F0502020204030204" pitchFamily="34" charset="0"/>
              <a:buNone/>
            </a:pPr>
            <a:r>
              <a:rPr lang="en-US" sz="1600" dirty="0">
                <a:solidFill>
                  <a:srgbClr val="FFFFFF"/>
                </a:solidFill>
                <a:sym typeface="Arial"/>
              </a:rPr>
              <a:t>The analysis shows that popular cuisines differ by location, so focusing on local </a:t>
            </a:r>
            <a:r>
              <a:rPr lang="en-US" sz="1600" dirty="0" err="1">
                <a:solidFill>
                  <a:srgbClr val="FFFFFF"/>
                </a:solidFill>
                <a:sym typeface="Arial"/>
              </a:rPr>
              <a:t>favourites</a:t>
            </a:r>
            <a:r>
              <a:rPr lang="en-US" sz="1600" dirty="0">
                <a:solidFill>
                  <a:srgbClr val="FFFFFF"/>
                </a:solidFill>
                <a:sym typeface="Arial"/>
              </a:rPr>
              <a:t> with high ratings will attract a larger customer base and drive business success.</a:t>
            </a:r>
            <a:endParaRPr lang="en-US" sz="1600" b="1" dirty="0">
              <a:solidFill>
                <a:srgbClr val="FFFFFF"/>
              </a:solidFill>
            </a:endParaRPr>
          </a:p>
          <a:p>
            <a:pPr marL="0" indent="0">
              <a:spcAft>
                <a:spcPts val="1200"/>
              </a:spcAft>
              <a:buSzPts val="1018"/>
              <a:buFont typeface="Calibri" panose="020F0502020204030204" pitchFamily="34" charset="0"/>
              <a:buNone/>
            </a:pPr>
            <a:endParaRPr lang="en-US" sz="1600" dirty="0">
              <a:solidFill>
                <a:srgbClr val="FFFFFF"/>
              </a:solidFill>
              <a:sym typeface="Arial"/>
            </a:endParaRPr>
          </a:p>
        </p:txBody>
      </p:sp>
      <p:sp>
        <p:nvSpPr>
          <p:cNvPr id="19" name="Rectangle 18">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 name="Picture 3" descr="A red square with white text&#10;&#10;Description automatically generated">
            <a:extLst>
              <a:ext uri="{FF2B5EF4-FFF2-40B4-BE49-F238E27FC236}">
                <a16:creationId xmlns:a16="http://schemas.microsoft.com/office/drawing/2014/main" id="{5B103080-5A07-8DEA-633E-1B9FC4773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graphicFrame>
        <p:nvGraphicFramePr>
          <p:cNvPr id="10" name="Chart 9">
            <a:extLst>
              <a:ext uri="{FF2B5EF4-FFF2-40B4-BE49-F238E27FC236}">
                <a16:creationId xmlns:a16="http://schemas.microsoft.com/office/drawing/2014/main" id="{CB509258-8374-5AF8-CB08-FF9FE057B432}"/>
              </a:ext>
            </a:extLst>
          </p:cNvPr>
          <p:cNvGraphicFramePr>
            <a:graphicFrameLocks/>
          </p:cNvGraphicFramePr>
          <p:nvPr>
            <p:extLst>
              <p:ext uri="{D42A27DB-BD31-4B8C-83A1-F6EECF244321}">
                <p14:modId xmlns:p14="http://schemas.microsoft.com/office/powerpoint/2010/main" val="3094876166"/>
              </p:ext>
            </p:extLst>
          </p:nvPr>
        </p:nvGraphicFramePr>
        <p:xfrm>
          <a:off x="4742017" y="640080"/>
          <a:ext cx="6798082" cy="5577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6779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ed square with white text&#10;&#10;Description automatically generated">
            <a:extLst>
              <a:ext uri="{FF2B5EF4-FFF2-40B4-BE49-F238E27FC236}">
                <a16:creationId xmlns:a16="http://schemas.microsoft.com/office/drawing/2014/main" id="{625FCE57-915E-7AB0-FF12-750D6CF6FF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sp>
        <p:nvSpPr>
          <p:cNvPr id="6" name="Google Shape;208;p24">
            <a:extLst>
              <a:ext uri="{FF2B5EF4-FFF2-40B4-BE49-F238E27FC236}">
                <a16:creationId xmlns:a16="http://schemas.microsoft.com/office/drawing/2014/main" id="{53ADC173-22C0-8BFB-394B-35069D87FA85}"/>
              </a:ext>
            </a:extLst>
          </p:cNvPr>
          <p:cNvSpPr txBox="1">
            <a:spLocks noGrp="1"/>
          </p:cNvSpPr>
          <p:nvPr>
            <p:ph type="title"/>
          </p:nvPr>
        </p:nvSpPr>
        <p:spPr>
          <a:xfrm>
            <a:off x="2620800" y="837415"/>
            <a:ext cx="6950400" cy="80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b="1" dirty="0">
                <a:solidFill>
                  <a:srgbClr val="FF0000"/>
                </a:solidFill>
                <a:latin typeface="Arial" panose="020B0604020202020204" pitchFamily="34" charset="0"/>
                <a:ea typeface="Twentieth Century"/>
                <a:cs typeface="Arial" panose="020B0604020202020204" pitchFamily="34" charset="0"/>
                <a:sym typeface="Twentieth Century"/>
              </a:rPr>
              <a:t>Online Services</a:t>
            </a:r>
            <a:endParaRPr sz="6000" b="1" dirty="0">
              <a:solidFill>
                <a:srgbClr val="FF0000"/>
              </a:solidFill>
              <a:latin typeface="Arial" panose="020B0604020202020204" pitchFamily="34" charset="0"/>
              <a:ea typeface="Twentieth Century"/>
              <a:cs typeface="Arial" panose="020B0604020202020204" pitchFamily="34" charset="0"/>
              <a:sym typeface="Twentieth Century"/>
            </a:endParaRPr>
          </a:p>
        </p:txBody>
      </p:sp>
      <p:sp>
        <p:nvSpPr>
          <p:cNvPr id="7" name="Google Shape;213;p24">
            <a:extLst>
              <a:ext uri="{FF2B5EF4-FFF2-40B4-BE49-F238E27FC236}">
                <a16:creationId xmlns:a16="http://schemas.microsoft.com/office/drawing/2014/main" id="{949DE2F6-7F3E-F56A-3DDE-9F958010AC9C}"/>
              </a:ext>
            </a:extLst>
          </p:cNvPr>
          <p:cNvSpPr txBox="1"/>
          <p:nvPr/>
        </p:nvSpPr>
        <p:spPr>
          <a:xfrm>
            <a:off x="1132115" y="1887928"/>
            <a:ext cx="10069285" cy="1541071"/>
          </a:xfrm>
          <a:prstGeom prst="rect">
            <a:avLst/>
          </a:prstGeom>
          <a:noFill/>
          <a:ln>
            <a:noFill/>
          </a:ln>
        </p:spPr>
        <p:txBody>
          <a:bodyPr spcFirstLastPara="1" wrap="square" lIns="91425" tIns="91425" rIns="91425" bIns="91425" anchor="t" anchorCtr="0">
            <a:noAutofit/>
          </a:bodyPr>
          <a:lstStyle/>
          <a:p>
            <a:pPr marL="139700" lvl="0" algn="just" rtl="0">
              <a:spcBef>
                <a:spcPts val="0"/>
              </a:spcBef>
              <a:spcAft>
                <a:spcPts val="0"/>
              </a:spcAft>
              <a:buClr>
                <a:schemeClr val="dk2"/>
              </a:buClr>
              <a:buSzPts val="1400"/>
            </a:pPr>
            <a:r>
              <a:rPr lang="en-US" dirty="0">
                <a:latin typeface="Arial" panose="020B0604020202020204" pitchFamily="34" charset="0"/>
                <a:cs typeface="Arial" panose="020B0604020202020204" pitchFamily="34" charset="0"/>
              </a:rPr>
              <a:t>Some countries offer online table booking and online delivery systems, which can be highly beneficial for establishing a market presence. These services can also be implemented in our target countries if they are not already available, helping to enhance customer convenience and drive business growth.</a:t>
            </a:r>
            <a:endParaRPr dirty="0">
              <a:solidFill>
                <a:schemeClr val="dk2"/>
              </a:solidFill>
              <a:latin typeface="Arial" panose="020B0604020202020204" pitchFamily="34" charset="0"/>
              <a:ea typeface="Calibri"/>
              <a:cs typeface="Arial" panose="020B0604020202020204" pitchFamily="34" charset="0"/>
              <a:sym typeface="Calibri"/>
            </a:endParaRPr>
          </a:p>
        </p:txBody>
      </p:sp>
      <p:graphicFrame>
        <p:nvGraphicFramePr>
          <p:cNvPr id="8" name="Chart 7">
            <a:extLst>
              <a:ext uri="{FF2B5EF4-FFF2-40B4-BE49-F238E27FC236}">
                <a16:creationId xmlns:a16="http://schemas.microsoft.com/office/drawing/2014/main" id="{1FD5FEF5-10CB-49CE-8937-63C563890C72}"/>
              </a:ext>
            </a:extLst>
          </p:cNvPr>
          <p:cNvGraphicFramePr>
            <a:graphicFrameLocks/>
          </p:cNvGraphicFramePr>
          <p:nvPr>
            <p:extLst>
              <p:ext uri="{D42A27DB-BD31-4B8C-83A1-F6EECF244321}">
                <p14:modId xmlns:p14="http://schemas.microsoft.com/office/powerpoint/2010/main" val="2234141697"/>
              </p:ext>
            </p:extLst>
          </p:nvPr>
        </p:nvGraphicFramePr>
        <p:xfrm>
          <a:off x="8044543" y="3428999"/>
          <a:ext cx="2927350" cy="243803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9ECC00AA-59C6-4D58-BB1A-FA2D3F374865}"/>
              </a:ext>
            </a:extLst>
          </p:cNvPr>
          <p:cNvGraphicFramePr>
            <a:graphicFrameLocks/>
          </p:cNvGraphicFramePr>
          <p:nvPr>
            <p:extLst>
              <p:ext uri="{D42A27DB-BD31-4B8C-83A1-F6EECF244321}">
                <p14:modId xmlns:p14="http://schemas.microsoft.com/office/powerpoint/2010/main" val="1028940455"/>
              </p:ext>
            </p:extLst>
          </p:nvPr>
        </p:nvGraphicFramePr>
        <p:xfrm>
          <a:off x="1590220" y="3428999"/>
          <a:ext cx="2557238" cy="244165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1901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A434909-9509-EEBA-8E4B-9E0A00FAE7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32658"/>
            <a:ext cx="12192000" cy="6858000"/>
          </a:xfrm>
          <a:prstGeom prst="rect">
            <a:avLst/>
          </a:prstGeom>
        </p:spPr>
      </p:pic>
    </p:spTree>
    <p:extLst>
      <p:ext uri="{BB962C8B-B14F-4D97-AF65-F5344CB8AC3E}">
        <p14:creationId xmlns:p14="http://schemas.microsoft.com/office/powerpoint/2010/main" val="2088278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7E04A68D-9E43-1C46-5051-1659771B8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sp>
        <p:nvSpPr>
          <p:cNvPr id="5" name="Google Shape;231;p27">
            <a:extLst>
              <a:ext uri="{FF2B5EF4-FFF2-40B4-BE49-F238E27FC236}">
                <a16:creationId xmlns:a16="http://schemas.microsoft.com/office/drawing/2014/main" id="{A3BF7F1A-D21E-6500-3E46-700268144BF0}"/>
              </a:ext>
            </a:extLst>
          </p:cNvPr>
          <p:cNvSpPr txBox="1">
            <a:spLocks noGrp="1"/>
          </p:cNvSpPr>
          <p:nvPr>
            <p:ph type="title"/>
          </p:nvPr>
        </p:nvSpPr>
        <p:spPr>
          <a:xfrm>
            <a:off x="2613150" y="861275"/>
            <a:ext cx="6965700" cy="75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b="1" dirty="0">
                <a:solidFill>
                  <a:srgbClr val="FF0000"/>
                </a:solidFill>
                <a:latin typeface="Arial" panose="020B0604020202020204" pitchFamily="34" charset="0"/>
                <a:ea typeface="Twentieth Century"/>
                <a:cs typeface="Arial" panose="020B0604020202020204" pitchFamily="34" charset="0"/>
                <a:sym typeface="Twentieth Century"/>
              </a:rPr>
              <a:t>Recommendations</a:t>
            </a:r>
            <a:endParaRPr sz="6000" b="1" dirty="0">
              <a:solidFill>
                <a:srgbClr val="FF0000"/>
              </a:solidFill>
              <a:latin typeface="Arial" panose="020B0604020202020204" pitchFamily="34" charset="0"/>
              <a:ea typeface="Twentieth Century"/>
              <a:cs typeface="Arial" panose="020B0604020202020204" pitchFamily="34" charset="0"/>
              <a:sym typeface="Twentieth Century"/>
            </a:endParaRPr>
          </a:p>
        </p:txBody>
      </p:sp>
      <p:sp>
        <p:nvSpPr>
          <p:cNvPr id="9" name="Rectangle 3">
            <a:extLst>
              <a:ext uri="{FF2B5EF4-FFF2-40B4-BE49-F238E27FC236}">
                <a16:creationId xmlns:a16="http://schemas.microsoft.com/office/drawing/2014/main" id="{828E4AB4-20C8-CF1F-9DD3-8B2D1A9C0910}"/>
              </a:ext>
            </a:extLst>
          </p:cNvPr>
          <p:cNvSpPr>
            <a:spLocks noChangeArrowheads="1"/>
          </p:cNvSpPr>
          <p:nvPr/>
        </p:nvSpPr>
        <p:spPr bwMode="auto">
          <a:xfrm>
            <a:off x="1055649" y="1820746"/>
            <a:ext cx="5040351" cy="4884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 recommend expanding restaurant operations in Sri Lanka, Singapore, Canada, and Australia due to their relatively low restaurant count and average ratings ranging between 3.5 and 4.0. These factors present strong opportunities for growth and market penetration in these countries.</a:t>
            </a:r>
          </a:p>
          <a:p>
            <a:pPr marR="0" lvl="0" algn="just"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cs typeface="Arial" panose="020B0604020202020204" pitchFamily="34" charset="0"/>
            </a:endParaRPr>
          </a:p>
          <a:p>
            <a:pPr marL="457200" lvl="0" indent="-317500" algn="just" rtl="0">
              <a:lnSpc>
                <a:spcPct val="90000"/>
              </a:lnSpc>
              <a:spcBef>
                <a:spcPts val="0"/>
              </a:spcBef>
              <a:spcAft>
                <a:spcPts val="0"/>
              </a:spcAft>
              <a:buClr>
                <a:srgbClr val="000000"/>
              </a:buClr>
              <a:buSzPts val="1400"/>
              <a:buChar char="●"/>
            </a:pPr>
            <a:r>
              <a:rPr lang="en-US" dirty="0">
                <a:latin typeface="Arial" panose="020B0604020202020204" pitchFamily="34" charset="0"/>
                <a:cs typeface="Arial" panose="020B0604020202020204" pitchFamily="34" charset="0"/>
              </a:rPr>
              <a:t>Among these countries, the most suitable cities for opening restaurants are:</a:t>
            </a:r>
            <a:endParaRPr lang="en-US" sz="1800" dirty="0">
              <a:latin typeface="Arial" panose="020B0604020202020204" pitchFamily="34" charset="0"/>
              <a:cs typeface="Arial" panose="020B0604020202020204" pitchFamily="34" charset="0"/>
            </a:endParaRPr>
          </a:p>
          <a:p>
            <a:pPr marL="742950" lvl="0" indent="-285750" algn="just" rtl="0">
              <a:lnSpc>
                <a:spcPct val="90000"/>
              </a:lnSpc>
              <a:spcBef>
                <a:spcPts val="0"/>
              </a:spcBef>
              <a:spcAft>
                <a:spcPts val="0"/>
              </a:spcAft>
              <a:buFont typeface="Courier New" panose="02070309020205020404" pitchFamily="49" charset="0"/>
              <a:buChar char="o"/>
            </a:pPr>
            <a:r>
              <a:rPr lang="en-IN" b="1" dirty="0">
                <a:latin typeface="Arial" panose="020B0604020202020204" pitchFamily="34" charset="0"/>
                <a:cs typeface="Arial" panose="020B0604020202020204" pitchFamily="34" charset="0"/>
              </a:rPr>
              <a:t>Sri Lanka</a:t>
            </a:r>
            <a:r>
              <a:rPr lang="en-IN" dirty="0">
                <a:latin typeface="Arial" panose="020B0604020202020204" pitchFamily="34" charset="0"/>
                <a:cs typeface="Arial" panose="020B0604020202020204" pitchFamily="34" charset="0"/>
              </a:rPr>
              <a:t>: Colombo</a:t>
            </a:r>
          </a:p>
          <a:p>
            <a:pPr marL="742950" lvl="0" indent="-285750" algn="just" rtl="0">
              <a:lnSpc>
                <a:spcPct val="90000"/>
              </a:lnSpc>
              <a:spcBef>
                <a:spcPts val="0"/>
              </a:spcBef>
              <a:spcAft>
                <a:spcPts val="0"/>
              </a:spcAft>
              <a:buFont typeface="Courier New" panose="02070309020205020404" pitchFamily="49" charset="0"/>
              <a:buChar char="o"/>
            </a:pPr>
            <a:r>
              <a:rPr lang="en-US" sz="1800" b="1" dirty="0">
                <a:latin typeface="Arial" panose="020B0604020202020204" pitchFamily="34" charset="0"/>
                <a:cs typeface="Arial" panose="020B0604020202020204" pitchFamily="34" charset="0"/>
              </a:rPr>
              <a:t>Singapore: </a:t>
            </a:r>
            <a:r>
              <a:rPr lang="en-US" sz="1800" dirty="0">
                <a:latin typeface="Arial" panose="020B0604020202020204" pitchFamily="34" charset="0"/>
                <a:cs typeface="Arial" panose="020B0604020202020204" pitchFamily="34" charset="0"/>
              </a:rPr>
              <a:t>Singapore</a:t>
            </a:r>
          </a:p>
          <a:p>
            <a:pPr marL="742950" lvl="0" indent="-285750" algn="just" rtl="0">
              <a:lnSpc>
                <a:spcPct val="90000"/>
              </a:lnSpc>
              <a:spcBef>
                <a:spcPts val="0"/>
              </a:spcBef>
              <a:spcAft>
                <a:spcPts val="0"/>
              </a:spcAft>
              <a:buFont typeface="Courier New" panose="02070309020205020404" pitchFamily="49" charset="0"/>
              <a:buChar char="o"/>
            </a:pPr>
            <a:r>
              <a:rPr lang="en-US" sz="1800" b="1" dirty="0">
                <a:solidFill>
                  <a:srgbClr val="000000"/>
                </a:solidFill>
                <a:latin typeface="Arial" panose="020B0604020202020204" pitchFamily="34" charset="0"/>
                <a:cs typeface="Arial" panose="020B0604020202020204" pitchFamily="34" charset="0"/>
              </a:rPr>
              <a:t>Canada: </a:t>
            </a:r>
            <a:r>
              <a:rPr lang="en-US" sz="1800" dirty="0">
                <a:solidFill>
                  <a:srgbClr val="000000"/>
                </a:solidFill>
                <a:latin typeface="Arial" panose="020B0604020202020204" pitchFamily="34" charset="0"/>
                <a:cs typeface="Arial" panose="020B0604020202020204" pitchFamily="34" charset="0"/>
              </a:rPr>
              <a:t>Vineland Station</a:t>
            </a:r>
            <a:endParaRPr lang="en-US" sz="1800" dirty="0">
              <a:latin typeface="Arial" panose="020B0604020202020204" pitchFamily="34" charset="0"/>
              <a:cs typeface="Arial" panose="020B0604020202020204" pitchFamily="34" charset="0"/>
            </a:endParaRPr>
          </a:p>
          <a:p>
            <a:pPr marL="742950" lvl="0" indent="-285750" algn="just" rtl="0">
              <a:lnSpc>
                <a:spcPct val="90000"/>
              </a:lnSpc>
              <a:spcBef>
                <a:spcPts val="0"/>
              </a:spcBef>
              <a:spcAft>
                <a:spcPts val="0"/>
              </a:spcAft>
              <a:buFont typeface="Courier New" panose="02070309020205020404" pitchFamily="49" charset="0"/>
              <a:buChar char="o"/>
            </a:pPr>
            <a:r>
              <a:rPr lang="en-US" sz="1800" b="1" dirty="0">
                <a:solidFill>
                  <a:srgbClr val="000000"/>
                </a:solidFill>
                <a:latin typeface="Arial" panose="020B0604020202020204" pitchFamily="34" charset="0"/>
                <a:cs typeface="Arial" panose="020B0604020202020204" pitchFamily="34" charset="0"/>
              </a:rPr>
              <a:t>Australia: </a:t>
            </a:r>
            <a:r>
              <a:rPr lang="en-US" sz="1800" dirty="0">
                <a:solidFill>
                  <a:srgbClr val="000000"/>
                </a:solidFill>
                <a:latin typeface="Arial" panose="020B0604020202020204" pitchFamily="34" charset="0"/>
                <a:cs typeface="Arial" panose="020B0604020202020204" pitchFamily="34" charset="0"/>
              </a:rPr>
              <a:t>Palm Cove, Tanunda, East Ballina</a:t>
            </a:r>
          </a:p>
          <a:p>
            <a:endParaRPr lang="en-IN" dirty="0">
              <a:latin typeface="Arial" panose="020B0604020202020204" pitchFamily="34" charset="0"/>
              <a:cs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B872C5F-9BED-002B-DF8B-013DEDF83B8F}"/>
              </a:ext>
            </a:extLst>
          </p:cNvPr>
          <p:cNvSpPr txBox="1"/>
          <p:nvPr/>
        </p:nvSpPr>
        <p:spPr>
          <a:xfrm>
            <a:off x="6161316" y="1820746"/>
            <a:ext cx="4975035" cy="3970318"/>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popular local cuisines to focus on for new restaurants in these countries are:</a:t>
            </a:r>
          </a:p>
          <a:p>
            <a:pPr marL="742950" lvl="1" indent="-285750">
              <a:buFont typeface="Courier New" panose="02070309020205020404" pitchFamily="49" charset="0"/>
              <a:buChar char="o"/>
            </a:pPr>
            <a:r>
              <a:rPr lang="en-US" b="1" dirty="0">
                <a:latin typeface="Arial" panose="020B0604020202020204" pitchFamily="34" charset="0"/>
                <a:cs typeface="Arial" panose="020B0604020202020204" pitchFamily="34" charset="0"/>
              </a:rPr>
              <a:t>Singapore</a:t>
            </a:r>
            <a:r>
              <a:rPr lang="en-US" dirty="0">
                <a:latin typeface="Arial" panose="020B0604020202020204" pitchFamily="34" charset="0"/>
                <a:cs typeface="Arial" panose="020B0604020202020204" pitchFamily="34" charset="0"/>
              </a:rPr>
              <a:t>: Italian and Bakery items are highly favored.</a:t>
            </a:r>
          </a:p>
          <a:p>
            <a:pPr marL="742950" lvl="1" indent="-285750">
              <a:buFont typeface="Courier New" panose="02070309020205020404" pitchFamily="49" charset="0"/>
              <a:buChar char="o"/>
            </a:pPr>
            <a:r>
              <a:rPr lang="en-US" b="1" dirty="0">
                <a:latin typeface="Arial" panose="020B0604020202020204" pitchFamily="34" charset="0"/>
                <a:cs typeface="Arial" panose="020B0604020202020204" pitchFamily="34" charset="0"/>
              </a:rPr>
              <a:t>Canada</a:t>
            </a:r>
            <a:r>
              <a:rPr lang="en-US" dirty="0">
                <a:latin typeface="Arial" panose="020B0604020202020204" pitchFamily="34" charset="0"/>
                <a:cs typeface="Arial" panose="020B0604020202020204" pitchFamily="34" charset="0"/>
              </a:rPr>
              <a:t>: Italian and Pizza are the most popular choices.</a:t>
            </a:r>
          </a:p>
          <a:p>
            <a:pPr marL="742950" lvl="1" indent="-285750">
              <a:buFont typeface="Courier New" panose="02070309020205020404" pitchFamily="49" charset="0"/>
              <a:buChar char="o"/>
            </a:pPr>
            <a:r>
              <a:rPr lang="en-US" b="1" dirty="0">
                <a:latin typeface="Arial" panose="020B0604020202020204" pitchFamily="34" charset="0"/>
                <a:cs typeface="Arial" panose="020B0604020202020204" pitchFamily="34" charset="0"/>
              </a:rPr>
              <a:t>Australia</a:t>
            </a:r>
            <a:r>
              <a:rPr lang="en-US" dirty="0">
                <a:latin typeface="Arial" panose="020B0604020202020204" pitchFamily="34" charset="0"/>
                <a:cs typeface="Arial" panose="020B0604020202020204" pitchFamily="34" charset="0"/>
              </a:rPr>
              <a:t>: Pizza and Mediterranean cuisine dominate.</a:t>
            </a:r>
          </a:p>
          <a:p>
            <a:pPr marL="742950" lvl="1" indent="-285750">
              <a:buFont typeface="Courier New" panose="02070309020205020404" pitchFamily="49" charset="0"/>
              <a:buChar char="o"/>
            </a:pPr>
            <a:r>
              <a:rPr lang="en-US" b="1" dirty="0">
                <a:latin typeface="Arial" panose="020B0604020202020204" pitchFamily="34" charset="0"/>
                <a:cs typeface="Arial" panose="020B0604020202020204" pitchFamily="34" charset="0"/>
              </a:rPr>
              <a:t>Sri Lanka</a:t>
            </a:r>
            <a:r>
              <a:rPr lang="en-US" dirty="0">
                <a:latin typeface="Arial" panose="020B0604020202020204" pitchFamily="34" charset="0"/>
                <a:cs typeface="Arial" panose="020B0604020202020204" pitchFamily="34" charset="0"/>
              </a:rPr>
              <a:t>: American and Fast Food are the top preferences.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By aligning the restaurant menu with these local favorites, while maintaining high quality and consistency, restaurants can enhance customer satisfaction and improve ratings.</a:t>
            </a:r>
          </a:p>
        </p:txBody>
      </p:sp>
    </p:spTree>
    <p:extLst>
      <p:ext uri="{BB962C8B-B14F-4D97-AF65-F5344CB8AC3E}">
        <p14:creationId xmlns:p14="http://schemas.microsoft.com/office/powerpoint/2010/main" val="359045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 name="Google Shape;238;p28">
            <a:extLst>
              <a:ext uri="{FF2B5EF4-FFF2-40B4-BE49-F238E27FC236}">
                <a16:creationId xmlns:a16="http://schemas.microsoft.com/office/drawing/2014/main" id="{E4265D38-27D7-876E-178D-B9639186E4BE}"/>
              </a:ext>
            </a:extLst>
          </p:cNvPr>
          <p:cNvSpPr txBox="1">
            <a:spLocks noGrp="1"/>
          </p:cNvSpPr>
          <p:nvPr>
            <p:ph type="title"/>
          </p:nvPr>
        </p:nvSpPr>
        <p:spPr>
          <a:xfrm>
            <a:off x="492369" y="605896"/>
            <a:ext cx="3494429" cy="5646208"/>
          </a:xfrm>
          <a:prstGeom prst="rect">
            <a:avLst/>
          </a:prstGeom>
        </p:spPr>
        <p:txBody>
          <a:bodyPr spcFirstLastPara="1" vert="horz" lIns="91440" tIns="45720" rIns="91440" bIns="45720" rtlCol="0" anchor="ctr" anchorCtr="0">
            <a:normAutofit/>
          </a:bodyPr>
          <a:lstStyle/>
          <a:p>
            <a:pPr lvl="0" indent="0">
              <a:spcAft>
                <a:spcPts val="0"/>
              </a:spcAft>
              <a:buSzPts val="5400"/>
            </a:pPr>
            <a:r>
              <a:rPr lang="en-US" sz="6000" b="1" dirty="0">
                <a:solidFill>
                  <a:srgbClr val="FFFFFF"/>
                </a:solidFill>
              </a:rPr>
              <a:t>Conclusion</a:t>
            </a:r>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Rectangle 1">
            <a:extLst>
              <a:ext uri="{FF2B5EF4-FFF2-40B4-BE49-F238E27FC236}">
                <a16:creationId xmlns:a16="http://schemas.microsoft.com/office/drawing/2014/main" id="{06BE1150-7F9D-E906-A812-9193062A2C83}"/>
              </a:ext>
            </a:extLst>
          </p:cNvPr>
          <p:cNvSpPr>
            <a:spLocks noChangeArrowheads="1"/>
          </p:cNvSpPr>
          <p:nvPr/>
        </p:nvSpPr>
        <p:spPr bwMode="auto">
          <a:xfrm>
            <a:off x="4742016" y="605896"/>
            <a:ext cx="6413663" cy="56462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 anchorCtr="0" compatLnSpc="1">
            <a:prstTxWarp prst="textNoShape">
              <a:avLst/>
            </a:prstTxWarp>
            <a:normAutofit/>
          </a:bodyPr>
          <a:lstStyle/>
          <a:p>
            <a:pPr marR="0" lvl="0" defTabSz="914400" fontAlgn="base">
              <a:lnSpc>
                <a:spcPct val="90000"/>
              </a:lnSpc>
              <a:spcBef>
                <a:spcPct val="0"/>
              </a:spcBef>
              <a:spcAft>
                <a:spcPts val="600"/>
              </a:spcAft>
              <a:buClr>
                <a:schemeClr val="accent1"/>
              </a:buClr>
              <a:buSzTx/>
              <a:buFont typeface="Calibri" panose="020F0502020204030204" pitchFamily="34" charset="0"/>
              <a:tabLst/>
            </a:pPr>
            <a:r>
              <a:rPr kumimoji="0" lang="en-US" altLang="en-US" b="1" i="0" u="none" strike="noStrike" cap="none" normalizeH="0" baseline="0" dirty="0">
                <a:ln>
                  <a:noFill/>
                </a:ln>
                <a:solidFill>
                  <a:schemeClr val="tx1">
                    <a:lumMod val="75000"/>
                    <a:lumOff val="25000"/>
                  </a:schemeClr>
                </a:solidFill>
                <a:effectLst/>
              </a:rPr>
              <a:t>Customer Response</a:t>
            </a:r>
            <a:r>
              <a:rPr kumimoji="0" lang="en-US" altLang="en-US" b="0" i="0" u="none" strike="noStrike" cap="none" normalizeH="0" baseline="0" dirty="0">
                <a:ln>
                  <a:noFill/>
                </a:ln>
                <a:solidFill>
                  <a:schemeClr val="tx1">
                    <a:lumMod val="75000"/>
                    <a:lumOff val="25000"/>
                  </a:schemeClr>
                </a:solidFill>
                <a:effectLst/>
              </a:rPr>
              <a:t>: Analyzed customer ratings, votes, and preferences to understand their impact on restaurant performance and cuisine selection.</a:t>
            </a:r>
          </a:p>
          <a:p>
            <a:pPr marR="0" lvl="0" defTabSz="914400" fontAlgn="base">
              <a:lnSpc>
                <a:spcPct val="90000"/>
              </a:lnSpc>
              <a:spcBef>
                <a:spcPct val="0"/>
              </a:spcBef>
              <a:spcAft>
                <a:spcPts val="600"/>
              </a:spcAft>
              <a:buClr>
                <a:schemeClr val="accent1"/>
              </a:buClr>
              <a:buSzTx/>
              <a:buFont typeface="Calibri" panose="020F0502020204030204" pitchFamily="34" charset="0"/>
              <a:tabLst/>
            </a:pPr>
            <a:endParaRPr kumimoji="0" lang="en-US" altLang="en-US" b="0" i="0" u="none" strike="noStrike" cap="none" normalizeH="0" baseline="0" dirty="0">
              <a:ln>
                <a:noFill/>
              </a:ln>
              <a:solidFill>
                <a:schemeClr val="tx1">
                  <a:lumMod val="75000"/>
                  <a:lumOff val="25000"/>
                </a:schemeClr>
              </a:solidFill>
              <a:effectLst/>
            </a:endParaRPr>
          </a:p>
          <a:p>
            <a:pPr marR="0" lvl="0" defTabSz="914400" fontAlgn="base">
              <a:lnSpc>
                <a:spcPct val="90000"/>
              </a:lnSpc>
              <a:spcBef>
                <a:spcPct val="0"/>
              </a:spcBef>
              <a:spcAft>
                <a:spcPts val="600"/>
              </a:spcAft>
              <a:buClr>
                <a:schemeClr val="accent1"/>
              </a:buClr>
              <a:buSzTx/>
              <a:buFont typeface="Calibri" panose="020F0502020204030204" pitchFamily="34" charset="0"/>
              <a:tabLst/>
            </a:pPr>
            <a:r>
              <a:rPr kumimoji="0" lang="en-US" altLang="en-US" b="1" i="0" u="none" strike="noStrike" cap="none" normalizeH="0" baseline="0" dirty="0">
                <a:ln>
                  <a:noFill/>
                </a:ln>
                <a:solidFill>
                  <a:schemeClr val="tx1">
                    <a:lumMod val="75000"/>
                    <a:lumOff val="25000"/>
                  </a:schemeClr>
                </a:solidFill>
                <a:effectLst/>
              </a:rPr>
              <a:t>New Market Penetration</a:t>
            </a:r>
            <a:r>
              <a:rPr kumimoji="0" lang="en-US" altLang="en-US" b="0" i="0" u="none" strike="noStrike" cap="none" normalizeH="0" baseline="0" dirty="0">
                <a:ln>
                  <a:noFill/>
                </a:ln>
                <a:solidFill>
                  <a:schemeClr val="tx1">
                    <a:lumMod val="75000"/>
                    <a:lumOff val="25000"/>
                  </a:schemeClr>
                </a:solidFill>
                <a:effectLst/>
              </a:rPr>
              <a:t>: Identified competitors and pinpointed restaurants with lower ratings, highlighting potential opportunities for market entry.</a:t>
            </a:r>
          </a:p>
          <a:p>
            <a:pPr marR="0" lvl="0" defTabSz="914400" fontAlgn="base">
              <a:lnSpc>
                <a:spcPct val="90000"/>
              </a:lnSpc>
              <a:spcBef>
                <a:spcPct val="0"/>
              </a:spcBef>
              <a:spcAft>
                <a:spcPts val="600"/>
              </a:spcAft>
              <a:buClr>
                <a:schemeClr val="accent1"/>
              </a:buClr>
              <a:buSzTx/>
              <a:buFont typeface="Calibri" panose="020F0502020204030204" pitchFamily="34" charset="0"/>
              <a:tabLst/>
            </a:pPr>
            <a:endParaRPr kumimoji="0" lang="en-US" altLang="en-US" b="0" i="0" u="none" strike="noStrike" cap="none" normalizeH="0" baseline="0" dirty="0">
              <a:ln>
                <a:noFill/>
              </a:ln>
              <a:solidFill>
                <a:schemeClr val="tx1">
                  <a:lumMod val="75000"/>
                  <a:lumOff val="25000"/>
                </a:schemeClr>
              </a:solidFill>
              <a:effectLst/>
            </a:endParaRPr>
          </a:p>
          <a:p>
            <a:pPr marR="0" lvl="0" defTabSz="914400" fontAlgn="base">
              <a:lnSpc>
                <a:spcPct val="90000"/>
              </a:lnSpc>
              <a:spcBef>
                <a:spcPct val="0"/>
              </a:spcBef>
              <a:spcAft>
                <a:spcPts val="600"/>
              </a:spcAft>
              <a:buClr>
                <a:schemeClr val="accent1"/>
              </a:buClr>
              <a:buSzTx/>
              <a:buFont typeface="Calibri" panose="020F0502020204030204" pitchFamily="34" charset="0"/>
              <a:tabLst/>
            </a:pPr>
            <a:r>
              <a:rPr kumimoji="0" lang="en-US" altLang="en-US" b="1" i="0" u="none" strike="noStrike" cap="none" normalizeH="0" baseline="0" dirty="0">
                <a:ln>
                  <a:noFill/>
                </a:ln>
                <a:solidFill>
                  <a:schemeClr val="tx1">
                    <a:lumMod val="75000"/>
                    <a:lumOff val="25000"/>
                  </a:schemeClr>
                </a:solidFill>
                <a:effectLst/>
              </a:rPr>
              <a:t>Pattern Analysis</a:t>
            </a:r>
            <a:r>
              <a:rPr kumimoji="0" lang="en-US" altLang="en-US" b="0" i="0" u="none" strike="noStrike" cap="none" normalizeH="0" baseline="0" dirty="0">
                <a:ln>
                  <a:noFill/>
                </a:ln>
                <a:solidFill>
                  <a:schemeClr val="tx1">
                    <a:lumMod val="75000"/>
                    <a:lumOff val="25000"/>
                  </a:schemeClr>
                </a:solidFill>
                <a:effectLst/>
              </a:rPr>
              <a:t>: The relationship between high-rated restaurants and their cuisines reveals clear insights into pricing strategies and preferred price brackets.</a:t>
            </a:r>
          </a:p>
        </p:txBody>
      </p:sp>
      <p:pic>
        <p:nvPicPr>
          <p:cNvPr id="4" name="Picture 3" descr="A red square with white text&#10;&#10;Description automatically generated">
            <a:extLst>
              <a:ext uri="{FF2B5EF4-FFF2-40B4-BE49-F238E27FC236}">
                <a16:creationId xmlns:a16="http://schemas.microsoft.com/office/drawing/2014/main" id="{BCC7DD35-5CA8-8721-0FCA-8A1F91DCA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spTree>
    <p:extLst>
      <p:ext uri="{BB962C8B-B14F-4D97-AF65-F5344CB8AC3E}">
        <p14:creationId xmlns:p14="http://schemas.microsoft.com/office/powerpoint/2010/main" val="1969303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44;p29">
            <a:extLst>
              <a:ext uri="{FF2B5EF4-FFF2-40B4-BE49-F238E27FC236}">
                <a16:creationId xmlns:a16="http://schemas.microsoft.com/office/drawing/2014/main" id="{4214567B-FC10-4AFF-3C5C-F8F989F25DB2}"/>
              </a:ext>
            </a:extLst>
          </p:cNvPr>
          <p:cNvSpPr txBox="1">
            <a:spLocks noGrp="1"/>
          </p:cNvSpPr>
          <p:nvPr>
            <p:ph type="title"/>
          </p:nvPr>
        </p:nvSpPr>
        <p:spPr>
          <a:xfrm>
            <a:off x="4348952" y="643467"/>
            <a:ext cx="7172487" cy="5054008"/>
          </a:xfrm>
          <a:prstGeom prst="rect">
            <a:avLst/>
          </a:prstGeom>
        </p:spPr>
        <p:txBody>
          <a:bodyPr spcFirstLastPara="1" vert="horz" lIns="91440" tIns="45720" rIns="91440" bIns="45720" rtlCol="0" anchor="ctr" anchorCtr="0">
            <a:normAutofit/>
          </a:bodyPr>
          <a:lstStyle/>
          <a:p>
            <a:pPr marL="0" lvl="0" indent="0">
              <a:spcAft>
                <a:spcPts val="0"/>
              </a:spcAft>
              <a:buSzPts val="5400"/>
            </a:pPr>
            <a:r>
              <a:rPr lang="en-US" sz="6600" b="1">
                <a:solidFill>
                  <a:schemeClr val="tx2"/>
                </a:solidFill>
              </a:rPr>
              <a:t>Thank you</a:t>
            </a:r>
          </a:p>
        </p:txBody>
      </p:sp>
      <p:cxnSp>
        <p:nvCxnSpPr>
          <p:cNvPr id="18" name="Straight Connector 17">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05250E5-90D0-4E41-B9BD-FF661DE54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 name="Picture 3" descr="A red square with white text&#10;&#10;Description automatically generated">
            <a:extLst>
              <a:ext uri="{FF2B5EF4-FFF2-40B4-BE49-F238E27FC236}">
                <a16:creationId xmlns:a16="http://schemas.microsoft.com/office/drawing/2014/main" id="{7CC33250-1846-6751-D8C3-DA23D59A9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spTree>
    <p:extLst>
      <p:ext uri="{BB962C8B-B14F-4D97-AF65-F5344CB8AC3E}">
        <p14:creationId xmlns:p14="http://schemas.microsoft.com/office/powerpoint/2010/main" val="308274270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2923C52F-C19A-1F52-711B-A6C4D6AB1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sp>
        <p:nvSpPr>
          <p:cNvPr id="6" name="TextBox 5">
            <a:extLst>
              <a:ext uri="{FF2B5EF4-FFF2-40B4-BE49-F238E27FC236}">
                <a16:creationId xmlns:a16="http://schemas.microsoft.com/office/drawing/2014/main" id="{EB3A795C-11B1-3C40-DB72-227D7DAA963D}"/>
              </a:ext>
            </a:extLst>
          </p:cNvPr>
          <p:cNvSpPr txBox="1"/>
          <p:nvPr/>
        </p:nvSpPr>
        <p:spPr>
          <a:xfrm>
            <a:off x="3733799" y="791692"/>
            <a:ext cx="6096000" cy="1015663"/>
          </a:xfrm>
          <a:prstGeom prst="rect">
            <a:avLst/>
          </a:prstGeom>
          <a:noFill/>
        </p:spPr>
        <p:txBody>
          <a:bodyPr wrap="square">
            <a:spAutoFit/>
          </a:bodyPr>
          <a:lstStyle/>
          <a:p>
            <a:r>
              <a:rPr lang="en" sz="6000" b="1" dirty="0">
                <a:solidFill>
                  <a:srgbClr val="FF0000"/>
                </a:solidFill>
                <a:latin typeface="Arial" panose="020B0604020202020204" pitchFamily="34" charset="0"/>
                <a:ea typeface="Twentieth Century"/>
                <a:cs typeface="Arial" panose="020B0604020202020204" pitchFamily="34" charset="0"/>
                <a:sym typeface="Twentieth Century"/>
              </a:rPr>
              <a:t>About Zomato</a:t>
            </a:r>
            <a:endParaRPr lang="en-IN" sz="6000" dirty="0">
              <a:solidFill>
                <a:srgbClr val="FF0000"/>
              </a:solidFill>
              <a:latin typeface="Arial" panose="020B0604020202020204" pitchFamily="34" charset="0"/>
              <a:cs typeface="Arial" panose="020B0604020202020204" pitchFamily="34" charset="0"/>
            </a:endParaRPr>
          </a:p>
        </p:txBody>
      </p:sp>
      <p:sp>
        <p:nvSpPr>
          <p:cNvPr id="8" name="Google Shape;137;p14">
            <a:extLst>
              <a:ext uri="{FF2B5EF4-FFF2-40B4-BE49-F238E27FC236}">
                <a16:creationId xmlns:a16="http://schemas.microsoft.com/office/drawing/2014/main" id="{FFD0CAF0-FE88-B8C3-63E8-42591A2D4D0E}"/>
              </a:ext>
            </a:extLst>
          </p:cNvPr>
          <p:cNvSpPr txBox="1"/>
          <p:nvPr/>
        </p:nvSpPr>
        <p:spPr>
          <a:xfrm>
            <a:off x="1264917" y="2143654"/>
            <a:ext cx="9762312" cy="629373"/>
          </a:xfrm>
          <a:prstGeom prst="rect">
            <a:avLst/>
          </a:prstGeom>
          <a:noFill/>
          <a:ln>
            <a:noFill/>
          </a:ln>
        </p:spPr>
        <p:txBody>
          <a:bodyPr spcFirstLastPara="1" wrap="square" lIns="91425" tIns="91425" rIns="91425" bIns="91425" anchor="t" anchorCtr="0">
            <a:spAutoFit/>
          </a:bodyPr>
          <a:lstStyle/>
          <a:p>
            <a:pPr marL="0" marR="0" lvl="0" indent="0" algn="ctr" rtl="0">
              <a:lnSpc>
                <a:spcPct val="105000"/>
              </a:lnSpc>
              <a:spcBef>
                <a:spcPts val="0"/>
              </a:spcBef>
              <a:spcAft>
                <a:spcPts val="1200"/>
              </a:spcAft>
              <a:buClr>
                <a:srgbClr val="000000"/>
              </a:buClr>
              <a:buSzPts val="1800"/>
              <a:buFont typeface="Arial"/>
              <a:buNone/>
            </a:pPr>
            <a:r>
              <a:rPr lang="en" b="1" i="0" u="none" strike="noStrike" cap="none" dirty="0">
                <a:latin typeface="Arial" panose="020B0604020202020204" pitchFamily="34" charset="0"/>
                <a:ea typeface="Arial"/>
                <a:cs typeface="Arial" panose="020B0604020202020204" pitchFamily="34" charset="0"/>
                <a:sym typeface="Arial"/>
              </a:rPr>
              <a:t>Founded: By Deepinder Goyal and Pankaj Chaddah in India in year 2008.</a:t>
            </a:r>
            <a:endParaRPr b="1" i="0" u="none" strike="noStrike" cap="none" dirty="0">
              <a:latin typeface="Arial" panose="020B0604020202020204" pitchFamily="34" charset="0"/>
              <a:ea typeface="Proxima Nova"/>
              <a:cs typeface="Arial" panose="020B0604020202020204" pitchFamily="34" charset="0"/>
              <a:sym typeface="Proxima Nova"/>
            </a:endParaRPr>
          </a:p>
        </p:txBody>
      </p:sp>
      <p:graphicFrame>
        <p:nvGraphicFramePr>
          <p:cNvPr id="10" name="Google Shape;136;p14">
            <a:extLst>
              <a:ext uri="{FF2B5EF4-FFF2-40B4-BE49-F238E27FC236}">
                <a16:creationId xmlns:a16="http://schemas.microsoft.com/office/drawing/2014/main" id="{46914323-159B-D2B5-AB2B-BE056A33D19B}"/>
              </a:ext>
            </a:extLst>
          </p:cNvPr>
          <p:cNvGraphicFramePr/>
          <p:nvPr>
            <p:extLst>
              <p:ext uri="{D42A27DB-BD31-4B8C-83A1-F6EECF244321}">
                <p14:modId xmlns:p14="http://schemas.microsoft.com/office/powerpoint/2010/main" val="987165075"/>
              </p:ext>
            </p:extLst>
          </p:nvPr>
        </p:nvGraphicFramePr>
        <p:xfrm>
          <a:off x="1015092" y="2740204"/>
          <a:ext cx="6849600" cy="2819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3487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 name="Google Shape;143;p15">
            <a:extLst>
              <a:ext uri="{FF2B5EF4-FFF2-40B4-BE49-F238E27FC236}">
                <a16:creationId xmlns:a16="http://schemas.microsoft.com/office/drawing/2014/main" id="{2779F8C4-55E2-521C-DB44-4250519E8B1D}"/>
              </a:ext>
            </a:extLst>
          </p:cNvPr>
          <p:cNvSpPr txBox="1">
            <a:spLocks noGrp="1"/>
          </p:cNvSpPr>
          <p:nvPr>
            <p:ph type="title"/>
          </p:nvPr>
        </p:nvSpPr>
        <p:spPr>
          <a:xfrm>
            <a:off x="217715" y="516835"/>
            <a:ext cx="3769083" cy="2103875"/>
          </a:xfrm>
          <a:prstGeom prst="rect">
            <a:avLst/>
          </a:prstGeom>
        </p:spPr>
        <p:txBody>
          <a:bodyPr spcFirstLastPara="1" vert="horz" lIns="91440" tIns="45720" rIns="91440" bIns="45720" rtlCol="0" anchor="b" anchorCtr="0">
            <a:noAutofit/>
          </a:bodyPr>
          <a:lstStyle/>
          <a:p>
            <a:pPr lvl="0" indent="0">
              <a:spcAft>
                <a:spcPts val="0"/>
              </a:spcAft>
              <a:buClr>
                <a:srgbClr val="000000"/>
              </a:buClr>
              <a:buSzPct val="53642"/>
            </a:pPr>
            <a:r>
              <a:rPr lang="en-US" sz="6000" b="1" dirty="0">
                <a:solidFill>
                  <a:srgbClr val="FFFFFF"/>
                </a:solidFill>
                <a:sym typeface="Twentieth Century"/>
              </a:rPr>
              <a:t>Problem Statement</a:t>
            </a:r>
          </a:p>
        </p:txBody>
      </p:sp>
      <p:sp>
        <p:nvSpPr>
          <p:cNvPr id="7" name="TextBox 6">
            <a:extLst>
              <a:ext uri="{FF2B5EF4-FFF2-40B4-BE49-F238E27FC236}">
                <a16:creationId xmlns:a16="http://schemas.microsoft.com/office/drawing/2014/main" id="{0E61DC66-B7C5-E13E-8168-E1FF1690EF01}"/>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dirty="0">
                <a:solidFill>
                  <a:srgbClr val="FFFFFF"/>
                </a:solidFill>
                <a:latin typeface="Arial" panose="020B0604020202020204" pitchFamily="34" charset="0"/>
                <a:cs typeface="Arial" panose="020B0604020202020204" pitchFamily="34" charset="0"/>
              </a:rPr>
              <a:t>I am a assigned as consultant data analyst by </a:t>
            </a:r>
            <a:r>
              <a:rPr lang="en-US" dirty="0" err="1">
                <a:solidFill>
                  <a:srgbClr val="FFFFFF"/>
                </a:solidFill>
                <a:latin typeface="Arial" panose="020B0604020202020204" pitchFamily="34" charset="0"/>
                <a:cs typeface="Arial" panose="020B0604020202020204" pitchFamily="34" charset="0"/>
              </a:rPr>
              <a:t>zomato</a:t>
            </a:r>
            <a:r>
              <a:rPr lang="en-US" dirty="0">
                <a:solidFill>
                  <a:srgbClr val="FFFFFF"/>
                </a:solidFill>
                <a:latin typeface="Arial" panose="020B0604020202020204" pitchFamily="34" charset="0"/>
                <a:cs typeface="Arial" panose="020B0604020202020204" pitchFamily="34" charset="0"/>
              </a:rPr>
              <a:t> where the team is looking for expansion and opening restaurants. My task is to come up with strategies/suggestions about opening newer restaurants.</a:t>
            </a:r>
          </a:p>
          <a:p>
            <a:pPr defTabSz="914400">
              <a:lnSpc>
                <a:spcPct val="90000"/>
              </a:lnSpc>
              <a:spcAft>
                <a:spcPts val="600"/>
              </a:spcAft>
              <a:buClr>
                <a:schemeClr val="accent1"/>
              </a:buClr>
              <a:buFont typeface="Calibri" panose="020F0502020204030204" pitchFamily="34" charset="0"/>
            </a:pPr>
            <a:endParaRPr lang="en-US" dirty="0">
              <a:solidFill>
                <a:srgbClr val="FFFFFF"/>
              </a:solidFill>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6" name="Google Shape;144;p15">
            <a:extLst>
              <a:ext uri="{FF2B5EF4-FFF2-40B4-BE49-F238E27FC236}">
                <a16:creationId xmlns:a16="http://schemas.microsoft.com/office/drawing/2014/main" id="{2C7F753B-1240-1171-412E-ED0074B3F723}"/>
              </a:ext>
            </a:extLst>
          </p:cNvPr>
          <p:cNvPicPr preferRelativeResize="0"/>
          <p:nvPr/>
        </p:nvPicPr>
        <p:blipFill rotWithShape="1">
          <a:blip r:embed="rId2"/>
          <a:stretch/>
        </p:blipFill>
        <p:spPr>
          <a:xfrm>
            <a:off x="4742017" y="2154360"/>
            <a:ext cx="6798082" cy="2549279"/>
          </a:xfrm>
          <a:prstGeom prst="rect">
            <a:avLst/>
          </a:prstGeom>
          <a:noFill/>
        </p:spPr>
      </p:pic>
      <p:pic>
        <p:nvPicPr>
          <p:cNvPr id="4" name="Picture 3" descr="A red square with white text&#10;&#10;Description automatically generated">
            <a:extLst>
              <a:ext uri="{FF2B5EF4-FFF2-40B4-BE49-F238E27FC236}">
                <a16:creationId xmlns:a16="http://schemas.microsoft.com/office/drawing/2014/main" id="{FBFDB1CA-8326-D371-F440-0400F3D9B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spTree>
    <p:extLst>
      <p:ext uri="{BB962C8B-B14F-4D97-AF65-F5344CB8AC3E}">
        <p14:creationId xmlns:p14="http://schemas.microsoft.com/office/powerpoint/2010/main" val="3037078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11017352-D8AD-AB35-A580-9F7FC2B9C1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sp>
        <p:nvSpPr>
          <p:cNvPr id="6" name="TextBox 5">
            <a:extLst>
              <a:ext uri="{FF2B5EF4-FFF2-40B4-BE49-F238E27FC236}">
                <a16:creationId xmlns:a16="http://schemas.microsoft.com/office/drawing/2014/main" id="{EB60AA64-0B25-C161-E497-089E2EEB87B2}"/>
              </a:ext>
            </a:extLst>
          </p:cNvPr>
          <p:cNvSpPr txBox="1"/>
          <p:nvPr/>
        </p:nvSpPr>
        <p:spPr>
          <a:xfrm>
            <a:off x="1469572" y="584864"/>
            <a:ext cx="9056914" cy="1015663"/>
          </a:xfrm>
          <a:prstGeom prst="rect">
            <a:avLst/>
          </a:prstGeom>
          <a:noFill/>
        </p:spPr>
        <p:txBody>
          <a:bodyPr wrap="square">
            <a:spAutoFit/>
          </a:bodyPr>
          <a:lstStyle/>
          <a:p>
            <a:pPr algn="ctr"/>
            <a:r>
              <a:rPr lang="en" sz="6000" b="1" dirty="0">
                <a:solidFill>
                  <a:srgbClr val="FF0000"/>
                </a:solidFill>
                <a:latin typeface="Arial" panose="020B0604020202020204" pitchFamily="34" charset="0"/>
                <a:ea typeface="Twentieth Century"/>
                <a:cs typeface="Arial" panose="020B0604020202020204" pitchFamily="34" charset="0"/>
                <a:sym typeface="Twentieth Century"/>
              </a:rPr>
              <a:t>DATASET OVERVIEW</a:t>
            </a:r>
            <a:endParaRPr lang="en-IN" sz="6000" dirty="0">
              <a:solidFill>
                <a:srgbClr val="FF0000"/>
              </a:solidFill>
              <a:latin typeface="Arial" panose="020B0604020202020204" pitchFamily="34" charset="0"/>
              <a:cs typeface="Arial" panose="020B0604020202020204" pitchFamily="34" charset="0"/>
            </a:endParaRPr>
          </a:p>
        </p:txBody>
      </p:sp>
      <p:sp>
        <p:nvSpPr>
          <p:cNvPr id="9" name="Google Shape;150;p16">
            <a:extLst>
              <a:ext uri="{FF2B5EF4-FFF2-40B4-BE49-F238E27FC236}">
                <a16:creationId xmlns:a16="http://schemas.microsoft.com/office/drawing/2014/main" id="{7DA5E1C5-F6E2-78C6-07E8-1E0B16FECDD1}"/>
              </a:ext>
            </a:extLst>
          </p:cNvPr>
          <p:cNvSpPr txBox="1">
            <a:spLocks/>
          </p:cNvSpPr>
          <p:nvPr/>
        </p:nvSpPr>
        <p:spPr>
          <a:xfrm>
            <a:off x="1469572" y="1996177"/>
            <a:ext cx="4460100" cy="4161900"/>
          </a:xfrm>
          <a:prstGeom prst="rect">
            <a:avLst/>
          </a:prstGeom>
          <a:noFill/>
          <a:ln>
            <a:noFill/>
          </a:ln>
        </p:spPr>
        <p:txBody>
          <a:bodyPr spcFirstLastPara="1" vert="horz" wrap="square" lIns="91425" tIns="91425" rIns="91425" bIns="91425" rtlCol="0"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8600" indent="-203200">
              <a:spcBef>
                <a:spcPts val="0"/>
              </a:spcBef>
              <a:spcAft>
                <a:spcPts val="0"/>
              </a:spcAft>
              <a:buClr>
                <a:srgbClr val="000000"/>
              </a:buClr>
              <a:buSzPts val="1200"/>
              <a:buFont typeface="Arial"/>
              <a:buChar char="•"/>
            </a:pPr>
            <a:r>
              <a:rPr lang="en-US" sz="1200" b="1" u="sng" dirty="0">
                <a:solidFill>
                  <a:srgbClr val="000000"/>
                </a:solidFill>
                <a:latin typeface="Twentieth Century"/>
                <a:ea typeface="Twentieth Century"/>
                <a:cs typeface="Twentieth Century"/>
                <a:sym typeface="Twentieth Century"/>
              </a:rPr>
              <a:t>Restaurant ID:</a:t>
            </a:r>
            <a:r>
              <a:rPr lang="en-US" sz="1200" b="1" dirty="0">
                <a:solidFill>
                  <a:srgbClr val="000000"/>
                </a:solidFill>
                <a:latin typeface="Twentieth Century"/>
                <a:ea typeface="Twentieth Century"/>
                <a:cs typeface="Twentieth Century"/>
                <a:sym typeface="Twentieth Century"/>
              </a:rPr>
              <a:t> </a:t>
            </a:r>
            <a:r>
              <a:rPr lang="en-US" sz="1200" dirty="0">
                <a:solidFill>
                  <a:srgbClr val="000000"/>
                </a:solidFill>
                <a:latin typeface="Twentieth Century"/>
                <a:ea typeface="Twentieth Century"/>
                <a:cs typeface="Twentieth Century"/>
                <a:sym typeface="Twentieth Century"/>
              </a:rPr>
              <a:t>Unique identifier for each restaurant.</a:t>
            </a:r>
            <a:endParaRPr lang="en-US" sz="1200" dirty="0">
              <a:solidFill>
                <a:srgbClr val="000000"/>
              </a:solidFill>
            </a:endParaRPr>
          </a:p>
          <a:p>
            <a:pPr marL="228600" indent="-203200">
              <a:spcBef>
                <a:spcPts val="1000"/>
              </a:spcBef>
              <a:spcAft>
                <a:spcPts val="0"/>
              </a:spcAft>
              <a:buClr>
                <a:srgbClr val="000000"/>
              </a:buClr>
              <a:buSzPts val="1200"/>
              <a:buFont typeface="Arial"/>
              <a:buChar char="•"/>
            </a:pPr>
            <a:r>
              <a:rPr lang="en-US" sz="1200" b="1" u="sng" dirty="0">
                <a:solidFill>
                  <a:srgbClr val="000000"/>
                </a:solidFill>
                <a:latin typeface="Twentieth Century"/>
                <a:ea typeface="Twentieth Century"/>
                <a:cs typeface="Twentieth Century"/>
                <a:sym typeface="Twentieth Century"/>
              </a:rPr>
              <a:t>Restaurant Name:</a:t>
            </a:r>
            <a:r>
              <a:rPr lang="en-US" sz="1200" b="1" dirty="0">
                <a:solidFill>
                  <a:srgbClr val="000000"/>
                </a:solidFill>
                <a:latin typeface="Twentieth Century"/>
                <a:ea typeface="Twentieth Century"/>
                <a:cs typeface="Twentieth Century"/>
                <a:sym typeface="Twentieth Century"/>
              </a:rPr>
              <a:t> </a:t>
            </a:r>
            <a:r>
              <a:rPr lang="en-US" sz="1200" dirty="0">
                <a:solidFill>
                  <a:srgbClr val="000000"/>
                </a:solidFill>
                <a:latin typeface="Twentieth Century"/>
                <a:ea typeface="Twentieth Century"/>
                <a:cs typeface="Twentieth Century"/>
                <a:sym typeface="Twentieth Century"/>
              </a:rPr>
              <a:t>The name of the restaurant.</a:t>
            </a:r>
            <a:endParaRPr lang="en-US" sz="1200" dirty="0">
              <a:solidFill>
                <a:srgbClr val="000000"/>
              </a:solidFill>
            </a:endParaRPr>
          </a:p>
          <a:p>
            <a:pPr marL="228600" indent="-203200">
              <a:spcBef>
                <a:spcPts val="1000"/>
              </a:spcBef>
              <a:spcAft>
                <a:spcPts val="0"/>
              </a:spcAft>
              <a:buClr>
                <a:srgbClr val="000000"/>
              </a:buClr>
              <a:buSzPts val="1200"/>
              <a:buFont typeface="Arial"/>
              <a:buChar char="•"/>
            </a:pPr>
            <a:r>
              <a:rPr lang="en-US" sz="1200" b="1" u="sng" dirty="0" err="1">
                <a:solidFill>
                  <a:srgbClr val="000000"/>
                </a:solidFill>
                <a:latin typeface="Twentieth Century"/>
                <a:ea typeface="Twentieth Century"/>
                <a:cs typeface="Twentieth Century"/>
                <a:sym typeface="Twentieth Century"/>
              </a:rPr>
              <a:t>CountryCode</a:t>
            </a:r>
            <a:r>
              <a:rPr lang="en-US" sz="1200" b="1" u="sng" dirty="0">
                <a:solidFill>
                  <a:srgbClr val="000000"/>
                </a:solidFill>
                <a:latin typeface="Twentieth Century"/>
                <a:ea typeface="Twentieth Century"/>
                <a:cs typeface="Twentieth Century"/>
                <a:sym typeface="Twentieth Century"/>
              </a:rPr>
              <a:t>:</a:t>
            </a:r>
            <a:r>
              <a:rPr lang="en-US" sz="1200" b="1" dirty="0">
                <a:solidFill>
                  <a:srgbClr val="000000"/>
                </a:solidFill>
                <a:latin typeface="Twentieth Century"/>
                <a:ea typeface="Twentieth Century"/>
                <a:cs typeface="Twentieth Century"/>
                <a:sym typeface="Twentieth Century"/>
              </a:rPr>
              <a:t> </a:t>
            </a:r>
            <a:r>
              <a:rPr lang="en-US" sz="1200" dirty="0">
                <a:solidFill>
                  <a:srgbClr val="000000"/>
                </a:solidFill>
                <a:latin typeface="Twentieth Century"/>
                <a:ea typeface="Twentieth Century"/>
                <a:cs typeface="Twentieth Century"/>
                <a:sym typeface="Twentieth Century"/>
              </a:rPr>
              <a:t>Country code of the location where the restaurant is situated.</a:t>
            </a:r>
            <a:endParaRPr lang="en-US" sz="1200" dirty="0">
              <a:solidFill>
                <a:srgbClr val="000000"/>
              </a:solidFill>
            </a:endParaRPr>
          </a:p>
          <a:p>
            <a:pPr marL="228600" indent="-203200">
              <a:spcBef>
                <a:spcPts val="1000"/>
              </a:spcBef>
              <a:spcAft>
                <a:spcPts val="0"/>
              </a:spcAft>
              <a:buClr>
                <a:srgbClr val="000000"/>
              </a:buClr>
              <a:buSzPts val="1200"/>
              <a:buFont typeface="Arial"/>
              <a:buChar char="•"/>
            </a:pPr>
            <a:r>
              <a:rPr lang="en-US" sz="1200" b="1" u="sng" dirty="0">
                <a:solidFill>
                  <a:srgbClr val="000000"/>
                </a:solidFill>
                <a:latin typeface="Twentieth Century"/>
                <a:ea typeface="Twentieth Century"/>
                <a:cs typeface="Twentieth Century"/>
                <a:sym typeface="Twentieth Century"/>
              </a:rPr>
              <a:t>City:</a:t>
            </a:r>
            <a:r>
              <a:rPr lang="en-US" sz="1200" b="1" dirty="0">
                <a:solidFill>
                  <a:srgbClr val="000000"/>
                </a:solidFill>
                <a:latin typeface="Twentieth Century"/>
                <a:ea typeface="Twentieth Century"/>
                <a:cs typeface="Twentieth Century"/>
                <a:sym typeface="Twentieth Century"/>
              </a:rPr>
              <a:t> </a:t>
            </a:r>
            <a:r>
              <a:rPr lang="en-US" sz="1200" dirty="0">
                <a:solidFill>
                  <a:srgbClr val="000000"/>
                </a:solidFill>
                <a:latin typeface="Twentieth Century"/>
                <a:ea typeface="Twentieth Century"/>
                <a:cs typeface="Twentieth Century"/>
                <a:sym typeface="Twentieth Century"/>
              </a:rPr>
              <a:t>The city where the restaurant is located.</a:t>
            </a:r>
            <a:endParaRPr lang="en-US" sz="1200" dirty="0">
              <a:solidFill>
                <a:srgbClr val="000000"/>
              </a:solidFill>
            </a:endParaRPr>
          </a:p>
          <a:p>
            <a:pPr marL="228600" indent="-203200">
              <a:spcBef>
                <a:spcPts val="1000"/>
              </a:spcBef>
              <a:spcAft>
                <a:spcPts val="0"/>
              </a:spcAft>
              <a:buClr>
                <a:srgbClr val="000000"/>
              </a:buClr>
              <a:buSzPts val="1200"/>
              <a:buFont typeface="Arial"/>
              <a:buChar char="•"/>
            </a:pPr>
            <a:r>
              <a:rPr lang="en-US" sz="1200" b="1" u="sng" dirty="0">
                <a:solidFill>
                  <a:srgbClr val="000000"/>
                </a:solidFill>
                <a:latin typeface="Twentieth Century"/>
                <a:ea typeface="Twentieth Century"/>
                <a:cs typeface="Twentieth Century"/>
                <a:sym typeface="Twentieth Century"/>
              </a:rPr>
              <a:t>Address:</a:t>
            </a:r>
            <a:r>
              <a:rPr lang="en-US" sz="1200" b="1" dirty="0">
                <a:solidFill>
                  <a:srgbClr val="000000"/>
                </a:solidFill>
                <a:latin typeface="Twentieth Century"/>
                <a:ea typeface="Twentieth Century"/>
                <a:cs typeface="Twentieth Century"/>
                <a:sym typeface="Twentieth Century"/>
              </a:rPr>
              <a:t> </a:t>
            </a:r>
            <a:r>
              <a:rPr lang="en-US" sz="1200" dirty="0">
                <a:solidFill>
                  <a:srgbClr val="000000"/>
                </a:solidFill>
                <a:latin typeface="Twentieth Century"/>
                <a:ea typeface="Twentieth Century"/>
                <a:cs typeface="Twentieth Century"/>
                <a:sym typeface="Twentieth Century"/>
              </a:rPr>
              <a:t>The specific address of the restaurant.</a:t>
            </a:r>
            <a:endParaRPr lang="en-US" sz="1200" dirty="0">
              <a:solidFill>
                <a:srgbClr val="000000"/>
              </a:solidFill>
            </a:endParaRPr>
          </a:p>
          <a:p>
            <a:pPr marL="228600" indent="-203200">
              <a:spcBef>
                <a:spcPts val="1000"/>
              </a:spcBef>
              <a:spcAft>
                <a:spcPts val="0"/>
              </a:spcAft>
              <a:buClr>
                <a:srgbClr val="000000"/>
              </a:buClr>
              <a:buSzPts val="1200"/>
              <a:buFont typeface="Arial"/>
              <a:buChar char="•"/>
            </a:pPr>
            <a:r>
              <a:rPr lang="en-US" sz="1200" b="1" u="sng" dirty="0">
                <a:solidFill>
                  <a:srgbClr val="000000"/>
                </a:solidFill>
                <a:latin typeface="Twentieth Century"/>
                <a:ea typeface="Twentieth Century"/>
                <a:cs typeface="Twentieth Century"/>
                <a:sym typeface="Twentieth Century"/>
              </a:rPr>
              <a:t>Locality:</a:t>
            </a:r>
            <a:r>
              <a:rPr lang="en-US" sz="1200" b="1" dirty="0">
                <a:solidFill>
                  <a:srgbClr val="000000"/>
                </a:solidFill>
                <a:latin typeface="Twentieth Century"/>
                <a:ea typeface="Twentieth Century"/>
                <a:cs typeface="Twentieth Century"/>
                <a:sym typeface="Twentieth Century"/>
              </a:rPr>
              <a:t> </a:t>
            </a:r>
            <a:r>
              <a:rPr lang="en-US" sz="1200" dirty="0">
                <a:solidFill>
                  <a:srgbClr val="000000"/>
                </a:solidFill>
                <a:latin typeface="Twentieth Century"/>
                <a:ea typeface="Twentieth Century"/>
                <a:cs typeface="Twentieth Century"/>
                <a:sym typeface="Twentieth Century"/>
              </a:rPr>
              <a:t>The locality or </a:t>
            </a:r>
            <a:r>
              <a:rPr lang="en-US" sz="1200" dirty="0" err="1">
                <a:solidFill>
                  <a:srgbClr val="000000"/>
                </a:solidFill>
                <a:latin typeface="Twentieth Century"/>
                <a:ea typeface="Twentieth Century"/>
                <a:cs typeface="Twentieth Century"/>
                <a:sym typeface="Twentieth Century"/>
              </a:rPr>
              <a:t>neighbourhood</a:t>
            </a:r>
            <a:r>
              <a:rPr lang="en-US" sz="1200" dirty="0">
                <a:solidFill>
                  <a:srgbClr val="000000"/>
                </a:solidFill>
                <a:latin typeface="Twentieth Century"/>
                <a:ea typeface="Twentieth Century"/>
                <a:cs typeface="Twentieth Century"/>
                <a:sym typeface="Twentieth Century"/>
              </a:rPr>
              <a:t> where the restaurant is situated.</a:t>
            </a:r>
            <a:endParaRPr lang="en-US" sz="1200" dirty="0">
              <a:solidFill>
                <a:srgbClr val="000000"/>
              </a:solidFill>
            </a:endParaRPr>
          </a:p>
          <a:p>
            <a:pPr marL="228600" indent="-203200">
              <a:spcBef>
                <a:spcPts val="1000"/>
              </a:spcBef>
              <a:spcAft>
                <a:spcPts val="0"/>
              </a:spcAft>
              <a:buClr>
                <a:srgbClr val="000000"/>
              </a:buClr>
              <a:buSzPts val="1200"/>
              <a:buFont typeface="Arial"/>
              <a:buChar char="•"/>
            </a:pPr>
            <a:r>
              <a:rPr lang="en-US" sz="1200" b="1" u="sng" dirty="0">
                <a:solidFill>
                  <a:srgbClr val="000000"/>
                </a:solidFill>
                <a:latin typeface="Twentieth Century"/>
                <a:ea typeface="Twentieth Century"/>
                <a:cs typeface="Twentieth Century"/>
                <a:sym typeface="Twentieth Century"/>
              </a:rPr>
              <a:t>Locality Verbose:</a:t>
            </a:r>
            <a:r>
              <a:rPr lang="en-US" sz="1200" b="1" dirty="0">
                <a:solidFill>
                  <a:srgbClr val="000000"/>
                </a:solidFill>
                <a:latin typeface="Twentieth Century"/>
                <a:ea typeface="Twentieth Century"/>
                <a:cs typeface="Twentieth Century"/>
                <a:sym typeface="Twentieth Century"/>
              </a:rPr>
              <a:t> </a:t>
            </a:r>
            <a:r>
              <a:rPr lang="en-US" sz="1200" dirty="0">
                <a:solidFill>
                  <a:srgbClr val="000000"/>
                </a:solidFill>
                <a:latin typeface="Twentieth Century"/>
                <a:ea typeface="Twentieth Century"/>
                <a:cs typeface="Twentieth Century"/>
                <a:sym typeface="Twentieth Century"/>
              </a:rPr>
              <a:t>Detailed information about the locality.</a:t>
            </a:r>
            <a:endParaRPr lang="en-US" sz="1200" dirty="0">
              <a:solidFill>
                <a:srgbClr val="000000"/>
              </a:solidFill>
            </a:endParaRPr>
          </a:p>
          <a:p>
            <a:pPr marL="228600" indent="-203200">
              <a:spcBef>
                <a:spcPts val="1000"/>
              </a:spcBef>
              <a:spcAft>
                <a:spcPts val="0"/>
              </a:spcAft>
              <a:buClr>
                <a:srgbClr val="000000"/>
              </a:buClr>
              <a:buSzPts val="1200"/>
              <a:buFont typeface="Arial"/>
              <a:buChar char="•"/>
            </a:pPr>
            <a:r>
              <a:rPr lang="en-US" sz="1200" b="1" u="sng" dirty="0">
                <a:solidFill>
                  <a:srgbClr val="000000"/>
                </a:solidFill>
                <a:latin typeface="Twentieth Century"/>
                <a:ea typeface="Twentieth Century"/>
                <a:cs typeface="Twentieth Century"/>
                <a:sym typeface="Twentieth Century"/>
              </a:rPr>
              <a:t>Longitude:</a:t>
            </a:r>
            <a:r>
              <a:rPr lang="en-US" sz="1200" b="1" dirty="0">
                <a:solidFill>
                  <a:srgbClr val="000000"/>
                </a:solidFill>
                <a:latin typeface="Twentieth Century"/>
                <a:ea typeface="Twentieth Century"/>
                <a:cs typeface="Twentieth Century"/>
                <a:sym typeface="Twentieth Century"/>
              </a:rPr>
              <a:t> </a:t>
            </a:r>
            <a:r>
              <a:rPr lang="en-US" sz="1200" dirty="0">
                <a:solidFill>
                  <a:srgbClr val="000000"/>
                </a:solidFill>
                <a:latin typeface="Twentieth Century"/>
                <a:ea typeface="Twentieth Century"/>
                <a:cs typeface="Twentieth Century"/>
                <a:sym typeface="Twentieth Century"/>
              </a:rPr>
              <a:t>The geographical longitude coordinate of the restaurant.</a:t>
            </a:r>
            <a:endParaRPr lang="en-US" sz="1200" dirty="0">
              <a:solidFill>
                <a:srgbClr val="000000"/>
              </a:solidFill>
            </a:endParaRPr>
          </a:p>
          <a:p>
            <a:pPr marL="228600" indent="-203200">
              <a:spcBef>
                <a:spcPts val="1000"/>
              </a:spcBef>
              <a:spcAft>
                <a:spcPts val="0"/>
              </a:spcAft>
              <a:buClr>
                <a:srgbClr val="000000"/>
              </a:buClr>
              <a:buSzPts val="1200"/>
              <a:buFont typeface="Arial"/>
              <a:buChar char="•"/>
            </a:pPr>
            <a:r>
              <a:rPr lang="en-US" sz="1200" b="1" u="sng" dirty="0">
                <a:solidFill>
                  <a:srgbClr val="000000"/>
                </a:solidFill>
                <a:latin typeface="Twentieth Century"/>
                <a:ea typeface="Twentieth Century"/>
                <a:cs typeface="Twentieth Century"/>
                <a:sym typeface="Twentieth Century"/>
              </a:rPr>
              <a:t>Latitude:</a:t>
            </a:r>
            <a:r>
              <a:rPr lang="en-US" sz="1200" b="1" dirty="0">
                <a:solidFill>
                  <a:srgbClr val="000000"/>
                </a:solidFill>
                <a:latin typeface="Twentieth Century"/>
                <a:ea typeface="Twentieth Century"/>
                <a:cs typeface="Twentieth Century"/>
                <a:sym typeface="Twentieth Century"/>
              </a:rPr>
              <a:t> </a:t>
            </a:r>
            <a:r>
              <a:rPr lang="en-US" sz="1200" dirty="0">
                <a:solidFill>
                  <a:srgbClr val="000000"/>
                </a:solidFill>
                <a:latin typeface="Twentieth Century"/>
                <a:ea typeface="Twentieth Century"/>
                <a:cs typeface="Twentieth Century"/>
                <a:sym typeface="Twentieth Century"/>
              </a:rPr>
              <a:t>The geographical latitude coordinate of the restaurant.</a:t>
            </a:r>
          </a:p>
          <a:p>
            <a:pPr marL="228600" indent="-190500">
              <a:spcBef>
                <a:spcPts val="1000"/>
              </a:spcBef>
              <a:spcAft>
                <a:spcPts val="0"/>
              </a:spcAft>
              <a:buClr>
                <a:srgbClr val="000000"/>
              </a:buClr>
              <a:buSzPts val="1200"/>
              <a:buFont typeface="Arial"/>
              <a:buChar char="•"/>
            </a:pPr>
            <a:r>
              <a:rPr lang="en-US" sz="1200" b="1" u="sng" dirty="0">
                <a:solidFill>
                  <a:srgbClr val="000000"/>
                </a:solidFill>
                <a:latin typeface="Twentieth Century"/>
                <a:ea typeface="Twentieth Century"/>
                <a:cs typeface="Twentieth Century"/>
                <a:sym typeface="Twentieth Century"/>
              </a:rPr>
              <a:t>Cuisines:</a:t>
            </a:r>
            <a:r>
              <a:rPr lang="en-US" sz="1200" b="1" dirty="0">
                <a:solidFill>
                  <a:srgbClr val="000000"/>
                </a:solidFill>
                <a:latin typeface="Twentieth Century"/>
                <a:ea typeface="Twentieth Century"/>
                <a:cs typeface="Twentieth Century"/>
                <a:sym typeface="Twentieth Century"/>
              </a:rPr>
              <a:t> </a:t>
            </a:r>
            <a:r>
              <a:rPr lang="en-US" sz="1200" dirty="0">
                <a:solidFill>
                  <a:srgbClr val="000000"/>
                </a:solidFill>
                <a:latin typeface="Twentieth Century"/>
                <a:ea typeface="Twentieth Century"/>
                <a:cs typeface="Twentieth Century"/>
                <a:sym typeface="Twentieth Century"/>
              </a:rPr>
              <a:t>The type of cuisine offered by the restaurant.</a:t>
            </a:r>
            <a:endParaRPr lang="en-US" sz="1200" dirty="0">
              <a:solidFill>
                <a:srgbClr val="000000"/>
              </a:solidFill>
              <a:latin typeface="Calibri"/>
              <a:ea typeface="Calibri"/>
              <a:cs typeface="Calibri"/>
              <a:sym typeface="Calibri"/>
            </a:endParaRPr>
          </a:p>
          <a:p>
            <a:pPr marL="228600" indent="-190500">
              <a:spcBef>
                <a:spcPts val="1000"/>
              </a:spcBef>
              <a:spcAft>
                <a:spcPts val="0"/>
              </a:spcAft>
              <a:buClr>
                <a:srgbClr val="000000"/>
              </a:buClr>
              <a:buSzPts val="1200"/>
              <a:buFont typeface="Arial"/>
              <a:buChar char="•"/>
            </a:pPr>
            <a:r>
              <a:rPr lang="en-US" sz="1200" b="1" u="sng" dirty="0">
                <a:solidFill>
                  <a:srgbClr val="000000"/>
                </a:solidFill>
                <a:latin typeface="Twentieth Century"/>
                <a:ea typeface="Twentieth Century"/>
                <a:cs typeface="Twentieth Century"/>
                <a:sym typeface="Twentieth Century"/>
              </a:rPr>
              <a:t>Currency:</a:t>
            </a:r>
            <a:r>
              <a:rPr lang="en-US" sz="1200" b="1" dirty="0">
                <a:solidFill>
                  <a:srgbClr val="000000"/>
                </a:solidFill>
                <a:latin typeface="Twentieth Century"/>
                <a:ea typeface="Twentieth Century"/>
                <a:cs typeface="Twentieth Century"/>
                <a:sym typeface="Twentieth Century"/>
              </a:rPr>
              <a:t> </a:t>
            </a:r>
            <a:r>
              <a:rPr lang="en-US" sz="1200" dirty="0">
                <a:solidFill>
                  <a:srgbClr val="000000"/>
                </a:solidFill>
                <a:latin typeface="Twentieth Century"/>
                <a:ea typeface="Twentieth Century"/>
                <a:cs typeface="Twentieth Century"/>
                <a:sym typeface="Twentieth Century"/>
              </a:rPr>
              <a:t>The currency used for transactions in the restaurant.</a:t>
            </a:r>
            <a:endParaRPr lang="en-US" sz="1200" dirty="0">
              <a:solidFill>
                <a:srgbClr val="000000"/>
              </a:solidFill>
              <a:latin typeface="Calibri"/>
              <a:ea typeface="Calibri"/>
              <a:cs typeface="Calibri"/>
              <a:sym typeface="Calibri"/>
            </a:endParaRPr>
          </a:p>
          <a:p>
            <a:pPr marL="228600" indent="-190500">
              <a:spcBef>
                <a:spcPts val="1000"/>
              </a:spcBef>
              <a:spcAft>
                <a:spcPts val="0"/>
              </a:spcAft>
              <a:buClr>
                <a:srgbClr val="000000"/>
              </a:buClr>
              <a:buSzPts val="1200"/>
              <a:buFont typeface="Arial"/>
              <a:buChar char="•"/>
            </a:pPr>
            <a:r>
              <a:rPr lang="en-US" sz="1200" b="1" u="sng" dirty="0" err="1">
                <a:solidFill>
                  <a:srgbClr val="000000"/>
                </a:solidFill>
                <a:latin typeface="Twentieth Century"/>
                <a:ea typeface="Twentieth Century"/>
                <a:cs typeface="Twentieth Century"/>
                <a:sym typeface="Twentieth Century"/>
              </a:rPr>
              <a:t>Has_Table_booking</a:t>
            </a:r>
            <a:r>
              <a:rPr lang="en-US" sz="1200" b="1" u="sng" dirty="0">
                <a:solidFill>
                  <a:srgbClr val="000000"/>
                </a:solidFill>
                <a:latin typeface="Twentieth Century"/>
                <a:ea typeface="Twentieth Century"/>
                <a:cs typeface="Twentieth Century"/>
                <a:sym typeface="Twentieth Century"/>
              </a:rPr>
              <a:t>:</a:t>
            </a:r>
            <a:r>
              <a:rPr lang="en-US" sz="1200" b="1" dirty="0">
                <a:solidFill>
                  <a:srgbClr val="000000"/>
                </a:solidFill>
                <a:latin typeface="Twentieth Century"/>
                <a:ea typeface="Twentieth Century"/>
                <a:cs typeface="Twentieth Century"/>
                <a:sym typeface="Twentieth Century"/>
              </a:rPr>
              <a:t> </a:t>
            </a:r>
            <a:r>
              <a:rPr lang="en-US" sz="1200" dirty="0">
                <a:solidFill>
                  <a:srgbClr val="000000"/>
                </a:solidFill>
                <a:latin typeface="Twentieth Century"/>
                <a:ea typeface="Twentieth Century"/>
                <a:cs typeface="Twentieth Century"/>
                <a:sym typeface="Twentieth Century"/>
              </a:rPr>
              <a:t>Indicates whether the restaurant has a table booking option (Yes/No).</a:t>
            </a:r>
            <a:endParaRPr lang="en-US" sz="1200" dirty="0">
              <a:solidFill>
                <a:srgbClr val="000000"/>
              </a:solidFill>
            </a:endParaRPr>
          </a:p>
        </p:txBody>
      </p:sp>
      <p:sp>
        <p:nvSpPr>
          <p:cNvPr id="10" name="Google Shape;151;p16">
            <a:extLst>
              <a:ext uri="{FF2B5EF4-FFF2-40B4-BE49-F238E27FC236}">
                <a16:creationId xmlns:a16="http://schemas.microsoft.com/office/drawing/2014/main" id="{2764C997-11E8-6096-FEE3-1FE0D51B31EB}"/>
              </a:ext>
            </a:extLst>
          </p:cNvPr>
          <p:cNvSpPr txBox="1"/>
          <p:nvPr/>
        </p:nvSpPr>
        <p:spPr>
          <a:xfrm>
            <a:off x="5789322" y="1600527"/>
            <a:ext cx="4460100" cy="4516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1000"/>
              </a:spcBef>
              <a:spcAft>
                <a:spcPts val="0"/>
              </a:spcAft>
              <a:buClr>
                <a:srgbClr val="000000"/>
              </a:buClr>
              <a:buSzPts val="1300"/>
              <a:buFont typeface="Arial"/>
              <a:buNone/>
            </a:pPr>
            <a:endParaRPr sz="1200" b="0" i="0" u="none" strike="noStrike" cap="none" dirty="0">
              <a:latin typeface="Calibri"/>
              <a:ea typeface="Calibri"/>
              <a:cs typeface="Calibri"/>
              <a:sym typeface="Calibri"/>
            </a:endParaRPr>
          </a:p>
          <a:p>
            <a:pPr marL="228600" marR="0" lvl="0" indent="-203200" algn="l" rtl="0">
              <a:lnSpc>
                <a:spcPct val="90000"/>
              </a:lnSpc>
              <a:spcBef>
                <a:spcPts val="1000"/>
              </a:spcBef>
              <a:spcAft>
                <a:spcPts val="0"/>
              </a:spcAft>
              <a:buSzPts val="1200"/>
              <a:buFont typeface="Arial"/>
              <a:buChar char="•"/>
            </a:pPr>
            <a:r>
              <a:rPr lang="en" sz="1200" b="1" i="0" u="sng" strike="noStrike" cap="none" dirty="0">
                <a:latin typeface="Twentieth Century"/>
                <a:ea typeface="Twentieth Century"/>
                <a:cs typeface="Twentieth Century"/>
                <a:sym typeface="Twentieth Century"/>
              </a:rPr>
              <a:t>Has_Online_delivery:</a:t>
            </a:r>
            <a:r>
              <a:rPr lang="en" sz="1200" b="1" i="0" u="none" strike="noStrike" cap="none" dirty="0">
                <a:latin typeface="Twentieth Century"/>
                <a:ea typeface="Twentieth Century"/>
                <a:cs typeface="Twentieth Century"/>
                <a:sym typeface="Twentieth Century"/>
              </a:rPr>
              <a:t> </a:t>
            </a:r>
            <a:r>
              <a:rPr lang="en" sz="1200" i="0" u="none" strike="noStrike" cap="none" dirty="0">
                <a:latin typeface="Twentieth Century"/>
                <a:ea typeface="Twentieth Century"/>
                <a:cs typeface="Twentieth Century"/>
                <a:sym typeface="Twentieth Century"/>
              </a:rPr>
              <a:t>Indicates whether the restaurant offers online delivery (Yes/No).</a:t>
            </a:r>
            <a:endParaRPr sz="1200" i="0" u="none" strike="noStrike" cap="none" dirty="0">
              <a:latin typeface="Twentieth Century"/>
              <a:ea typeface="Twentieth Century"/>
              <a:cs typeface="Twentieth Century"/>
              <a:sym typeface="Twentieth Century"/>
            </a:endParaRPr>
          </a:p>
          <a:p>
            <a:pPr marL="228600" marR="0" lvl="0" indent="-203200" algn="l" rtl="0">
              <a:lnSpc>
                <a:spcPct val="90000"/>
              </a:lnSpc>
              <a:spcBef>
                <a:spcPts val="1000"/>
              </a:spcBef>
              <a:spcAft>
                <a:spcPts val="0"/>
              </a:spcAft>
              <a:buSzPts val="1200"/>
              <a:buFont typeface="Arial"/>
              <a:buChar char="•"/>
            </a:pPr>
            <a:r>
              <a:rPr lang="en" sz="1200" b="1" i="0" u="sng" strike="noStrike" cap="none" dirty="0">
                <a:latin typeface="Twentieth Century"/>
                <a:ea typeface="Twentieth Century"/>
                <a:cs typeface="Twentieth Century"/>
                <a:sym typeface="Twentieth Century"/>
              </a:rPr>
              <a:t>Is_delivering_now:</a:t>
            </a:r>
            <a:r>
              <a:rPr lang="en" sz="1200" b="1" i="0" u="none" strike="noStrike" cap="none" dirty="0">
                <a:latin typeface="Twentieth Century"/>
                <a:ea typeface="Twentieth Century"/>
                <a:cs typeface="Twentieth Century"/>
                <a:sym typeface="Twentieth Century"/>
              </a:rPr>
              <a:t> </a:t>
            </a:r>
            <a:r>
              <a:rPr lang="en" sz="1200" i="0" u="none" strike="noStrike" cap="none" dirty="0">
                <a:latin typeface="Twentieth Century"/>
                <a:ea typeface="Twentieth Century"/>
                <a:cs typeface="Twentieth Century"/>
                <a:sym typeface="Twentieth Century"/>
              </a:rPr>
              <a:t>Indicates whether the restaurant is currently delivering (Yes/No).</a:t>
            </a:r>
            <a:endParaRPr sz="1200" i="0" u="none" strike="noStrike" cap="none" dirty="0">
              <a:latin typeface="Calibri"/>
              <a:ea typeface="Calibri"/>
              <a:cs typeface="Calibri"/>
              <a:sym typeface="Calibri"/>
            </a:endParaRPr>
          </a:p>
          <a:p>
            <a:pPr marL="228600" marR="0" lvl="0" indent="-203200" algn="l" rtl="0">
              <a:lnSpc>
                <a:spcPct val="90000"/>
              </a:lnSpc>
              <a:spcBef>
                <a:spcPts val="1000"/>
              </a:spcBef>
              <a:spcAft>
                <a:spcPts val="0"/>
              </a:spcAft>
              <a:buSzPts val="1200"/>
              <a:buFont typeface="Arial"/>
              <a:buChar char="•"/>
            </a:pPr>
            <a:r>
              <a:rPr lang="en" sz="1200" b="1" i="0" u="sng" strike="noStrike" cap="none" dirty="0">
                <a:latin typeface="Twentieth Century"/>
                <a:ea typeface="Twentieth Century"/>
                <a:cs typeface="Twentieth Century"/>
                <a:sym typeface="Twentieth Century"/>
              </a:rPr>
              <a:t>Switch_to_order_menu:</a:t>
            </a:r>
            <a:r>
              <a:rPr lang="en" sz="1200" b="1" i="0" u="none" strike="noStrike" cap="none" dirty="0">
                <a:latin typeface="Twentieth Century"/>
                <a:ea typeface="Twentieth Century"/>
                <a:cs typeface="Twentieth Century"/>
                <a:sym typeface="Twentieth Century"/>
              </a:rPr>
              <a:t> </a:t>
            </a:r>
            <a:r>
              <a:rPr lang="en" sz="1200" i="0" u="none" strike="noStrike" cap="none" dirty="0">
                <a:latin typeface="Twentieth Century"/>
                <a:ea typeface="Twentieth Century"/>
                <a:cs typeface="Twentieth Century"/>
                <a:sym typeface="Twentieth Century"/>
              </a:rPr>
              <a:t>Indicates whether users can switch to the order menu (Yes/No).</a:t>
            </a:r>
            <a:endParaRPr sz="1200" i="0" u="none" strike="noStrike" cap="none" dirty="0">
              <a:latin typeface="Calibri"/>
              <a:ea typeface="Calibri"/>
              <a:cs typeface="Calibri"/>
              <a:sym typeface="Calibri"/>
            </a:endParaRPr>
          </a:p>
          <a:p>
            <a:pPr marL="228600" marR="0" lvl="0" indent="-203200" algn="l" rtl="0">
              <a:lnSpc>
                <a:spcPct val="90000"/>
              </a:lnSpc>
              <a:spcBef>
                <a:spcPts val="1000"/>
              </a:spcBef>
              <a:spcAft>
                <a:spcPts val="0"/>
              </a:spcAft>
              <a:buSzPts val="1200"/>
              <a:buFont typeface="Arial"/>
              <a:buChar char="•"/>
            </a:pPr>
            <a:r>
              <a:rPr lang="en" sz="1200" b="1" i="0" u="sng" strike="noStrike" cap="none" dirty="0">
                <a:latin typeface="Twentieth Century"/>
                <a:ea typeface="Twentieth Century"/>
                <a:cs typeface="Twentieth Century"/>
                <a:sym typeface="Twentieth Century"/>
              </a:rPr>
              <a:t>Price_range:</a:t>
            </a:r>
            <a:r>
              <a:rPr lang="en" sz="1200" b="1" i="0" u="none" strike="noStrike" cap="none" dirty="0">
                <a:latin typeface="Twentieth Century"/>
                <a:ea typeface="Twentieth Century"/>
                <a:cs typeface="Twentieth Century"/>
                <a:sym typeface="Twentieth Century"/>
              </a:rPr>
              <a:t> </a:t>
            </a:r>
            <a:r>
              <a:rPr lang="en" sz="1200" i="0" u="none" strike="noStrike" cap="none" dirty="0">
                <a:latin typeface="Twentieth Century"/>
                <a:ea typeface="Twentieth Century"/>
                <a:cs typeface="Twentieth Century"/>
                <a:sym typeface="Twentieth Century"/>
              </a:rPr>
              <a:t>A numeric value indicating the price range category of the restaurant.</a:t>
            </a:r>
            <a:endParaRPr sz="1200" i="0" u="none" strike="noStrike" cap="none" dirty="0">
              <a:latin typeface="Calibri"/>
              <a:ea typeface="Calibri"/>
              <a:cs typeface="Calibri"/>
              <a:sym typeface="Calibri"/>
            </a:endParaRPr>
          </a:p>
          <a:p>
            <a:pPr marL="228600" marR="0" lvl="0" indent="-203200" algn="l" rtl="0">
              <a:lnSpc>
                <a:spcPct val="90000"/>
              </a:lnSpc>
              <a:spcBef>
                <a:spcPts val="1000"/>
              </a:spcBef>
              <a:spcAft>
                <a:spcPts val="0"/>
              </a:spcAft>
              <a:buSzPts val="1200"/>
              <a:buFont typeface="Arial"/>
              <a:buChar char="•"/>
            </a:pPr>
            <a:r>
              <a:rPr lang="en" sz="1200" b="1" i="0" u="sng" strike="noStrike" cap="none" dirty="0">
                <a:latin typeface="Twentieth Century"/>
                <a:ea typeface="Twentieth Century"/>
                <a:cs typeface="Twentieth Century"/>
                <a:sym typeface="Twentieth Century"/>
              </a:rPr>
              <a:t>Votes:</a:t>
            </a:r>
            <a:r>
              <a:rPr lang="en" sz="1200" b="1" i="0" u="none" strike="noStrike" cap="none" dirty="0">
                <a:latin typeface="Twentieth Century"/>
                <a:ea typeface="Twentieth Century"/>
                <a:cs typeface="Twentieth Century"/>
                <a:sym typeface="Twentieth Century"/>
              </a:rPr>
              <a:t> </a:t>
            </a:r>
            <a:r>
              <a:rPr lang="en" sz="1200" i="0" u="none" strike="noStrike" cap="none" dirty="0">
                <a:latin typeface="Twentieth Century"/>
                <a:ea typeface="Twentieth Century"/>
                <a:cs typeface="Twentieth Century"/>
                <a:sym typeface="Twentieth Century"/>
              </a:rPr>
              <a:t>The number of votes or ratings/(feedback) received by the restaurant.</a:t>
            </a:r>
            <a:endParaRPr sz="1200" i="0" u="none" strike="noStrike" cap="none" dirty="0">
              <a:latin typeface="Calibri"/>
              <a:ea typeface="Calibri"/>
              <a:cs typeface="Calibri"/>
              <a:sym typeface="Calibri"/>
            </a:endParaRPr>
          </a:p>
          <a:p>
            <a:pPr marL="228600" marR="0" lvl="0" indent="-190500" algn="l" rtl="0">
              <a:lnSpc>
                <a:spcPct val="90000"/>
              </a:lnSpc>
              <a:spcBef>
                <a:spcPts val="1000"/>
              </a:spcBef>
              <a:spcAft>
                <a:spcPts val="0"/>
              </a:spcAft>
              <a:buSzPts val="1200"/>
              <a:buFont typeface="Arial"/>
              <a:buChar char="•"/>
            </a:pPr>
            <a:r>
              <a:rPr lang="en" sz="1200" b="1" i="0" u="sng" strike="noStrike" cap="none" dirty="0">
                <a:latin typeface="Twentieth Century"/>
                <a:ea typeface="Twentieth Century"/>
                <a:cs typeface="Twentieth Century"/>
                <a:sym typeface="Twentieth Century"/>
              </a:rPr>
              <a:t>Average_Cost_for_two:</a:t>
            </a:r>
            <a:r>
              <a:rPr lang="en" sz="1200" b="1" i="0" u="none" strike="noStrike" cap="none" dirty="0">
                <a:latin typeface="Twentieth Century"/>
                <a:ea typeface="Twentieth Century"/>
                <a:cs typeface="Twentieth Century"/>
                <a:sym typeface="Twentieth Century"/>
              </a:rPr>
              <a:t> </a:t>
            </a:r>
            <a:r>
              <a:rPr lang="en" sz="1200" i="0" u="none" strike="noStrike" cap="none" dirty="0">
                <a:latin typeface="Twentieth Century"/>
                <a:ea typeface="Twentieth Century"/>
                <a:cs typeface="Twentieth Century"/>
                <a:sym typeface="Twentieth Century"/>
              </a:rPr>
              <a:t>The average cost for two people dining at the restaurant.</a:t>
            </a:r>
            <a:endParaRPr sz="1200" i="0" u="none" strike="noStrike" cap="none" dirty="0">
              <a:latin typeface="Calibri"/>
              <a:ea typeface="Calibri"/>
              <a:cs typeface="Calibri"/>
              <a:sym typeface="Calibri"/>
            </a:endParaRPr>
          </a:p>
          <a:p>
            <a:pPr marL="228600" marR="0" lvl="0" indent="-190500" algn="l" rtl="0">
              <a:lnSpc>
                <a:spcPct val="90000"/>
              </a:lnSpc>
              <a:spcBef>
                <a:spcPts val="1000"/>
              </a:spcBef>
              <a:spcAft>
                <a:spcPts val="0"/>
              </a:spcAft>
              <a:buSzPts val="1200"/>
              <a:buFont typeface="Arial"/>
              <a:buChar char="•"/>
            </a:pPr>
            <a:r>
              <a:rPr lang="en" sz="1200" b="1" i="0" u="sng" strike="noStrike" cap="none" dirty="0">
                <a:latin typeface="Twentieth Century"/>
                <a:ea typeface="Twentieth Century"/>
                <a:cs typeface="Twentieth Century"/>
                <a:sym typeface="Twentieth Century"/>
              </a:rPr>
              <a:t>Rating:</a:t>
            </a:r>
            <a:r>
              <a:rPr lang="en" sz="1200" b="1" i="0" u="none" strike="noStrike" cap="none" dirty="0">
                <a:latin typeface="Twentieth Century"/>
                <a:ea typeface="Twentieth Century"/>
                <a:cs typeface="Twentieth Century"/>
                <a:sym typeface="Twentieth Century"/>
              </a:rPr>
              <a:t> </a:t>
            </a:r>
            <a:r>
              <a:rPr lang="en" sz="1200" i="0" u="none" strike="noStrike" cap="none" dirty="0">
                <a:latin typeface="Twentieth Century"/>
                <a:ea typeface="Twentieth Century"/>
                <a:cs typeface="Twentieth Century"/>
                <a:sym typeface="Twentieth Century"/>
              </a:rPr>
              <a:t>The overall rating of the restaurant is based on user reviews.</a:t>
            </a:r>
            <a:endParaRPr sz="1200" i="0" u="none" strike="noStrike" cap="none" dirty="0">
              <a:latin typeface="Calibri"/>
              <a:ea typeface="Calibri"/>
              <a:cs typeface="Calibri"/>
              <a:sym typeface="Calibri"/>
            </a:endParaRPr>
          </a:p>
          <a:p>
            <a:pPr marL="228600" marR="0" lvl="0" indent="-190500" algn="l" rtl="0">
              <a:lnSpc>
                <a:spcPct val="90000"/>
              </a:lnSpc>
              <a:spcBef>
                <a:spcPts val="1000"/>
              </a:spcBef>
              <a:spcAft>
                <a:spcPts val="0"/>
              </a:spcAft>
              <a:buSzPts val="1200"/>
              <a:buFont typeface="Arial"/>
              <a:buChar char="•"/>
            </a:pPr>
            <a:r>
              <a:rPr lang="en" sz="1200" b="1" i="0" u="sng" strike="noStrike" cap="none" dirty="0">
                <a:latin typeface="Twentieth Century"/>
                <a:ea typeface="Twentieth Century"/>
                <a:cs typeface="Twentieth Century"/>
                <a:sym typeface="Twentieth Century"/>
              </a:rPr>
              <a:t>Datekey_opening:</a:t>
            </a:r>
            <a:r>
              <a:rPr lang="en" sz="1200" b="1" i="0" u="none" strike="noStrike" cap="none" dirty="0">
                <a:latin typeface="Twentieth Century"/>
                <a:ea typeface="Twentieth Century"/>
                <a:cs typeface="Twentieth Century"/>
                <a:sym typeface="Twentieth Century"/>
              </a:rPr>
              <a:t> </a:t>
            </a:r>
            <a:r>
              <a:rPr lang="en" sz="1200" i="0" u="none" strike="noStrike" cap="none" dirty="0">
                <a:latin typeface="Twentieth Century"/>
                <a:ea typeface="Twentieth Century"/>
                <a:cs typeface="Twentieth Century"/>
                <a:sym typeface="Twentieth Century"/>
              </a:rPr>
              <a:t>The date when the restaurant was opened.</a:t>
            </a:r>
            <a:endParaRPr sz="1200" i="0" u="none" strike="noStrike" cap="none" dirty="0">
              <a:latin typeface="Calibri"/>
              <a:ea typeface="Calibri"/>
              <a:cs typeface="Calibri"/>
              <a:sym typeface="Calibri"/>
            </a:endParaRPr>
          </a:p>
          <a:p>
            <a:pPr marL="228600" marR="0" lvl="0" indent="0" algn="l" rtl="0">
              <a:lnSpc>
                <a:spcPct val="90000"/>
              </a:lnSpc>
              <a:spcBef>
                <a:spcPts val="1000"/>
              </a:spcBef>
              <a:spcAft>
                <a:spcPts val="0"/>
              </a:spcAft>
              <a:buClr>
                <a:srgbClr val="000000"/>
              </a:buClr>
              <a:buSzPts val="1300"/>
              <a:buFont typeface="Arial"/>
              <a:buNone/>
            </a:pPr>
            <a:r>
              <a:rPr lang="en" sz="1200" b="1" i="0" u="none" strike="noStrike" cap="none" dirty="0">
                <a:latin typeface="Proxima Nova"/>
                <a:ea typeface="Proxima Nova"/>
                <a:cs typeface="Proxima Nova"/>
                <a:sym typeface="Proxima Nova"/>
              </a:rPr>
              <a:t>Average_cost_for_two(INR)- </a:t>
            </a:r>
            <a:r>
              <a:rPr lang="en" sz="1200" i="0" u="none" strike="noStrike" cap="none" dirty="0">
                <a:latin typeface="Proxima Nova"/>
                <a:ea typeface="Proxima Nova"/>
                <a:cs typeface="Proxima Nova"/>
                <a:sym typeface="Proxima Nova"/>
              </a:rPr>
              <a:t>This show the average cost for two in indian currency.</a:t>
            </a:r>
            <a:endParaRPr sz="1200" i="0" u="none" strike="noStrike" cap="none" dirty="0">
              <a:latin typeface="Proxima Nova"/>
              <a:ea typeface="Proxima Nova"/>
              <a:cs typeface="Proxima Nova"/>
              <a:sym typeface="Proxima Nova"/>
            </a:endParaRPr>
          </a:p>
          <a:p>
            <a:pPr marL="0" marR="0" lvl="0" indent="0" algn="l" rtl="0">
              <a:lnSpc>
                <a:spcPct val="100000"/>
              </a:lnSpc>
              <a:spcBef>
                <a:spcPts val="0"/>
              </a:spcBef>
              <a:spcAft>
                <a:spcPts val="0"/>
              </a:spcAft>
              <a:buClr>
                <a:srgbClr val="000000"/>
              </a:buClr>
              <a:buSzPts val="1300"/>
              <a:buFont typeface="Arial"/>
              <a:buNone/>
            </a:pPr>
            <a:endParaRPr sz="1200" i="0" u="none" strike="noStrike" cap="none" dirty="0">
              <a:latin typeface="Proxima Nova"/>
              <a:ea typeface="Proxima Nova"/>
              <a:cs typeface="Proxima Nova"/>
              <a:sym typeface="Proxima Nova"/>
            </a:endParaRPr>
          </a:p>
        </p:txBody>
      </p:sp>
    </p:spTree>
    <p:extLst>
      <p:ext uri="{BB962C8B-B14F-4D97-AF65-F5344CB8AC3E}">
        <p14:creationId xmlns:p14="http://schemas.microsoft.com/office/powerpoint/2010/main" val="137239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Google Shape;156;p17">
            <a:extLst>
              <a:ext uri="{FF2B5EF4-FFF2-40B4-BE49-F238E27FC236}">
                <a16:creationId xmlns:a16="http://schemas.microsoft.com/office/drawing/2014/main" id="{6CEB524F-ECCA-74CE-8E93-FF9CDA4A71A0}"/>
              </a:ext>
            </a:extLst>
          </p:cNvPr>
          <p:cNvSpPr txBox="1">
            <a:spLocks noGrp="1"/>
          </p:cNvSpPr>
          <p:nvPr>
            <p:ph type="title"/>
          </p:nvPr>
        </p:nvSpPr>
        <p:spPr>
          <a:xfrm>
            <a:off x="217715" y="605896"/>
            <a:ext cx="3833091" cy="5646208"/>
          </a:xfrm>
          <a:prstGeom prst="rect">
            <a:avLst/>
          </a:prstGeom>
        </p:spPr>
        <p:txBody>
          <a:bodyPr spcFirstLastPara="1" vert="horz" lIns="91440" tIns="45720" rIns="91440" bIns="45720" rtlCol="0" anchor="ctr" anchorCtr="0">
            <a:normAutofit/>
          </a:bodyPr>
          <a:lstStyle/>
          <a:p>
            <a:pPr lvl="0" indent="0">
              <a:spcAft>
                <a:spcPts val="0"/>
              </a:spcAft>
              <a:buClr>
                <a:srgbClr val="000000"/>
              </a:buClr>
              <a:buSzPts val="6000"/>
            </a:pPr>
            <a:r>
              <a:rPr lang="en-US" sz="6000" dirty="0">
                <a:solidFill>
                  <a:srgbClr val="FFFFFF"/>
                </a:solidFill>
              </a:rPr>
              <a:t>Operational Strategy</a:t>
            </a:r>
          </a:p>
        </p:txBody>
      </p:sp>
      <p:sp>
        <p:nvSpPr>
          <p:cNvPr id="19" name="Rectangle 1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TextBox 9">
            <a:extLst>
              <a:ext uri="{FF2B5EF4-FFF2-40B4-BE49-F238E27FC236}">
                <a16:creationId xmlns:a16="http://schemas.microsoft.com/office/drawing/2014/main" id="{5E523D1E-81E3-D61D-2859-1847F47C849E}"/>
              </a:ext>
            </a:extLst>
          </p:cNvPr>
          <p:cNvSpPr txBox="1"/>
          <p:nvPr/>
        </p:nvSpPr>
        <p:spPr>
          <a:xfrm>
            <a:off x="4742016" y="605896"/>
            <a:ext cx="6413663" cy="5646208"/>
          </a:xfrm>
          <a:prstGeom prst="rect">
            <a:avLst/>
          </a:prstGeom>
        </p:spPr>
        <p:txBody>
          <a:bodyPr vert="horz" lIns="0" tIns="45720" rIns="0" bIns="45720" rtlCol="0" anchor="ctr">
            <a:normAutofit/>
          </a:bodyPr>
          <a:lstStyle/>
          <a:p>
            <a:pPr marL="457200" lvl="0" indent="-317500" defTabSz="914400">
              <a:lnSpc>
                <a:spcPct val="90000"/>
              </a:lnSpc>
              <a:spcBef>
                <a:spcPts val="1200"/>
              </a:spcBef>
              <a:spcAft>
                <a:spcPts val="0"/>
              </a:spcAft>
              <a:buClr>
                <a:schemeClr val="accent1"/>
              </a:buClr>
              <a:buSzPts val="1400"/>
              <a:buFont typeface="Calibri" panose="020F0502020204030204" pitchFamily="34" charset="0"/>
              <a:buChar char="●"/>
            </a:pPr>
            <a:r>
              <a:rPr lang="en-US" b="1" dirty="0">
                <a:solidFill>
                  <a:schemeClr val="tx1">
                    <a:lumMod val="75000"/>
                    <a:lumOff val="25000"/>
                  </a:schemeClr>
                </a:solidFill>
              </a:rPr>
              <a:t>Data cleaning </a:t>
            </a:r>
            <a:r>
              <a:rPr lang="en-US" dirty="0">
                <a:solidFill>
                  <a:schemeClr val="tx1">
                    <a:lumMod val="75000"/>
                    <a:lumOff val="25000"/>
                  </a:schemeClr>
                </a:solidFill>
              </a:rPr>
              <a:t>involved removing blank values (representing 5% of the dataset) and eliminating duplicates to ensure data accuracy </a:t>
            </a:r>
          </a:p>
          <a:p>
            <a:pPr marL="457200" lvl="0" indent="-317500" defTabSz="914400">
              <a:lnSpc>
                <a:spcPct val="90000"/>
              </a:lnSpc>
              <a:spcBef>
                <a:spcPts val="0"/>
              </a:spcBef>
              <a:spcAft>
                <a:spcPts val="0"/>
              </a:spcAft>
              <a:buClr>
                <a:schemeClr val="accent1"/>
              </a:buClr>
              <a:buSzPts val="1400"/>
              <a:buFont typeface="Calibri" panose="020F0502020204030204" pitchFamily="34" charset="0"/>
              <a:buChar char="●"/>
            </a:pPr>
            <a:r>
              <a:rPr lang="en-US" b="1" dirty="0">
                <a:solidFill>
                  <a:schemeClr val="tx1">
                    <a:lumMod val="75000"/>
                    <a:lumOff val="25000"/>
                  </a:schemeClr>
                </a:solidFill>
              </a:rPr>
              <a:t>Data enrichment</a:t>
            </a:r>
            <a:r>
              <a:rPr lang="en-US" dirty="0">
                <a:solidFill>
                  <a:schemeClr val="tx1">
                    <a:lumMod val="75000"/>
                    <a:lumOff val="25000"/>
                  </a:schemeClr>
                </a:solidFill>
              </a:rPr>
              <a:t> improved readability by using VLOOKUP to fill in missing information, such as dates, price references, conversion units, and country names..</a:t>
            </a:r>
          </a:p>
          <a:p>
            <a:pPr marL="457200" lvl="0" indent="-317500" defTabSz="914400">
              <a:lnSpc>
                <a:spcPct val="90000"/>
              </a:lnSpc>
              <a:spcBef>
                <a:spcPts val="0"/>
              </a:spcBef>
              <a:spcAft>
                <a:spcPts val="0"/>
              </a:spcAft>
              <a:buClr>
                <a:schemeClr val="accent1"/>
              </a:buClr>
              <a:buSzPts val="1400"/>
              <a:buFont typeface="Calibri" panose="020F0502020204030204" pitchFamily="34" charset="0"/>
              <a:buChar char="●"/>
            </a:pPr>
            <a:r>
              <a:rPr lang="en-US" dirty="0">
                <a:solidFill>
                  <a:schemeClr val="tx1">
                    <a:lumMod val="75000"/>
                    <a:lumOff val="25000"/>
                  </a:schemeClr>
                </a:solidFill>
              </a:rPr>
              <a:t> </a:t>
            </a:r>
            <a:r>
              <a:rPr lang="en-US" b="1" dirty="0">
                <a:solidFill>
                  <a:schemeClr val="tx1">
                    <a:lumMod val="75000"/>
                    <a:lumOff val="25000"/>
                  </a:schemeClr>
                </a:solidFill>
              </a:rPr>
              <a:t>Descriptive analysis</a:t>
            </a:r>
            <a:r>
              <a:rPr lang="en-US" dirty="0">
                <a:solidFill>
                  <a:schemeClr val="tx1">
                    <a:lumMod val="75000"/>
                    <a:lumOff val="25000"/>
                  </a:schemeClr>
                </a:solidFill>
              </a:rPr>
              <a:t> was conducted using pivot tables and charts to visualize trends across ratings, votes, cuisines, and yearly openings, identifying key regions for expansion. </a:t>
            </a:r>
          </a:p>
          <a:p>
            <a:pPr marL="457200" lvl="0" indent="-317500" defTabSz="914400">
              <a:lnSpc>
                <a:spcPct val="90000"/>
              </a:lnSpc>
              <a:spcBef>
                <a:spcPts val="0"/>
              </a:spcBef>
              <a:spcAft>
                <a:spcPts val="0"/>
              </a:spcAft>
              <a:buClr>
                <a:schemeClr val="accent1"/>
              </a:buClr>
              <a:buSzPts val="1400"/>
              <a:buFont typeface="Calibri" panose="020F0502020204030204" pitchFamily="34" charset="0"/>
              <a:buChar char="●"/>
            </a:pPr>
            <a:r>
              <a:rPr lang="en-US" b="1" dirty="0">
                <a:solidFill>
                  <a:schemeClr val="tx1">
                    <a:lumMod val="75000"/>
                    <a:lumOff val="25000"/>
                  </a:schemeClr>
                </a:solidFill>
              </a:rPr>
              <a:t>Customer preference analysis</a:t>
            </a:r>
            <a:r>
              <a:rPr lang="en-US" dirty="0">
                <a:solidFill>
                  <a:schemeClr val="tx1">
                    <a:lumMod val="75000"/>
                    <a:lumOff val="25000"/>
                  </a:schemeClr>
                </a:solidFill>
              </a:rPr>
              <a:t> </a:t>
            </a:r>
            <a:r>
              <a:rPr lang="en-US" dirty="0" err="1">
                <a:solidFill>
                  <a:schemeClr val="tx1">
                    <a:lumMod val="75000"/>
                    <a:lumOff val="25000"/>
                  </a:schemeClr>
                </a:solidFill>
              </a:rPr>
              <a:t>analysis</a:t>
            </a:r>
            <a:r>
              <a:rPr lang="en-US" dirty="0">
                <a:solidFill>
                  <a:schemeClr val="tx1">
                    <a:lumMod val="75000"/>
                    <a:lumOff val="25000"/>
                  </a:schemeClr>
                </a:solidFill>
              </a:rPr>
              <a:t> explored cuisine popularity by country and region, based on average ratings and votes.</a:t>
            </a:r>
          </a:p>
          <a:p>
            <a:pPr marL="457200" lvl="0" indent="-317500" defTabSz="914400">
              <a:lnSpc>
                <a:spcPct val="90000"/>
              </a:lnSpc>
              <a:spcBef>
                <a:spcPts val="0"/>
              </a:spcBef>
              <a:spcAft>
                <a:spcPts val="0"/>
              </a:spcAft>
              <a:buClr>
                <a:schemeClr val="accent1"/>
              </a:buClr>
              <a:buSzPts val="1400"/>
              <a:buFont typeface="Calibri" panose="020F0502020204030204" pitchFamily="34" charset="0"/>
              <a:buChar char="●"/>
            </a:pPr>
            <a:r>
              <a:rPr lang="en-US" b="1" dirty="0">
                <a:solidFill>
                  <a:schemeClr val="tx1">
                    <a:lumMod val="75000"/>
                    <a:lumOff val="25000"/>
                  </a:schemeClr>
                </a:solidFill>
              </a:rPr>
              <a:t>Restaurant performance </a:t>
            </a:r>
            <a:r>
              <a:rPr lang="en-US" dirty="0">
                <a:solidFill>
                  <a:schemeClr val="tx1">
                    <a:lumMod val="75000"/>
                    <a:lumOff val="25000"/>
                  </a:schemeClr>
                </a:solidFill>
              </a:rPr>
              <a:t>was assessed by evaluating the average cost for two and ratings. </a:t>
            </a:r>
          </a:p>
          <a:p>
            <a:pPr marL="457200" lvl="0" indent="-317500" defTabSz="914400">
              <a:lnSpc>
                <a:spcPct val="90000"/>
              </a:lnSpc>
              <a:spcBef>
                <a:spcPts val="0"/>
              </a:spcBef>
              <a:spcAft>
                <a:spcPts val="0"/>
              </a:spcAft>
              <a:buClr>
                <a:schemeClr val="accent1"/>
              </a:buClr>
              <a:buSzPts val="1400"/>
              <a:buFont typeface="Calibri" panose="020F0502020204030204" pitchFamily="34" charset="0"/>
              <a:buChar char="●"/>
            </a:pPr>
            <a:r>
              <a:rPr lang="en-US" dirty="0">
                <a:solidFill>
                  <a:schemeClr val="tx1">
                    <a:lumMod val="75000"/>
                    <a:lumOff val="25000"/>
                  </a:schemeClr>
                </a:solidFill>
              </a:rPr>
              <a:t>Finally, </a:t>
            </a:r>
            <a:r>
              <a:rPr lang="en-US" b="1" dirty="0">
                <a:solidFill>
                  <a:schemeClr val="tx1">
                    <a:lumMod val="75000"/>
                    <a:lumOff val="25000"/>
                  </a:schemeClr>
                </a:solidFill>
              </a:rPr>
              <a:t>dynamic dashboards</a:t>
            </a:r>
            <a:r>
              <a:rPr lang="en-US" dirty="0">
                <a:solidFill>
                  <a:schemeClr val="tx1">
                    <a:lumMod val="75000"/>
                    <a:lumOff val="25000"/>
                  </a:schemeClr>
                </a:solidFill>
              </a:rPr>
              <a:t> with pivot charts and tables were created to present the findings in an engaging and easily understandable format.</a:t>
            </a:r>
          </a:p>
        </p:txBody>
      </p:sp>
      <p:pic>
        <p:nvPicPr>
          <p:cNvPr id="5" name="Picture 4" descr="A red square with white text&#10;&#10;Description automatically generated">
            <a:extLst>
              <a:ext uri="{FF2B5EF4-FFF2-40B4-BE49-F238E27FC236}">
                <a16:creationId xmlns:a16="http://schemas.microsoft.com/office/drawing/2014/main" id="{9018D2B3-F7AD-0466-29A5-4BAC81A33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spTree>
    <p:extLst>
      <p:ext uri="{BB962C8B-B14F-4D97-AF65-F5344CB8AC3E}">
        <p14:creationId xmlns:p14="http://schemas.microsoft.com/office/powerpoint/2010/main" val="807264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 name="Google Shape;165;p18">
            <a:extLst>
              <a:ext uri="{FF2B5EF4-FFF2-40B4-BE49-F238E27FC236}">
                <a16:creationId xmlns:a16="http://schemas.microsoft.com/office/drawing/2014/main" id="{ED0DF729-FAE1-CF34-0C48-500E32B238E9}"/>
              </a:ext>
            </a:extLst>
          </p:cNvPr>
          <p:cNvSpPr txBox="1"/>
          <p:nvPr/>
        </p:nvSpPr>
        <p:spPr>
          <a:xfrm>
            <a:off x="492370" y="516835"/>
            <a:ext cx="3084844" cy="2103875"/>
          </a:xfrm>
          <a:prstGeom prst="rect">
            <a:avLst/>
          </a:prstGeom>
        </p:spPr>
        <p:txBody>
          <a:bodyPr spcFirstLastPara="1" vert="horz" lIns="91440" tIns="45720" rIns="91440" bIns="45720" rtlCol="0" anchor="b" anchorCtr="0">
            <a:normAutofit/>
          </a:bodyPr>
          <a:lstStyle/>
          <a:p>
            <a:pPr marR="0" lvl="0" indent="0" defTabSz="914400">
              <a:lnSpc>
                <a:spcPct val="85000"/>
              </a:lnSpc>
              <a:spcBef>
                <a:spcPct val="0"/>
              </a:spcBef>
              <a:spcAft>
                <a:spcPts val="600"/>
              </a:spcAft>
              <a:buClr>
                <a:srgbClr val="000000"/>
              </a:buClr>
              <a:buSzPts val="2400"/>
            </a:pPr>
            <a:r>
              <a:rPr lang="en-US" sz="3600" b="1" i="0" u="none" strike="noStrike" cap="none" spc="-50">
                <a:solidFill>
                  <a:srgbClr val="FFFFFF"/>
                </a:solidFill>
                <a:latin typeface="+mj-lt"/>
                <a:ea typeface="+mj-ea"/>
                <a:cs typeface="+mj-cs"/>
                <a:sym typeface="Twentieth Century"/>
              </a:rPr>
              <a:t>Country wise </a:t>
            </a:r>
            <a:r>
              <a:rPr lang="en-US" sz="3600" b="1" spc="-50">
                <a:solidFill>
                  <a:srgbClr val="FFFFFF"/>
                </a:solidFill>
                <a:latin typeface="+mj-lt"/>
                <a:ea typeface="+mj-ea"/>
                <a:cs typeface="+mj-cs"/>
                <a:sym typeface="Twentieth Century"/>
              </a:rPr>
              <a:t>Restaurant Count</a:t>
            </a:r>
          </a:p>
        </p:txBody>
      </p:sp>
      <p:sp>
        <p:nvSpPr>
          <p:cNvPr id="7" name="Google Shape;164;p18">
            <a:extLst>
              <a:ext uri="{FF2B5EF4-FFF2-40B4-BE49-F238E27FC236}">
                <a16:creationId xmlns:a16="http://schemas.microsoft.com/office/drawing/2014/main" id="{E2EF29E3-3162-CDEA-B980-3671036B9F71}"/>
              </a:ext>
            </a:extLst>
          </p:cNvPr>
          <p:cNvSpPr txBox="1"/>
          <p:nvPr/>
        </p:nvSpPr>
        <p:spPr>
          <a:xfrm>
            <a:off x="492371" y="2653800"/>
            <a:ext cx="3084844" cy="3335519"/>
          </a:xfrm>
          <a:prstGeom prst="rect">
            <a:avLst/>
          </a:prstGeom>
        </p:spPr>
        <p:txBody>
          <a:bodyPr spcFirstLastPara="1" vert="horz" lIns="0" tIns="45720" rIns="0" bIns="45720" rtlCol="0" anchorCtr="0">
            <a:normAutofit fontScale="92500" lnSpcReduction="20000"/>
          </a:bodyPr>
          <a:lstStyle/>
          <a:p>
            <a:pPr marL="457200" marR="0" lvl="0" indent="-317500" defTabSz="914400">
              <a:lnSpc>
                <a:spcPct val="90000"/>
              </a:lnSpc>
              <a:spcBef>
                <a:spcPts val="0"/>
              </a:spcBef>
              <a:spcAft>
                <a:spcPts val="600"/>
              </a:spcAft>
              <a:buClr>
                <a:schemeClr val="accent1"/>
              </a:buClr>
              <a:buSzPts val="1400"/>
              <a:buFont typeface="Calibri" panose="020F0502020204030204" pitchFamily="34" charset="0"/>
              <a:buChar char="●"/>
            </a:pPr>
            <a:r>
              <a:rPr lang="en-US" dirty="0">
                <a:solidFill>
                  <a:srgbClr val="FFFFFF"/>
                </a:solidFill>
              </a:rPr>
              <a:t>The analysis reveals a total of 9,551 restaurants, with India leading at 8,652, followed by the USA (434), the UK (80),  South Africa (60) and Brazil (60).</a:t>
            </a:r>
          </a:p>
          <a:p>
            <a:pPr marL="139700" marR="0" lvl="0" defTabSz="914400">
              <a:lnSpc>
                <a:spcPct val="90000"/>
              </a:lnSpc>
              <a:spcBef>
                <a:spcPts val="0"/>
              </a:spcBef>
              <a:spcAft>
                <a:spcPts val="600"/>
              </a:spcAft>
              <a:buClr>
                <a:schemeClr val="accent1"/>
              </a:buClr>
              <a:buSzPts val="1400"/>
              <a:buFont typeface="Calibri" panose="020F0502020204030204" pitchFamily="34" charset="0"/>
            </a:pPr>
            <a:endParaRPr lang="en-US" sz="1500" dirty="0">
              <a:solidFill>
                <a:srgbClr val="FFFFFF"/>
              </a:solidFill>
              <a:sym typeface="Proxima Nova"/>
            </a:endParaRPr>
          </a:p>
          <a:p>
            <a:pPr marL="457200" marR="0" lvl="0" indent="-317500" defTabSz="914400">
              <a:lnSpc>
                <a:spcPct val="90000"/>
              </a:lnSpc>
              <a:spcBef>
                <a:spcPts val="0"/>
              </a:spcBef>
              <a:spcAft>
                <a:spcPts val="600"/>
              </a:spcAft>
              <a:buClr>
                <a:schemeClr val="accent1"/>
              </a:buClr>
              <a:buSzPts val="1400"/>
              <a:buFont typeface="Calibri" panose="020F0502020204030204" pitchFamily="34" charset="0"/>
              <a:buChar char="●"/>
            </a:pPr>
            <a:r>
              <a:rPr lang="en-US" sz="1900" dirty="0">
                <a:solidFill>
                  <a:srgbClr val="FFFFFF"/>
                </a:solidFill>
              </a:rPr>
              <a:t>This indicates that countries with a high concentration of restaurants are likely saturated, while markets with fewer establishments, such as Canada, present significant opportunities for expansion.</a:t>
            </a:r>
            <a:endParaRPr lang="en-US" sz="1900" dirty="0">
              <a:solidFill>
                <a:srgbClr val="FFFFFF"/>
              </a:solidFill>
              <a:sym typeface="Proxima Nova"/>
            </a:endParaRPr>
          </a:p>
        </p:txBody>
      </p:sp>
      <p:sp>
        <p:nvSpPr>
          <p:cNvPr id="16" name="Rectangle 1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 name="Picture 3" descr="A red square with white text&#10;&#10;Description automatically generated">
            <a:extLst>
              <a:ext uri="{FF2B5EF4-FFF2-40B4-BE49-F238E27FC236}">
                <a16:creationId xmlns:a16="http://schemas.microsoft.com/office/drawing/2014/main" id="{11C6F260-C08A-BE94-3E09-6A86C2E8F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graphicFrame>
        <p:nvGraphicFramePr>
          <p:cNvPr id="6" name="Chart 5">
            <a:extLst>
              <a:ext uri="{FF2B5EF4-FFF2-40B4-BE49-F238E27FC236}">
                <a16:creationId xmlns:a16="http://schemas.microsoft.com/office/drawing/2014/main" id="{B1228CA4-579A-4052-B3E5-35400FD06B4F}"/>
              </a:ext>
            </a:extLst>
          </p:cNvPr>
          <p:cNvGraphicFramePr>
            <a:graphicFrameLocks/>
          </p:cNvGraphicFramePr>
          <p:nvPr>
            <p:extLst>
              <p:ext uri="{D42A27DB-BD31-4B8C-83A1-F6EECF244321}">
                <p14:modId xmlns:p14="http://schemas.microsoft.com/office/powerpoint/2010/main" val="1595121279"/>
              </p:ext>
            </p:extLst>
          </p:nvPr>
        </p:nvGraphicFramePr>
        <p:xfrm>
          <a:off x="4742017" y="640080"/>
          <a:ext cx="6798082" cy="5577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20474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square with white text&#10;&#10;Description automatically generated">
            <a:extLst>
              <a:ext uri="{FF2B5EF4-FFF2-40B4-BE49-F238E27FC236}">
                <a16:creationId xmlns:a16="http://schemas.microsoft.com/office/drawing/2014/main" id="{041290B1-58E6-EC86-FF5C-11EABA5C3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sp>
        <p:nvSpPr>
          <p:cNvPr id="5" name="Google Shape;172;p19">
            <a:extLst>
              <a:ext uri="{FF2B5EF4-FFF2-40B4-BE49-F238E27FC236}">
                <a16:creationId xmlns:a16="http://schemas.microsoft.com/office/drawing/2014/main" id="{F1A09B57-D867-9AE5-A729-2249CBBAD663}"/>
              </a:ext>
            </a:extLst>
          </p:cNvPr>
          <p:cNvSpPr txBox="1"/>
          <p:nvPr/>
        </p:nvSpPr>
        <p:spPr>
          <a:xfrm>
            <a:off x="1132115" y="488081"/>
            <a:ext cx="10363199" cy="1107965"/>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IN" sz="6000" dirty="0">
                <a:solidFill>
                  <a:srgbClr val="FF0000"/>
                </a:solidFill>
                <a:latin typeface="Arial" panose="020B0604020202020204" pitchFamily="34" charset="0"/>
                <a:cs typeface="Arial" panose="020B0604020202020204" pitchFamily="34" charset="0"/>
              </a:rPr>
              <a:t>Yearly Restaurant Openings</a:t>
            </a:r>
            <a:endParaRPr sz="6000" b="1" i="0" u="none" strike="noStrike" cap="none" dirty="0">
              <a:solidFill>
                <a:srgbClr val="FF0000"/>
              </a:solidFill>
              <a:latin typeface="Arial" panose="020B0604020202020204" pitchFamily="34" charset="0"/>
              <a:ea typeface="Twentieth Century"/>
              <a:cs typeface="Arial" panose="020B0604020202020204" pitchFamily="34" charset="0"/>
              <a:sym typeface="Twentieth Century"/>
            </a:endParaRPr>
          </a:p>
        </p:txBody>
      </p:sp>
      <p:graphicFrame>
        <p:nvGraphicFramePr>
          <p:cNvPr id="6" name="Chart 5">
            <a:extLst>
              <a:ext uri="{FF2B5EF4-FFF2-40B4-BE49-F238E27FC236}">
                <a16:creationId xmlns:a16="http://schemas.microsoft.com/office/drawing/2014/main" id="{1B506CCE-8097-43D9-8A24-4D8388516323}"/>
              </a:ext>
            </a:extLst>
          </p:cNvPr>
          <p:cNvGraphicFramePr>
            <a:graphicFrameLocks/>
          </p:cNvGraphicFramePr>
          <p:nvPr>
            <p:extLst>
              <p:ext uri="{D42A27DB-BD31-4B8C-83A1-F6EECF244321}">
                <p14:modId xmlns:p14="http://schemas.microsoft.com/office/powerpoint/2010/main" val="3248834418"/>
              </p:ext>
            </p:extLst>
          </p:nvPr>
        </p:nvGraphicFramePr>
        <p:xfrm>
          <a:off x="1251857" y="1956462"/>
          <a:ext cx="4844143" cy="4063337"/>
        </p:xfrm>
        <a:graphic>
          <a:graphicData uri="http://schemas.openxmlformats.org/drawingml/2006/chart">
            <c:chart xmlns:c="http://schemas.openxmlformats.org/drawingml/2006/chart" xmlns:r="http://schemas.openxmlformats.org/officeDocument/2006/relationships" r:id="rId3"/>
          </a:graphicData>
        </a:graphic>
      </p:graphicFrame>
      <p:sp>
        <p:nvSpPr>
          <p:cNvPr id="7" name="Google Shape;171;p19">
            <a:extLst>
              <a:ext uri="{FF2B5EF4-FFF2-40B4-BE49-F238E27FC236}">
                <a16:creationId xmlns:a16="http://schemas.microsoft.com/office/drawing/2014/main" id="{B00932A2-5D05-CA71-5675-EE02D5577197}"/>
              </a:ext>
            </a:extLst>
          </p:cNvPr>
          <p:cNvSpPr txBox="1"/>
          <p:nvPr/>
        </p:nvSpPr>
        <p:spPr>
          <a:xfrm>
            <a:off x="6096000" y="1818320"/>
            <a:ext cx="5061857" cy="4339619"/>
          </a:xfrm>
          <a:prstGeom prst="rect">
            <a:avLst/>
          </a:prstGeom>
          <a:noFill/>
          <a:ln>
            <a:noFill/>
          </a:ln>
        </p:spPr>
        <p:txBody>
          <a:bodyPr spcFirstLastPara="1" wrap="square" lIns="91425" tIns="91425" rIns="91425" bIns="91425" anchor="t" anchorCtr="0">
            <a:spAutoFit/>
          </a:bodyPr>
          <a:lstStyle/>
          <a:p>
            <a:pPr marL="457200" marR="0" lvl="0" indent="-317500" rtl="0">
              <a:lnSpc>
                <a:spcPct val="100000"/>
              </a:lnSpc>
              <a:spcBef>
                <a:spcPts val="0"/>
              </a:spcBef>
              <a:spcAft>
                <a:spcPts val="0"/>
              </a:spcAft>
              <a:buSzPts val="1400"/>
              <a:buFont typeface="Proxima Nova"/>
              <a:buChar char="●"/>
            </a:pPr>
            <a:r>
              <a:rPr lang="en-US" dirty="0">
                <a:latin typeface="Arial" panose="020B0604020202020204" pitchFamily="34" charset="0"/>
                <a:cs typeface="Arial" panose="020B0604020202020204" pitchFamily="34" charset="0"/>
              </a:rPr>
              <a:t>The trend reveals a peak in restaurant openings in 2011, with 1,098 new establishments.</a:t>
            </a:r>
          </a:p>
          <a:p>
            <a:pPr marL="139700" marR="0" lvl="0" rtl="0">
              <a:lnSpc>
                <a:spcPct val="100000"/>
              </a:lnSpc>
              <a:spcBef>
                <a:spcPts val="0"/>
              </a:spcBef>
              <a:spcAft>
                <a:spcPts val="0"/>
              </a:spcAft>
              <a:buSzPts val="1400"/>
            </a:pPr>
            <a:endParaRPr lang="en-US" dirty="0">
              <a:latin typeface="Arial" panose="020B0604020202020204" pitchFamily="34" charset="0"/>
              <a:cs typeface="Arial" panose="020B0604020202020204" pitchFamily="34" charset="0"/>
            </a:endParaRPr>
          </a:p>
          <a:p>
            <a:pPr marL="457200" marR="0" lvl="0" indent="-317500" rtl="0">
              <a:lnSpc>
                <a:spcPct val="100000"/>
              </a:lnSpc>
              <a:spcBef>
                <a:spcPts val="0"/>
              </a:spcBef>
              <a:spcAft>
                <a:spcPts val="0"/>
              </a:spcAft>
              <a:buSzPts val="1400"/>
              <a:buFont typeface="Proxima Nova"/>
              <a:buChar char="●"/>
            </a:pPr>
            <a:r>
              <a:rPr lang="en-US" dirty="0">
                <a:latin typeface="Arial" panose="020B0604020202020204" pitchFamily="34" charset="0"/>
                <a:cs typeface="Arial" panose="020B0604020202020204" pitchFamily="34" charset="0"/>
              </a:rPr>
              <a:t>Following a sharp decline in 2012, the market experienced fluctuating growth, eventually stabilizing with consistent increases starting in 2015.</a:t>
            </a:r>
          </a:p>
          <a:p>
            <a:pPr marL="139700" marR="0" lvl="0" rtl="0">
              <a:lnSpc>
                <a:spcPct val="100000"/>
              </a:lnSpc>
              <a:spcBef>
                <a:spcPts val="0"/>
              </a:spcBef>
              <a:spcAft>
                <a:spcPts val="0"/>
              </a:spcAft>
              <a:buSzPts val="1400"/>
            </a:pPr>
            <a:endParaRPr lang="en-US" dirty="0">
              <a:latin typeface="Arial" panose="020B0604020202020204" pitchFamily="34" charset="0"/>
              <a:cs typeface="Arial" panose="020B0604020202020204" pitchFamily="34" charset="0"/>
            </a:endParaRPr>
          </a:p>
          <a:p>
            <a:pPr marL="457200" marR="0" lvl="0" indent="-317500" rtl="0">
              <a:lnSpc>
                <a:spcPct val="100000"/>
              </a:lnSpc>
              <a:spcBef>
                <a:spcPts val="0"/>
              </a:spcBef>
              <a:spcAft>
                <a:spcPts val="0"/>
              </a:spcAft>
              <a:buSzPts val="1400"/>
              <a:buFont typeface="Proxima Nova"/>
              <a:buChar char="●"/>
            </a:pPr>
            <a:r>
              <a:rPr lang="en-US" dirty="0">
                <a:latin typeface="Arial" panose="020B0604020202020204" pitchFamily="34" charset="0"/>
                <a:cs typeface="Arial" panose="020B0604020202020204" pitchFamily="34" charset="0"/>
              </a:rPr>
              <a:t>A significant spike in 2017 suggests an ongoing upward trajectory.</a:t>
            </a:r>
          </a:p>
          <a:p>
            <a:pPr marL="139700" marR="0" lvl="0" rtl="0">
              <a:lnSpc>
                <a:spcPct val="100000"/>
              </a:lnSpc>
              <a:spcBef>
                <a:spcPts val="0"/>
              </a:spcBef>
              <a:spcAft>
                <a:spcPts val="0"/>
              </a:spcAft>
              <a:buSzPts val="1400"/>
            </a:pPr>
            <a:endParaRPr lang="en-US" dirty="0">
              <a:latin typeface="Arial" panose="020B0604020202020204" pitchFamily="34" charset="0"/>
              <a:cs typeface="Arial" panose="020B0604020202020204" pitchFamily="34" charset="0"/>
            </a:endParaRPr>
          </a:p>
          <a:p>
            <a:pPr marL="457200" marR="0" lvl="0" indent="-317500" rtl="0">
              <a:lnSpc>
                <a:spcPct val="100000"/>
              </a:lnSpc>
              <a:spcBef>
                <a:spcPts val="0"/>
              </a:spcBef>
              <a:spcAft>
                <a:spcPts val="0"/>
              </a:spcAft>
              <a:buSzPts val="1400"/>
              <a:buFont typeface="Proxima Nova"/>
              <a:buChar char="●"/>
            </a:pPr>
            <a:r>
              <a:rPr lang="en-US" dirty="0">
                <a:latin typeface="Arial" panose="020B0604020202020204" pitchFamily="34" charset="0"/>
                <a:cs typeface="Arial" panose="020B0604020202020204" pitchFamily="34" charset="0"/>
              </a:rPr>
              <a:t>This pattern reflects sustained demand and indicates a positive market outlook in the years ahead.</a:t>
            </a:r>
            <a:endParaRPr i="0" u="none" strike="noStrike" cap="none" dirty="0">
              <a:latin typeface="Arial" panose="020B0604020202020204" pitchFamily="34" charset="0"/>
              <a:ea typeface="Proxima Nova"/>
              <a:cs typeface="Arial" panose="020B0604020202020204" pitchFamily="34" charset="0"/>
              <a:sym typeface="Proxima Nova"/>
            </a:endParaRPr>
          </a:p>
        </p:txBody>
      </p:sp>
    </p:spTree>
    <p:extLst>
      <p:ext uri="{BB962C8B-B14F-4D97-AF65-F5344CB8AC3E}">
        <p14:creationId xmlns:p14="http://schemas.microsoft.com/office/powerpoint/2010/main" val="334067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4FE10A95-347E-3FC4-8D4E-02813BEC7EDD}"/>
              </a:ext>
            </a:extLst>
          </p:cNvPr>
          <p:cNvSpPr txBox="1"/>
          <p:nvPr/>
        </p:nvSpPr>
        <p:spPr>
          <a:xfrm>
            <a:off x="1" y="516835"/>
            <a:ext cx="3986798" cy="2103875"/>
          </a:xfrm>
          <a:prstGeom prst="rect">
            <a:avLst/>
          </a:prstGeom>
        </p:spPr>
        <p:txBody>
          <a:bodyPr vert="horz" lIns="91440" tIns="45720" rIns="91440" bIns="45720" rtlCol="0" anchor="b">
            <a:noAutofit/>
          </a:bodyPr>
          <a:lstStyle/>
          <a:p>
            <a:pPr marR="0" lvl="0" indent="0" defTabSz="914400">
              <a:lnSpc>
                <a:spcPct val="85000"/>
              </a:lnSpc>
              <a:spcBef>
                <a:spcPct val="0"/>
              </a:spcBef>
              <a:spcAft>
                <a:spcPts val="600"/>
              </a:spcAft>
              <a:buClr>
                <a:srgbClr val="000000"/>
              </a:buClr>
              <a:buSzPts val="3200"/>
            </a:pPr>
            <a:r>
              <a:rPr lang="en-US" sz="5400" b="1" i="0" u="none" strike="noStrike" cap="none" spc="-50" dirty="0">
                <a:solidFill>
                  <a:srgbClr val="FFFFFF"/>
                </a:solidFill>
                <a:latin typeface="+mj-lt"/>
                <a:ea typeface="+mj-ea"/>
                <a:cs typeface="+mj-cs"/>
                <a:sym typeface="Twentieth Century"/>
              </a:rPr>
              <a:t>Average Votes Country wise</a:t>
            </a:r>
          </a:p>
        </p:txBody>
      </p:sp>
      <p:sp>
        <p:nvSpPr>
          <p:cNvPr id="8" name="Google Shape;178;p20">
            <a:extLst>
              <a:ext uri="{FF2B5EF4-FFF2-40B4-BE49-F238E27FC236}">
                <a16:creationId xmlns:a16="http://schemas.microsoft.com/office/drawing/2014/main" id="{DCF77F84-A4CC-A965-6A76-D41915839F31}"/>
              </a:ext>
            </a:extLst>
          </p:cNvPr>
          <p:cNvSpPr txBox="1"/>
          <p:nvPr/>
        </p:nvSpPr>
        <p:spPr>
          <a:xfrm>
            <a:off x="492371" y="2653801"/>
            <a:ext cx="3084844" cy="2462486"/>
          </a:xfrm>
          <a:prstGeom prst="rect">
            <a:avLst/>
          </a:prstGeom>
        </p:spPr>
        <p:txBody>
          <a:bodyPr spcFirstLastPara="1" vert="horz" lIns="0" tIns="45720" rIns="0" bIns="45720" rtlCol="0" anchorCtr="0">
            <a:noAutofit/>
          </a:bodyPr>
          <a:lstStyle/>
          <a:p>
            <a:pPr marL="457200" marR="0" lvl="0" indent="-317500" defTabSz="914400">
              <a:lnSpc>
                <a:spcPct val="90000"/>
              </a:lnSpc>
              <a:spcBef>
                <a:spcPts val="0"/>
              </a:spcBef>
              <a:spcAft>
                <a:spcPts val="600"/>
              </a:spcAft>
              <a:buClr>
                <a:schemeClr val="accent1"/>
              </a:buClr>
              <a:buSzPts val="1400"/>
              <a:buFont typeface="Calibri" panose="020F0502020204030204" pitchFamily="34" charset="0"/>
              <a:buChar char="●"/>
            </a:pPr>
            <a:r>
              <a:rPr lang="en-US" sz="1600" dirty="0">
                <a:solidFill>
                  <a:srgbClr val="FFFFFF"/>
                </a:solidFill>
              </a:rPr>
              <a:t>The highest number of votes is recorded for Indonesia at 772, while Brazil has the lowest with just 20 votes.</a:t>
            </a:r>
          </a:p>
          <a:p>
            <a:pPr marL="139700" marR="0" lvl="0" defTabSz="914400">
              <a:lnSpc>
                <a:spcPct val="90000"/>
              </a:lnSpc>
              <a:spcBef>
                <a:spcPts val="0"/>
              </a:spcBef>
              <a:spcAft>
                <a:spcPts val="600"/>
              </a:spcAft>
              <a:buClr>
                <a:schemeClr val="accent1"/>
              </a:buClr>
              <a:buSzPts val="1400"/>
              <a:buFont typeface="Calibri" panose="020F0502020204030204" pitchFamily="34" charset="0"/>
            </a:pPr>
            <a:endParaRPr lang="en-US" sz="1600" dirty="0">
              <a:solidFill>
                <a:srgbClr val="FFFFFF"/>
              </a:solidFill>
            </a:endParaRPr>
          </a:p>
          <a:p>
            <a:pPr marL="457200" marR="0" lvl="0" indent="-317500" defTabSz="914400">
              <a:lnSpc>
                <a:spcPct val="90000"/>
              </a:lnSpc>
              <a:spcBef>
                <a:spcPts val="0"/>
              </a:spcBef>
              <a:spcAft>
                <a:spcPts val="600"/>
              </a:spcAft>
              <a:buClr>
                <a:schemeClr val="accent1"/>
              </a:buClr>
              <a:buSzPts val="1400"/>
              <a:buFont typeface="Calibri" panose="020F0502020204030204" pitchFamily="34" charset="0"/>
              <a:buChar char="●"/>
            </a:pPr>
            <a:r>
              <a:rPr lang="en-US" sz="1600" dirty="0">
                <a:solidFill>
                  <a:srgbClr val="FFFFFF"/>
                </a:solidFill>
              </a:rPr>
              <a:t>Despite having the highest restaurant count, countries like India show relatively low average votes of 137</a:t>
            </a:r>
            <a:r>
              <a:rPr lang="en-US" sz="1600" i="0" u="none" strike="noStrike" cap="none" dirty="0">
                <a:solidFill>
                  <a:srgbClr val="FFFFFF"/>
                </a:solidFill>
                <a:sym typeface="Proxima Nova"/>
              </a:rPr>
              <a:t>.</a:t>
            </a:r>
          </a:p>
          <a:p>
            <a:pPr marL="139700" marR="0" lvl="0" defTabSz="914400">
              <a:lnSpc>
                <a:spcPct val="90000"/>
              </a:lnSpc>
              <a:spcBef>
                <a:spcPts val="0"/>
              </a:spcBef>
              <a:spcAft>
                <a:spcPts val="600"/>
              </a:spcAft>
              <a:buClr>
                <a:schemeClr val="accent1"/>
              </a:buClr>
              <a:buSzPts val="1400"/>
              <a:buFont typeface="Calibri" panose="020F0502020204030204" pitchFamily="34" charset="0"/>
            </a:pPr>
            <a:endParaRPr lang="en-US" sz="1600" i="0" u="none" strike="noStrike" cap="none" dirty="0">
              <a:solidFill>
                <a:srgbClr val="FFFFFF"/>
              </a:solidFill>
              <a:sym typeface="Proxima Nova"/>
            </a:endParaRPr>
          </a:p>
          <a:p>
            <a:pPr marL="457200" lvl="0" indent="-317500" defTabSz="914400">
              <a:lnSpc>
                <a:spcPct val="90000"/>
              </a:lnSpc>
              <a:spcBef>
                <a:spcPts val="0"/>
              </a:spcBef>
              <a:spcAft>
                <a:spcPts val="600"/>
              </a:spcAft>
              <a:buClr>
                <a:schemeClr val="accent1"/>
              </a:buClr>
              <a:buSzPts val="1400"/>
              <a:buFont typeface="Calibri" panose="020F0502020204030204" pitchFamily="34" charset="0"/>
              <a:buChar char="●"/>
            </a:pPr>
            <a:r>
              <a:rPr lang="en-US" sz="1600" dirty="0">
                <a:solidFill>
                  <a:srgbClr val="FFFFFF"/>
                </a:solidFill>
              </a:rPr>
              <a:t>This data analysis reveals that the number of votes does not correlate directly with the restaurant count, indicating that higher restaurant numbers do not necessarily lead to higher voter engagement.</a:t>
            </a:r>
            <a:endParaRPr lang="en-US" sz="1600" i="0" u="none" strike="noStrike" cap="none" dirty="0">
              <a:solidFill>
                <a:srgbClr val="FFFFFF"/>
              </a:solidFill>
              <a:sym typeface="Proxima Nova"/>
            </a:endParaRPr>
          </a:p>
        </p:txBody>
      </p:sp>
      <p:sp>
        <p:nvSpPr>
          <p:cNvPr id="17" name="Rectangle 1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 name="Picture 3" descr="A red square with white text&#10;&#10;Description automatically generated">
            <a:extLst>
              <a:ext uri="{FF2B5EF4-FFF2-40B4-BE49-F238E27FC236}">
                <a16:creationId xmlns:a16="http://schemas.microsoft.com/office/drawing/2014/main" id="{BC7A3C00-E622-97C9-6980-A053F9950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graphicFrame>
        <p:nvGraphicFramePr>
          <p:cNvPr id="7" name="Chart 6">
            <a:extLst>
              <a:ext uri="{FF2B5EF4-FFF2-40B4-BE49-F238E27FC236}">
                <a16:creationId xmlns:a16="http://schemas.microsoft.com/office/drawing/2014/main" id="{0D7461D4-5808-472C-81C6-6B99FBC734AA}"/>
              </a:ext>
            </a:extLst>
          </p:cNvPr>
          <p:cNvGraphicFramePr>
            <a:graphicFrameLocks/>
          </p:cNvGraphicFramePr>
          <p:nvPr>
            <p:extLst>
              <p:ext uri="{D42A27DB-BD31-4B8C-83A1-F6EECF244321}">
                <p14:modId xmlns:p14="http://schemas.microsoft.com/office/powerpoint/2010/main" val="2505349303"/>
              </p:ext>
            </p:extLst>
          </p:nvPr>
        </p:nvGraphicFramePr>
        <p:xfrm>
          <a:off x="4742017" y="640080"/>
          <a:ext cx="6798082" cy="5577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1087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7" name="Google Shape;195;p22">
            <a:extLst>
              <a:ext uri="{FF2B5EF4-FFF2-40B4-BE49-F238E27FC236}">
                <a16:creationId xmlns:a16="http://schemas.microsoft.com/office/drawing/2014/main" id="{4BF9A66D-F2A4-86E1-93B6-B15752073D79}"/>
              </a:ext>
            </a:extLst>
          </p:cNvPr>
          <p:cNvSpPr txBox="1"/>
          <p:nvPr/>
        </p:nvSpPr>
        <p:spPr>
          <a:xfrm>
            <a:off x="108858" y="1494090"/>
            <a:ext cx="3877941" cy="998739"/>
          </a:xfrm>
          <a:prstGeom prst="rect">
            <a:avLst/>
          </a:prstGeom>
        </p:spPr>
        <p:txBody>
          <a:bodyPr spcFirstLastPara="1" vert="horz" lIns="91440" tIns="45720" rIns="91440" bIns="45720" rtlCol="0" anchor="b" anchorCtr="0">
            <a:noAutofit/>
          </a:bodyPr>
          <a:lstStyle/>
          <a:p>
            <a:pPr marR="0" lvl="0" indent="0" defTabSz="914400">
              <a:lnSpc>
                <a:spcPct val="85000"/>
              </a:lnSpc>
              <a:spcBef>
                <a:spcPct val="0"/>
              </a:spcBef>
              <a:spcAft>
                <a:spcPts val="600"/>
              </a:spcAft>
              <a:buClr>
                <a:srgbClr val="000000"/>
              </a:buClr>
              <a:buSzPts val="3200"/>
            </a:pPr>
            <a:r>
              <a:rPr lang="en-US" sz="6000" b="1" i="0" u="none" strike="noStrike" cap="none" spc="-50" dirty="0">
                <a:solidFill>
                  <a:srgbClr val="FFFFFF"/>
                </a:solidFill>
                <a:latin typeface="+mj-lt"/>
                <a:ea typeface="+mj-ea"/>
                <a:cs typeface="+mj-cs"/>
                <a:sym typeface="Twentieth Century"/>
              </a:rPr>
              <a:t>Expenditure</a:t>
            </a:r>
          </a:p>
        </p:txBody>
      </p:sp>
      <p:sp>
        <p:nvSpPr>
          <p:cNvPr id="10" name="TextBox 9">
            <a:extLst>
              <a:ext uri="{FF2B5EF4-FFF2-40B4-BE49-F238E27FC236}">
                <a16:creationId xmlns:a16="http://schemas.microsoft.com/office/drawing/2014/main" id="{4DF00030-302C-07B4-DC55-4C2CF5CF5BF9}"/>
              </a:ext>
            </a:extLst>
          </p:cNvPr>
          <p:cNvSpPr txBox="1"/>
          <p:nvPr/>
        </p:nvSpPr>
        <p:spPr>
          <a:xfrm>
            <a:off x="492371" y="2492829"/>
            <a:ext cx="3084844" cy="4237507"/>
          </a:xfrm>
          <a:prstGeom prst="rect">
            <a:avLst/>
          </a:prstGeom>
        </p:spPr>
        <p:txBody>
          <a:bodyPr vert="horz" lIns="0" tIns="45720" rIns="0" bIns="45720" rtlCol="0">
            <a:normAutofit fontScale="92500" lnSpcReduction="10000"/>
          </a:bodyPr>
          <a:lstStyle/>
          <a:p>
            <a:pPr marL="457200" lvl="0" indent="-317500" defTabSz="914400">
              <a:lnSpc>
                <a:spcPct val="90000"/>
              </a:lnSpc>
              <a:spcBef>
                <a:spcPts val="0"/>
              </a:spcBef>
              <a:spcAft>
                <a:spcPts val="600"/>
              </a:spcAft>
              <a:buClr>
                <a:schemeClr val="accent1"/>
              </a:buClr>
              <a:buSzPts val="1400"/>
              <a:buFont typeface="Calibri" panose="020F0502020204030204" pitchFamily="34" charset="0"/>
              <a:buChar char="●"/>
            </a:pPr>
            <a:r>
              <a:rPr lang="en-US" sz="1400" dirty="0">
                <a:solidFill>
                  <a:srgbClr val="FFFFFF"/>
                </a:solidFill>
              </a:rPr>
              <a:t>The average cost for two in the recommended countries ranges from Rs 139 to Rs 13,192.</a:t>
            </a:r>
          </a:p>
          <a:p>
            <a:pPr marL="139700" lvl="0" defTabSz="914400">
              <a:lnSpc>
                <a:spcPct val="90000"/>
              </a:lnSpc>
              <a:spcBef>
                <a:spcPts val="0"/>
              </a:spcBef>
              <a:spcAft>
                <a:spcPts val="600"/>
              </a:spcAft>
              <a:buClr>
                <a:schemeClr val="accent1"/>
              </a:buClr>
              <a:buSzPts val="1400"/>
              <a:buFont typeface="Calibri" panose="020F0502020204030204" pitchFamily="34" charset="0"/>
            </a:pPr>
            <a:endParaRPr lang="en-US" sz="1400" dirty="0">
              <a:solidFill>
                <a:srgbClr val="FFFFFF"/>
              </a:solidFill>
            </a:endParaRPr>
          </a:p>
          <a:p>
            <a:pPr marL="457200" lvl="0" indent="-317500" defTabSz="914400">
              <a:lnSpc>
                <a:spcPct val="90000"/>
              </a:lnSpc>
              <a:spcBef>
                <a:spcPts val="0"/>
              </a:spcBef>
              <a:spcAft>
                <a:spcPts val="600"/>
              </a:spcAft>
              <a:buClr>
                <a:schemeClr val="accent1"/>
              </a:buClr>
              <a:buSzPts val="1400"/>
              <a:buFont typeface="Calibri" panose="020F0502020204030204" pitchFamily="34" charset="0"/>
              <a:buChar char="●"/>
            </a:pPr>
            <a:r>
              <a:rPr lang="en-US" sz="1400" dirty="0">
                <a:solidFill>
                  <a:srgbClr val="FFFFFF"/>
                </a:solidFill>
              </a:rPr>
              <a:t>This helps narrow down our target cities by focusing on states that have high votes, high ratings, and a favorable average cost for two.</a:t>
            </a:r>
          </a:p>
          <a:p>
            <a:pPr marL="139700" lvl="0" defTabSz="914400">
              <a:lnSpc>
                <a:spcPct val="90000"/>
              </a:lnSpc>
              <a:spcBef>
                <a:spcPts val="0"/>
              </a:spcBef>
              <a:spcAft>
                <a:spcPts val="600"/>
              </a:spcAft>
              <a:buClr>
                <a:schemeClr val="accent1"/>
              </a:buClr>
              <a:buSzPts val="1400"/>
              <a:buFont typeface="Calibri" panose="020F0502020204030204" pitchFamily="34" charset="0"/>
            </a:pPr>
            <a:endParaRPr lang="en-US" sz="1400" dirty="0">
              <a:solidFill>
                <a:srgbClr val="FFFFFF"/>
              </a:solidFill>
            </a:endParaRPr>
          </a:p>
          <a:p>
            <a:pPr marL="457200" lvl="0" indent="-317500" defTabSz="914400">
              <a:lnSpc>
                <a:spcPct val="90000"/>
              </a:lnSpc>
              <a:spcBef>
                <a:spcPts val="0"/>
              </a:spcBef>
              <a:spcAft>
                <a:spcPts val="600"/>
              </a:spcAft>
              <a:buClr>
                <a:schemeClr val="accent1"/>
              </a:buClr>
              <a:buSzPts val="1400"/>
              <a:buFont typeface="Calibri" panose="020F0502020204030204" pitchFamily="34" charset="0"/>
              <a:buChar char="●"/>
            </a:pPr>
            <a:r>
              <a:rPr lang="en-US" sz="1400" dirty="0">
                <a:solidFill>
                  <a:srgbClr val="FFFFFF"/>
                </a:solidFill>
              </a:rPr>
              <a:t>The preferred states in the suggested countries are:</a:t>
            </a:r>
          </a:p>
          <a:p>
            <a:pPr marL="742950" lvl="0" indent="-285750" defTabSz="914400">
              <a:lnSpc>
                <a:spcPct val="90000"/>
              </a:lnSpc>
              <a:spcBef>
                <a:spcPts val="0"/>
              </a:spcBef>
              <a:spcAft>
                <a:spcPts val="600"/>
              </a:spcAft>
              <a:buClr>
                <a:schemeClr val="accent1"/>
              </a:buClr>
              <a:buFont typeface="Calibri" panose="020F0502020204030204" pitchFamily="34" charset="0"/>
              <a:buChar char="o"/>
            </a:pPr>
            <a:r>
              <a:rPr lang="en-US" sz="1400" b="1" dirty="0">
                <a:solidFill>
                  <a:srgbClr val="FFFFFF"/>
                </a:solidFill>
              </a:rPr>
              <a:t>Turkey </a:t>
            </a:r>
            <a:r>
              <a:rPr lang="en-US" sz="1400" dirty="0">
                <a:solidFill>
                  <a:srgbClr val="FFFFFF"/>
                </a:solidFill>
              </a:rPr>
              <a:t>with an average cost of Rs 206.46.</a:t>
            </a:r>
          </a:p>
          <a:p>
            <a:pPr marL="742950" lvl="0" indent="-285750" defTabSz="914400">
              <a:lnSpc>
                <a:spcPct val="90000"/>
              </a:lnSpc>
              <a:spcBef>
                <a:spcPts val="0"/>
              </a:spcBef>
              <a:spcAft>
                <a:spcPts val="600"/>
              </a:spcAft>
              <a:buClr>
                <a:schemeClr val="accent1"/>
              </a:buClr>
              <a:buFont typeface="Calibri" panose="020F0502020204030204" pitchFamily="34" charset="0"/>
              <a:buChar char="o"/>
            </a:pPr>
            <a:r>
              <a:rPr lang="en-US" sz="1400" b="1" dirty="0">
                <a:solidFill>
                  <a:srgbClr val="FFFFFF"/>
                </a:solidFill>
              </a:rPr>
              <a:t>Singapore </a:t>
            </a:r>
            <a:r>
              <a:rPr lang="en-US" sz="1400" dirty="0">
                <a:solidFill>
                  <a:srgbClr val="FFFFFF"/>
                </a:solidFill>
              </a:rPr>
              <a:t>with an average cost of Rs 13,192.34.</a:t>
            </a:r>
          </a:p>
          <a:p>
            <a:pPr marL="742950" lvl="0" indent="-285750" defTabSz="914400">
              <a:lnSpc>
                <a:spcPct val="90000"/>
              </a:lnSpc>
              <a:spcBef>
                <a:spcPts val="0"/>
              </a:spcBef>
              <a:spcAft>
                <a:spcPts val="600"/>
              </a:spcAft>
              <a:buClr>
                <a:schemeClr val="accent1"/>
              </a:buClr>
              <a:buFont typeface="Calibri" panose="020F0502020204030204" pitchFamily="34" charset="0"/>
              <a:buChar char="o"/>
            </a:pPr>
            <a:r>
              <a:rPr lang="en-US" sz="1400" b="1" dirty="0">
                <a:solidFill>
                  <a:srgbClr val="FFFFFF"/>
                </a:solidFill>
              </a:rPr>
              <a:t>New Zealand </a:t>
            </a:r>
            <a:r>
              <a:rPr lang="en-US" sz="1400" dirty="0">
                <a:solidFill>
                  <a:srgbClr val="FFFFFF"/>
                </a:solidFill>
              </a:rPr>
              <a:t>with an average cost of Rs 2,464.41 and a rating of 4.3 making it the most preferred due to its potential for generating maximum revenue.</a:t>
            </a:r>
          </a:p>
          <a:p>
            <a:pPr marL="742950" lvl="0" indent="-285750" defTabSz="914400">
              <a:lnSpc>
                <a:spcPct val="90000"/>
              </a:lnSpc>
              <a:spcBef>
                <a:spcPts val="0"/>
              </a:spcBef>
              <a:spcAft>
                <a:spcPts val="600"/>
              </a:spcAft>
              <a:buClr>
                <a:schemeClr val="accent1"/>
              </a:buClr>
              <a:buFont typeface="Calibri" panose="020F0502020204030204" pitchFamily="34" charset="0"/>
              <a:buChar char="o"/>
            </a:pPr>
            <a:r>
              <a:rPr lang="en-US" sz="1400" b="1" dirty="0">
                <a:solidFill>
                  <a:srgbClr val="FFFFFF"/>
                </a:solidFill>
              </a:rPr>
              <a:t>Philippines </a:t>
            </a:r>
            <a:r>
              <a:rPr lang="en-US" sz="1400" dirty="0">
                <a:solidFill>
                  <a:srgbClr val="FFFFFF"/>
                </a:solidFill>
              </a:rPr>
              <a:t>with both, the highest rating and high cost for two.</a:t>
            </a:r>
          </a:p>
        </p:txBody>
      </p:sp>
      <p:sp>
        <p:nvSpPr>
          <p:cNvPr id="20" name="Rectangle 1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 name="Picture 3" descr="A red square with white text&#10;&#10;Description automatically generated">
            <a:extLst>
              <a:ext uri="{FF2B5EF4-FFF2-40B4-BE49-F238E27FC236}">
                <a16:creationId xmlns:a16="http://schemas.microsoft.com/office/drawing/2014/main" id="{44163E53-34F5-F078-36F0-7EB38EE9E0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15" y="127664"/>
            <a:ext cx="914400" cy="914400"/>
          </a:xfrm>
          <a:prstGeom prst="rect">
            <a:avLst/>
          </a:prstGeom>
        </p:spPr>
      </p:pic>
      <p:graphicFrame>
        <p:nvGraphicFramePr>
          <p:cNvPr id="11" name="Chart 10">
            <a:extLst>
              <a:ext uri="{FF2B5EF4-FFF2-40B4-BE49-F238E27FC236}">
                <a16:creationId xmlns:a16="http://schemas.microsoft.com/office/drawing/2014/main" id="{9A9B5DCE-D663-4C64-B526-F1E7247E798D}"/>
              </a:ext>
            </a:extLst>
          </p:cNvPr>
          <p:cNvGraphicFramePr>
            <a:graphicFrameLocks/>
          </p:cNvGraphicFramePr>
          <p:nvPr>
            <p:extLst>
              <p:ext uri="{D42A27DB-BD31-4B8C-83A1-F6EECF244321}">
                <p14:modId xmlns:p14="http://schemas.microsoft.com/office/powerpoint/2010/main" val="3417604077"/>
              </p:ext>
            </p:extLst>
          </p:nvPr>
        </p:nvGraphicFramePr>
        <p:xfrm>
          <a:off x="4742017" y="640080"/>
          <a:ext cx="6798082" cy="5577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098432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240</TotalTime>
  <Words>1248</Words>
  <Application>Microsoft Office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Proxima Nova</vt:lpstr>
      <vt:lpstr>Twentieth Century</vt:lpstr>
      <vt:lpstr>Retrospect</vt:lpstr>
      <vt:lpstr>PowerPoint Presentation</vt:lpstr>
      <vt:lpstr>PowerPoint Presentation</vt:lpstr>
      <vt:lpstr>Problem Statement</vt:lpstr>
      <vt:lpstr>PowerPoint Presentation</vt:lpstr>
      <vt:lpstr>Operational Strategy</vt:lpstr>
      <vt:lpstr>PowerPoint Presentation</vt:lpstr>
      <vt:lpstr>PowerPoint Presentation</vt:lpstr>
      <vt:lpstr>PowerPoint Presentation</vt:lpstr>
      <vt:lpstr>PowerPoint Presentation</vt:lpstr>
      <vt:lpstr>PowerPoint Presentation</vt:lpstr>
      <vt:lpstr>Online Services</vt:lpstr>
      <vt:lpstr>PowerPoint Presentation</vt:lpstr>
      <vt:lpstr>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Suyesh Pandit</dc:creator>
  <cp:lastModifiedBy>Suyesh Pandit</cp:lastModifiedBy>
  <cp:revision>48</cp:revision>
  <dcterms:created xsi:type="dcterms:W3CDTF">2024-12-10T13:03:35Z</dcterms:created>
  <dcterms:modified xsi:type="dcterms:W3CDTF">2024-12-12T09:58:16Z</dcterms:modified>
</cp:coreProperties>
</file>