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Lst>
  <p:notesMasterIdLst>
    <p:notesMasterId r:id="rId16"/>
  </p:notesMasterIdLst>
  <p:sldIdLst>
    <p:sldId id="275" r:id="rId2"/>
    <p:sldId id="276" r:id="rId3"/>
    <p:sldId id="260" r:id="rId4"/>
    <p:sldId id="261" r:id="rId5"/>
    <p:sldId id="262" r:id="rId6"/>
    <p:sldId id="263" r:id="rId7"/>
    <p:sldId id="277" r:id="rId8"/>
    <p:sldId id="278" r:id="rId9"/>
    <p:sldId id="279" r:id="rId10"/>
    <p:sldId id="280" r:id="rId11"/>
    <p:sldId id="282" r:id="rId12"/>
    <p:sldId id="283" r:id="rId13"/>
    <p:sldId id="284" r:id="rId14"/>
    <p:sldId id="285"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38" y="120"/>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yeshP-Simfoni\Downloads\SQL%20Project\Top-selling%20tracks%20and%20artists%20in%20the%20US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yeshP-Simfoni\Downloads\SQL%20Project\Revenue%20and%20invoices%20by%20countr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uyeshP-Simfoni\Downloads\SQL%20Project\Revenue%20by%20citie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uyeshP-Simfoni\Downloads\SQL%20Project\Most%20famous%20genres%20across%20countrie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uyeshP-Simfoni\Downloads\SQL%20Project\Genre%20vs%20Total%20Sale(in%20millions)%20in%20USA.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[Top-selling tracks and artists in the USA.xlsx]Sheet1!PivotTable2</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300" baseline="0"/>
              <a:t>Top selling Tracks and Artist vs Total Sales(in millions)</a:t>
            </a:r>
          </a:p>
        </c:rich>
      </c:tx>
      <c:layout>
        <c:manualLayout>
          <c:xMode val="edge"/>
          <c:yMode val="edge"/>
          <c:x val="3.1534558180227476E-2"/>
          <c:y val="2.7777777777777776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Sheet1!$G$1:$G$2</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Sheet1!$E$3:$F$13</c:f>
              <c:multiLvlStrCache>
                <c:ptCount val="10"/>
                <c:lvl>
                  <c:pt idx="0">
                    <c:v>Night Of The Long Knives</c:v>
                  </c:pt>
                  <c:pt idx="1">
                    <c:v>I Can't Remember</c:v>
                  </c:pt>
                  <c:pt idx="2">
                    <c:v>You Know I'm No Good (feat. Ghostface Killah)</c:v>
                  </c:pt>
                  <c:pt idx="3">
                    <c:v>Evil Woman</c:v>
                  </c:pt>
                  <c:pt idx="4">
                    <c:v>War Pigs</c:v>
                  </c:pt>
                  <c:pt idx="5">
                    <c:v>I Stand Alone</c:v>
                  </c:pt>
                  <c:pt idx="6">
                    <c:v>Highway Chile</c:v>
                  </c:pt>
                  <c:pt idx="7">
                    <c:v>Polly</c:v>
                  </c:pt>
                  <c:pt idx="8">
                    <c:v>Violent Pornography</c:v>
                  </c:pt>
                  <c:pt idx="9">
                    <c:v>End Of The Night</c:v>
                  </c:pt>
                </c:lvl>
                <c:lvl>
                  <c:pt idx="0">
                    <c:v>AC/DC</c:v>
                  </c:pt>
                  <c:pt idx="1">
                    <c:v>Alice In Chains</c:v>
                  </c:pt>
                  <c:pt idx="2">
                    <c:v>Amy Winehouse</c:v>
                  </c:pt>
                  <c:pt idx="3">
                    <c:v>Black Sabbath</c:v>
                  </c:pt>
                  <c:pt idx="4">
                    <c:v>Cake</c:v>
                  </c:pt>
                  <c:pt idx="5">
                    <c:v>Godsmack</c:v>
                  </c:pt>
                  <c:pt idx="6">
                    <c:v>Jimi Hendrix</c:v>
                  </c:pt>
                  <c:pt idx="7">
                    <c:v>Nirvana</c:v>
                  </c:pt>
                  <c:pt idx="8">
                    <c:v>System Of A Down</c:v>
                  </c:pt>
                  <c:pt idx="9">
                    <c:v>The Doors</c:v>
                  </c:pt>
                </c:lvl>
              </c:multiLvlStrCache>
            </c:multiLvlStrRef>
          </c:cat>
          <c:val>
            <c:numRef>
              <c:f>Sheet1!$G$3:$G$13</c:f>
              <c:numCache>
                <c:formatCode>General</c:formatCode>
                <c:ptCount val="10"/>
                <c:pt idx="0">
                  <c:v>4</c:v>
                </c:pt>
                <c:pt idx="1">
                  <c:v>3</c:v>
                </c:pt>
                <c:pt idx="2">
                  <c:v>5</c:v>
                </c:pt>
                <c:pt idx="3">
                  <c:v>4</c:v>
                </c:pt>
                <c:pt idx="4">
                  <c:v>6</c:v>
                </c:pt>
                <c:pt idx="5">
                  <c:v>3</c:v>
                </c:pt>
                <c:pt idx="6">
                  <c:v>4</c:v>
                </c:pt>
                <c:pt idx="7">
                  <c:v>4</c:v>
                </c:pt>
                <c:pt idx="8">
                  <c:v>4</c:v>
                </c:pt>
                <c:pt idx="9">
                  <c:v>4</c:v>
                </c:pt>
              </c:numCache>
            </c:numRef>
          </c:val>
          <c:extLst>
            <c:ext xmlns:c16="http://schemas.microsoft.com/office/drawing/2014/chart" uri="{C3380CC4-5D6E-409C-BE32-E72D297353CC}">
              <c16:uniqueId val="{00000000-BC02-49F2-919B-012AC8E96A84}"/>
            </c:ext>
          </c:extLst>
        </c:ser>
        <c:dLbls>
          <c:dLblPos val="outEnd"/>
          <c:showLegendKey val="0"/>
          <c:showVal val="1"/>
          <c:showCatName val="0"/>
          <c:showSerName val="0"/>
          <c:showPercent val="0"/>
          <c:showBubbleSize val="0"/>
        </c:dLbls>
        <c:gapWidth val="182"/>
        <c:axId val="1244426895"/>
        <c:axId val="1244431215"/>
      </c:barChart>
      <c:catAx>
        <c:axId val="1244426895"/>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431215"/>
        <c:crosses val="autoZero"/>
        <c:auto val="1"/>
        <c:lblAlgn val="ctr"/>
        <c:lblOffset val="100"/>
        <c:noMultiLvlLbl val="0"/>
      </c:catAx>
      <c:valAx>
        <c:axId val="124443121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4442689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and invoices by country.xlsx]Sheet1!PivotTable1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Revenue by</a:t>
            </a:r>
            <a:r>
              <a:rPr lang="en-IN" baseline="0"/>
              <a:t> Countries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Sheet1!$F$1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Sheet1!$E$2:$E$12</c:f>
              <c:strCache>
                <c:ptCount val="10"/>
                <c:pt idx="0">
                  <c:v>Brazil</c:v>
                </c:pt>
                <c:pt idx="1">
                  <c:v>Canada</c:v>
                </c:pt>
                <c:pt idx="2">
                  <c:v>Czech Republic</c:v>
                </c:pt>
                <c:pt idx="3">
                  <c:v>France</c:v>
                </c:pt>
                <c:pt idx="4">
                  <c:v>Germany</c:v>
                </c:pt>
                <c:pt idx="5">
                  <c:v>India</c:v>
                </c:pt>
                <c:pt idx="6">
                  <c:v>Ireland</c:v>
                </c:pt>
                <c:pt idx="7">
                  <c:v>Portugal</c:v>
                </c:pt>
                <c:pt idx="8">
                  <c:v>United Kingdom</c:v>
                </c:pt>
                <c:pt idx="9">
                  <c:v>USA</c:v>
                </c:pt>
              </c:strCache>
            </c:strRef>
          </c:cat>
          <c:val>
            <c:numRef>
              <c:f>Sheet1!$F$2:$F$12</c:f>
              <c:numCache>
                <c:formatCode>General</c:formatCode>
                <c:ptCount val="10"/>
                <c:pt idx="0">
                  <c:v>427.68</c:v>
                </c:pt>
                <c:pt idx="1">
                  <c:v>535.59</c:v>
                </c:pt>
                <c:pt idx="2">
                  <c:v>273.24</c:v>
                </c:pt>
                <c:pt idx="3">
                  <c:v>389.07</c:v>
                </c:pt>
                <c:pt idx="4">
                  <c:v>334.62</c:v>
                </c:pt>
                <c:pt idx="5">
                  <c:v>183.15</c:v>
                </c:pt>
                <c:pt idx="6">
                  <c:v>114.84</c:v>
                </c:pt>
                <c:pt idx="7">
                  <c:v>185.13</c:v>
                </c:pt>
                <c:pt idx="8">
                  <c:v>245.52</c:v>
                </c:pt>
                <c:pt idx="9">
                  <c:v>1040.49</c:v>
                </c:pt>
              </c:numCache>
            </c:numRef>
          </c:val>
          <c:extLst>
            <c:ext xmlns:c16="http://schemas.microsoft.com/office/drawing/2014/chart" uri="{C3380CC4-5D6E-409C-BE32-E72D297353CC}">
              <c16:uniqueId val="{00000000-A950-477F-B780-1B0F51DD0900}"/>
            </c:ext>
          </c:extLst>
        </c:ser>
        <c:dLbls>
          <c:dLblPos val="outEnd"/>
          <c:showLegendKey val="0"/>
          <c:showVal val="1"/>
          <c:showCatName val="0"/>
          <c:showSerName val="0"/>
          <c:showPercent val="0"/>
          <c:showBubbleSize val="0"/>
        </c:dLbls>
        <c:gapWidth val="219"/>
        <c:axId val="1494278511"/>
        <c:axId val="1494278031"/>
      </c:barChart>
      <c:catAx>
        <c:axId val="149427851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4278031"/>
        <c:crosses val="autoZero"/>
        <c:auto val="1"/>
        <c:lblAlgn val="ctr"/>
        <c:lblOffset val="100"/>
        <c:noMultiLvlLbl val="0"/>
      </c:catAx>
      <c:valAx>
        <c:axId val="1494278031"/>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4278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[Revenue by cities.xlsx]Sheet1!PivotTable1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Top Cities</a:t>
            </a:r>
            <a:r>
              <a:rPr lang="en-IN" baseline="0"/>
              <a:t> Revenue and Total Invoices</a:t>
            </a:r>
          </a:p>
        </c:rich>
      </c:tx>
      <c:layout>
        <c:manualLayout>
          <c:xMode val="edge"/>
          <c:yMode val="edge"/>
          <c:x val="0.35751377952755903"/>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5400000" spcFirstLastPara="1" vertOverflow="ellipsis" horzOverflow="clip" vert="horz" wrap="square" lIns="432000" tIns="0" rIns="36000" bIns="252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5400000" spcFirstLastPara="1" vertOverflow="ellipsis" horzOverflow="clip" vert="horz" wrap="square" lIns="432000" tIns="0" rIns="36000" bIns="252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5400000" spcFirstLastPara="1" vertOverflow="ellipsis" horzOverflow="clip" vert="horz" wrap="square" lIns="432000" tIns="0" rIns="36000" bIns="252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s>
    <c:plotArea>
      <c:layout/>
      <c:barChart>
        <c:barDir val="col"/>
        <c:grouping val="clustered"/>
        <c:varyColors val="0"/>
        <c:ser>
          <c:idx val="1"/>
          <c:order val="1"/>
          <c:tx>
            <c:strRef>
              <c:f>Sheet1!$I$1:$I$2</c:f>
              <c:strCache>
                <c:ptCount val="1"/>
                <c:pt idx="0">
                  <c:v>Sum of Total Invoices(in millions)</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Sheet1!$F$3:$G$13</c:f>
              <c:multiLvlStrCache>
                <c:ptCount val="10"/>
                <c:lvl>
                  <c:pt idx="0">
                    <c:v>São Paulo</c:v>
                  </c:pt>
                  <c:pt idx="1">
                    <c:v>Montréal</c:v>
                  </c:pt>
                  <c:pt idx="2">
                    <c:v>Prague</c:v>
                  </c:pt>
                  <c:pt idx="3">
                    <c:v>Paris</c:v>
                  </c:pt>
                  <c:pt idx="4">
                    <c:v>Berlin</c:v>
                  </c:pt>
                  <c:pt idx="5">
                    <c:v>Delhi</c:v>
                  </c:pt>
                  <c:pt idx="6">
                    <c:v>Dublin</c:v>
                  </c:pt>
                  <c:pt idx="7">
                    <c:v>Lisbon</c:v>
                  </c:pt>
                  <c:pt idx="8">
                    <c:v>London</c:v>
                  </c:pt>
                  <c:pt idx="9">
                    <c:v>Mountain View</c:v>
                  </c:pt>
                </c:lvl>
                <c:lvl>
                  <c:pt idx="0">
                    <c:v>Brazil</c:v>
                  </c:pt>
                  <c:pt idx="1">
                    <c:v>Canada</c:v>
                  </c:pt>
                  <c:pt idx="2">
                    <c:v>Czech Republic</c:v>
                  </c:pt>
                  <c:pt idx="3">
                    <c:v>France</c:v>
                  </c:pt>
                  <c:pt idx="4">
                    <c:v>Germany</c:v>
                  </c:pt>
                  <c:pt idx="5">
                    <c:v>India</c:v>
                  </c:pt>
                  <c:pt idx="6">
                    <c:v>Ireland</c:v>
                  </c:pt>
                  <c:pt idx="7">
                    <c:v>Portugal</c:v>
                  </c:pt>
                  <c:pt idx="8">
                    <c:v>United Kingdom</c:v>
                  </c:pt>
                  <c:pt idx="9">
                    <c:v>USA</c:v>
                  </c:pt>
                </c:lvl>
              </c:multiLvlStrCache>
            </c:multiLvlStrRef>
          </c:cat>
          <c:val>
            <c:numRef>
              <c:f>Sheet1!$I$3:$I$13</c:f>
              <c:numCache>
                <c:formatCode>General</c:formatCode>
                <c:ptCount val="10"/>
                <c:pt idx="0">
                  <c:v>22</c:v>
                </c:pt>
                <c:pt idx="1">
                  <c:v>9</c:v>
                </c:pt>
                <c:pt idx="2">
                  <c:v>30</c:v>
                </c:pt>
                <c:pt idx="3">
                  <c:v>18</c:v>
                </c:pt>
                <c:pt idx="4">
                  <c:v>20</c:v>
                </c:pt>
                <c:pt idx="5">
                  <c:v>13</c:v>
                </c:pt>
                <c:pt idx="6">
                  <c:v>13</c:v>
                </c:pt>
                <c:pt idx="7">
                  <c:v>13</c:v>
                </c:pt>
                <c:pt idx="8">
                  <c:v>19</c:v>
                </c:pt>
                <c:pt idx="9">
                  <c:v>20</c:v>
                </c:pt>
              </c:numCache>
            </c:numRef>
          </c:val>
          <c:extLst>
            <c:ext xmlns:c16="http://schemas.microsoft.com/office/drawing/2014/chart" uri="{C3380CC4-5D6E-409C-BE32-E72D297353CC}">
              <c16:uniqueId val="{00000000-850F-4995-965B-FA9929DB45BC}"/>
            </c:ext>
          </c:extLst>
        </c:ser>
        <c:dLbls>
          <c:showLegendKey val="0"/>
          <c:showVal val="0"/>
          <c:showCatName val="0"/>
          <c:showSerName val="0"/>
          <c:showPercent val="0"/>
          <c:showBubbleSize val="0"/>
        </c:dLbls>
        <c:gapWidth val="219"/>
        <c:axId val="667461152"/>
        <c:axId val="1045709344"/>
      </c:barChart>
      <c:lineChart>
        <c:grouping val="stacked"/>
        <c:varyColors val="0"/>
        <c:ser>
          <c:idx val="0"/>
          <c:order val="0"/>
          <c:tx>
            <c:strRef>
              <c:f>Sheet1!$H$1:$H$2</c:f>
              <c:strCache>
                <c:ptCount val="1"/>
                <c:pt idx="0">
                  <c:v>Sum of Total(in millions)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5400000" spcFirstLastPara="1" vertOverflow="ellipsis" horzOverflow="clip" vert="horz" wrap="square" lIns="432000" tIns="0" rIns="36000" bIns="25200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multiLvlStrRef>
              <c:f>Sheet1!$F$3:$G$13</c:f>
              <c:multiLvlStrCache>
                <c:ptCount val="10"/>
                <c:lvl>
                  <c:pt idx="0">
                    <c:v>São Paulo</c:v>
                  </c:pt>
                  <c:pt idx="1">
                    <c:v>Montréal</c:v>
                  </c:pt>
                  <c:pt idx="2">
                    <c:v>Prague</c:v>
                  </c:pt>
                  <c:pt idx="3">
                    <c:v>Paris</c:v>
                  </c:pt>
                  <c:pt idx="4">
                    <c:v>Berlin</c:v>
                  </c:pt>
                  <c:pt idx="5">
                    <c:v>Delhi</c:v>
                  </c:pt>
                  <c:pt idx="6">
                    <c:v>Dublin</c:v>
                  </c:pt>
                  <c:pt idx="7">
                    <c:v>Lisbon</c:v>
                  </c:pt>
                  <c:pt idx="8">
                    <c:v>London</c:v>
                  </c:pt>
                  <c:pt idx="9">
                    <c:v>Mountain View</c:v>
                  </c:pt>
                </c:lvl>
                <c:lvl>
                  <c:pt idx="0">
                    <c:v>Brazil</c:v>
                  </c:pt>
                  <c:pt idx="1">
                    <c:v>Canada</c:v>
                  </c:pt>
                  <c:pt idx="2">
                    <c:v>Czech Republic</c:v>
                  </c:pt>
                  <c:pt idx="3">
                    <c:v>France</c:v>
                  </c:pt>
                  <c:pt idx="4">
                    <c:v>Germany</c:v>
                  </c:pt>
                  <c:pt idx="5">
                    <c:v>India</c:v>
                  </c:pt>
                  <c:pt idx="6">
                    <c:v>Ireland</c:v>
                  </c:pt>
                  <c:pt idx="7">
                    <c:v>Portugal</c:v>
                  </c:pt>
                  <c:pt idx="8">
                    <c:v>United Kingdom</c:v>
                  </c:pt>
                  <c:pt idx="9">
                    <c:v>USA</c:v>
                  </c:pt>
                </c:lvl>
              </c:multiLvlStrCache>
            </c:multiLvlStrRef>
          </c:cat>
          <c:val>
            <c:numRef>
              <c:f>Sheet1!$H$3:$H$13</c:f>
              <c:numCache>
                <c:formatCode>General</c:formatCode>
                <c:ptCount val="10"/>
                <c:pt idx="0">
                  <c:v>129.69</c:v>
                </c:pt>
                <c:pt idx="1">
                  <c:v>99.99</c:v>
                </c:pt>
                <c:pt idx="2">
                  <c:v>273.24</c:v>
                </c:pt>
                <c:pt idx="3">
                  <c:v>151.47</c:v>
                </c:pt>
                <c:pt idx="4">
                  <c:v>158.4</c:v>
                </c:pt>
                <c:pt idx="5">
                  <c:v>111.87</c:v>
                </c:pt>
                <c:pt idx="6">
                  <c:v>114.84</c:v>
                </c:pt>
                <c:pt idx="7">
                  <c:v>102.96</c:v>
                </c:pt>
                <c:pt idx="8">
                  <c:v>166.32</c:v>
                </c:pt>
                <c:pt idx="9">
                  <c:v>169.29</c:v>
                </c:pt>
              </c:numCache>
            </c:numRef>
          </c:val>
          <c:smooth val="0"/>
          <c:extLst>
            <c:ext xmlns:c16="http://schemas.microsoft.com/office/drawing/2014/chart" uri="{C3380CC4-5D6E-409C-BE32-E72D297353CC}">
              <c16:uniqueId val="{00000001-850F-4995-965B-FA9929DB45BC}"/>
            </c:ext>
          </c:extLst>
        </c:ser>
        <c:dLbls>
          <c:showLegendKey val="0"/>
          <c:showVal val="1"/>
          <c:showCatName val="0"/>
          <c:showSerName val="0"/>
          <c:showPercent val="0"/>
          <c:showBubbleSize val="0"/>
        </c:dLbls>
        <c:marker val="1"/>
        <c:smooth val="0"/>
        <c:axId val="667461152"/>
        <c:axId val="1045709344"/>
      </c:lineChart>
      <c:catAx>
        <c:axId val="667461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45709344"/>
        <c:crosses val="autoZero"/>
        <c:auto val="1"/>
        <c:lblAlgn val="ctr"/>
        <c:lblOffset val="100"/>
        <c:noMultiLvlLbl val="0"/>
      </c:catAx>
      <c:valAx>
        <c:axId val="1045709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67461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[Most famous genres across countries.xlsx]Sheet1!PivotTable1</c:name>
    <c:fmtId val="8"/>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00" b="0" i="0" u="none" strike="noStrike" kern="1200" spc="0" baseline="0">
                <a:solidFill>
                  <a:sysClr val="windowText" lastClr="000000">
                    <a:lumMod val="65000"/>
                    <a:lumOff val="35000"/>
                  </a:sysClr>
                </a:solidFill>
                <a:latin typeface="+mn-lt"/>
                <a:ea typeface="+mn-ea"/>
                <a:cs typeface="+mn-cs"/>
              </a:defRPr>
            </a:pPr>
            <a:r>
              <a:rPr lang="en-US" sz="1100" b="0" i="0" u="none" strike="noStrike" kern="1200" spc="0" baseline="0" dirty="0">
                <a:solidFill>
                  <a:prstClr val="black">
                    <a:lumMod val="65000"/>
                    <a:lumOff val="35000"/>
                  </a:prstClr>
                </a:solidFill>
              </a:rPr>
              <a:t>Genre vs Total Sale(in millions) across countries</a:t>
            </a:r>
          </a:p>
          <a:p>
            <a:pPr marL="0" marR="0" lvl="0" indent="0" algn="ctr" defTabSz="914400" rtl="0" eaLnBrk="1" fontAlgn="auto" latinLnBrk="0" hangingPunct="1">
              <a:lnSpc>
                <a:spcPct val="100000"/>
              </a:lnSpc>
              <a:spcBef>
                <a:spcPts val="0"/>
              </a:spcBef>
              <a:spcAft>
                <a:spcPts val="0"/>
              </a:spcAft>
              <a:buClrTx/>
              <a:buSzTx/>
              <a:buFontTx/>
              <a:buNone/>
              <a:tabLst/>
              <a:defRPr sz="1100">
                <a:solidFill>
                  <a:sysClr val="windowText" lastClr="000000">
                    <a:lumMod val="65000"/>
                    <a:lumOff val="35000"/>
                  </a:sysClr>
                </a:solidFill>
              </a:defRPr>
            </a:pPr>
            <a:endParaRPr lang="en-IN" sz="1100" dirty="0"/>
          </a:p>
        </c:rich>
      </c:tx>
      <c:layout>
        <c:manualLayout>
          <c:xMode val="edge"/>
          <c:yMode val="edge"/>
          <c:x val="0.12861732283464566"/>
          <c:y val="0"/>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1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Sheet1!$E$1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Sheet1!$D$2:$D$20</c:f>
              <c:strCache>
                <c:ptCount val="18"/>
                <c:pt idx="0">
                  <c:v>Alternative</c:v>
                </c:pt>
                <c:pt idx="1">
                  <c:v>Alternative &amp; Punk</c:v>
                </c:pt>
                <c:pt idx="2">
                  <c:v>Blues</c:v>
                </c:pt>
                <c:pt idx="3">
                  <c:v>Classical</c:v>
                </c:pt>
                <c:pt idx="4">
                  <c:v>Drama</c:v>
                </c:pt>
                <c:pt idx="5">
                  <c:v>Easy Listening</c:v>
                </c:pt>
                <c:pt idx="6">
                  <c:v>Electronica/Dance</c:v>
                </c:pt>
                <c:pt idx="7">
                  <c:v>Heavy Metal</c:v>
                </c:pt>
                <c:pt idx="8">
                  <c:v>Hip Hop/Rap</c:v>
                </c:pt>
                <c:pt idx="9">
                  <c:v>Jazz</c:v>
                </c:pt>
                <c:pt idx="10">
                  <c:v>Latin</c:v>
                </c:pt>
                <c:pt idx="11">
                  <c:v>Metal</c:v>
                </c:pt>
                <c:pt idx="12">
                  <c:v>Pop</c:v>
                </c:pt>
                <c:pt idx="13">
                  <c:v>R&amp;B/Soul</c:v>
                </c:pt>
                <c:pt idx="14">
                  <c:v>Reggae</c:v>
                </c:pt>
                <c:pt idx="15">
                  <c:v>Rock</c:v>
                </c:pt>
                <c:pt idx="16">
                  <c:v>Soundtrack</c:v>
                </c:pt>
                <c:pt idx="17">
                  <c:v>TV Shows</c:v>
                </c:pt>
              </c:strCache>
            </c:strRef>
          </c:cat>
          <c:val>
            <c:numRef>
              <c:f>Sheet1!$E$2:$E$20</c:f>
              <c:numCache>
                <c:formatCode>General</c:formatCode>
                <c:ptCount val="18"/>
                <c:pt idx="0">
                  <c:v>117</c:v>
                </c:pt>
                <c:pt idx="1">
                  <c:v>492</c:v>
                </c:pt>
                <c:pt idx="2">
                  <c:v>124</c:v>
                </c:pt>
                <c:pt idx="3">
                  <c:v>47</c:v>
                </c:pt>
                <c:pt idx="4">
                  <c:v>1</c:v>
                </c:pt>
                <c:pt idx="5">
                  <c:v>74</c:v>
                </c:pt>
                <c:pt idx="6">
                  <c:v>55</c:v>
                </c:pt>
                <c:pt idx="7">
                  <c:v>8</c:v>
                </c:pt>
                <c:pt idx="8">
                  <c:v>33</c:v>
                </c:pt>
                <c:pt idx="9">
                  <c:v>121</c:v>
                </c:pt>
                <c:pt idx="10">
                  <c:v>167</c:v>
                </c:pt>
                <c:pt idx="11">
                  <c:v>619</c:v>
                </c:pt>
                <c:pt idx="12">
                  <c:v>63</c:v>
                </c:pt>
                <c:pt idx="13">
                  <c:v>159</c:v>
                </c:pt>
                <c:pt idx="14">
                  <c:v>35</c:v>
                </c:pt>
                <c:pt idx="15">
                  <c:v>2635</c:v>
                </c:pt>
                <c:pt idx="16">
                  <c:v>5</c:v>
                </c:pt>
                <c:pt idx="17">
                  <c:v>2</c:v>
                </c:pt>
              </c:numCache>
            </c:numRef>
          </c:val>
          <c:extLst>
            <c:ext xmlns:c16="http://schemas.microsoft.com/office/drawing/2014/chart" uri="{C3380CC4-5D6E-409C-BE32-E72D297353CC}">
              <c16:uniqueId val="{00000000-9DC9-4ACB-B1DA-1B0306C61824}"/>
            </c:ext>
          </c:extLst>
        </c:ser>
        <c:dLbls>
          <c:dLblPos val="outEnd"/>
          <c:showLegendKey val="0"/>
          <c:showVal val="1"/>
          <c:showCatName val="0"/>
          <c:showSerName val="0"/>
          <c:showPercent val="0"/>
          <c:showBubbleSize val="0"/>
        </c:dLbls>
        <c:gapWidth val="182"/>
        <c:axId val="1855908064"/>
        <c:axId val="1855899424"/>
      </c:barChart>
      <c:catAx>
        <c:axId val="1855908064"/>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899424"/>
        <c:crosses val="autoZero"/>
        <c:auto val="1"/>
        <c:lblAlgn val="ctr"/>
        <c:lblOffset val="100"/>
        <c:noMultiLvlLbl val="0"/>
      </c:catAx>
      <c:valAx>
        <c:axId val="18558994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5908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[Genre vs Total Sale(in millions) in USA.xlsx]Sheet1!PivotTable1</c:name>
    <c:fmtId val="3"/>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r>
              <a:rPr lang="en-US" sz="1400" b="0" i="0" u="none" strike="noStrike" kern="1200" spc="0" baseline="0" dirty="0">
                <a:solidFill>
                  <a:prstClr val="black">
                    <a:lumMod val="65000"/>
                    <a:lumOff val="35000"/>
                  </a:prstClr>
                </a:solidFill>
              </a:rPr>
              <a:t>Genre vs Total Sale(in millions) in USA</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sysClr val="windowText" lastClr="000000">
                  <a:lumMod val="65000"/>
                  <a:lumOff val="35000"/>
                </a:sys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Sheet1!$E$1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Sheet1!$D$2:$D$19</c:f>
              <c:strCache>
                <c:ptCount val="17"/>
                <c:pt idx="0">
                  <c:v>Alternative</c:v>
                </c:pt>
                <c:pt idx="1">
                  <c:v>Alternative &amp; Punk</c:v>
                </c:pt>
                <c:pt idx="2">
                  <c:v>Blues</c:v>
                </c:pt>
                <c:pt idx="3">
                  <c:v>Classical</c:v>
                </c:pt>
                <c:pt idx="4">
                  <c:v>Easy Listening</c:v>
                </c:pt>
                <c:pt idx="5">
                  <c:v>Electronica/Dance</c:v>
                </c:pt>
                <c:pt idx="6">
                  <c:v>Heavy Metal</c:v>
                </c:pt>
                <c:pt idx="7">
                  <c:v>Hip Hop/Rap</c:v>
                </c:pt>
                <c:pt idx="8">
                  <c:v>Jazz</c:v>
                </c:pt>
                <c:pt idx="9">
                  <c:v>Latin</c:v>
                </c:pt>
                <c:pt idx="10">
                  <c:v>Metal</c:v>
                </c:pt>
                <c:pt idx="11">
                  <c:v>Pop</c:v>
                </c:pt>
                <c:pt idx="12">
                  <c:v>R&amp;B/Soul</c:v>
                </c:pt>
                <c:pt idx="13">
                  <c:v>Reggae</c:v>
                </c:pt>
                <c:pt idx="14">
                  <c:v>Rock</c:v>
                </c:pt>
                <c:pt idx="15">
                  <c:v>Soundtrack</c:v>
                </c:pt>
                <c:pt idx="16">
                  <c:v>TV Shows</c:v>
                </c:pt>
              </c:strCache>
            </c:strRef>
          </c:cat>
          <c:val>
            <c:numRef>
              <c:f>Sheet1!$E$2:$E$19</c:f>
              <c:numCache>
                <c:formatCode>General</c:formatCode>
                <c:ptCount val="17"/>
                <c:pt idx="0">
                  <c:v>35</c:v>
                </c:pt>
                <c:pt idx="1">
                  <c:v>130</c:v>
                </c:pt>
                <c:pt idx="2">
                  <c:v>36</c:v>
                </c:pt>
                <c:pt idx="3">
                  <c:v>4</c:v>
                </c:pt>
                <c:pt idx="4">
                  <c:v>13</c:v>
                </c:pt>
                <c:pt idx="5">
                  <c:v>5</c:v>
                </c:pt>
                <c:pt idx="6">
                  <c:v>3</c:v>
                </c:pt>
                <c:pt idx="7">
                  <c:v>20</c:v>
                </c:pt>
                <c:pt idx="8">
                  <c:v>14</c:v>
                </c:pt>
                <c:pt idx="9">
                  <c:v>22</c:v>
                </c:pt>
                <c:pt idx="10">
                  <c:v>124</c:v>
                </c:pt>
                <c:pt idx="11">
                  <c:v>22</c:v>
                </c:pt>
                <c:pt idx="12">
                  <c:v>53</c:v>
                </c:pt>
                <c:pt idx="13">
                  <c:v>6</c:v>
                </c:pt>
                <c:pt idx="14">
                  <c:v>561</c:v>
                </c:pt>
                <c:pt idx="15">
                  <c:v>2</c:v>
                </c:pt>
                <c:pt idx="16">
                  <c:v>1</c:v>
                </c:pt>
              </c:numCache>
            </c:numRef>
          </c:val>
          <c:extLst>
            <c:ext xmlns:c16="http://schemas.microsoft.com/office/drawing/2014/chart" uri="{C3380CC4-5D6E-409C-BE32-E72D297353CC}">
              <c16:uniqueId val="{00000000-A8A1-4069-9A97-A68C580E0B3F}"/>
            </c:ext>
          </c:extLst>
        </c:ser>
        <c:dLbls>
          <c:dLblPos val="outEnd"/>
          <c:showLegendKey val="0"/>
          <c:showVal val="1"/>
          <c:showCatName val="0"/>
          <c:showSerName val="0"/>
          <c:showPercent val="0"/>
          <c:showBubbleSize val="0"/>
        </c:dLbls>
        <c:gapWidth val="182"/>
        <c:axId val="255473312"/>
        <c:axId val="255477152"/>
      </c:barChart>
      <c:catAx>
        <c:axId val="25547331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5477152"/>
        <c:crosses val="autoZero"/>
        <c:auto val="1"/>
        <c:lblAlgn val="ctr"/>
        <c:lblOffset val="100"/>
        <c:noMultiLvlLbl val="0"/>
      </c:catAx>
      <c:valAx>
        <c:axId val="25547715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554733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7768551B-E742-5B81-513E-A934FBAD1DA1}"/>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C8A5664E-0C2B-F569-E492-3895D51A73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705A941A-7C77-5C2B-A566-CE84D1BC5E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699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EB411D77-4A78-9373-EA51-28EA21066207}"/>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46CEE573-DC42-E28B-68A1-85667EB5DE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8F92950E-1CF3-95E3-4266-F25814662B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560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b9fc06b3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dae6b374f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dae6b374f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ae6b374f3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ae6b374f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ae6b374f3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ae6b374f3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D2D0A03F-71DC-A935-3CCA-01FDC96EFF76}"/>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93CD4EC5-82DF-6686-213A-1A8B3F5416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17F6BEFD-13E6-E186-3C85-4BFA82DDC9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704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B6480218-1208-24BA-F7B0-62FDF8F536D5}"/>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3B453659-AD44-2E83-057B-003B7F7324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12BC8D10-D914-CA8F-9EDD-8714DB2B8C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0231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1F6B875A-5D02-ACD7-0F0F-1DAA3BE29572}"/>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C5ABE024-FD44-F630-6DC6-63475F4786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7732220A-343A-0207-3CA6-54B9F2722C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1494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7BD8721E-82D6-EDEE-4081-A6B454541565}"/>
            </a:ext>
          </a:extLst>
        </p:cNvPr>
        <p:cNvGrpSpPr/>
        <p:nvPr/>
      </p:nvGrpSpPr>
      <p:grpSpPr>
        <a:xfrm>
          <a:off x="0" y="0"/>
          <a:ext cx="0" cy="0"/>
          <a:chOff x="0" y="0"/>
          <a:chExt cx="0" cy="0"/>
        </a:xfrm>
      </p:grpSpPr>
      <p:sp>
        <p:nvSpPr>
          <p:cNvPr id="75" name="Google Shape;75;g2cb9fc06b39_0_0:notes">
            <a:extLst>
              <a:ext uri="{FF2B5EF4-FFF2-40B4-BE49-F238E27FC236}">
                <a16:creationId xmlns:a16="http://schemas.microsoft.com/office/drawing/2014/main" id="{D766FAE5-4437-AC9B-154B-D88EAD1584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b9fc06b39_0_0:notes">
            <a:extLst>
              <a:ext uri="{FF2B5EF4-FFF2-40B4-BE49-F238E27FC236}">
                <a16:creationId xmlns:a16="http://schemas.microsoft.com/office/drawing/2014/main" id="{F6D20919-CC70-F473-FF97-EB1B23AD0F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3611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877F-62E6-50E8-859A-0A421953E88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00CA6EBE-04FB-6ED5-2BC7-5D154BDE462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A77992A-807C-FA16-C094-C991CD5CC30B}"/>
              </a:ext>
            </a:extLst>
          </p:cNvPr>
          <p:cNvSpPr>
            <a:spLocks noGrp="1"/>
          </p:cNvSpPr>
          <p:nvPr>
            <p:ph type="dt" sz="half" idx="10"/>
          </p:nvPr>
        </p:nvSpPr>
        <p:spPr/>
        <p:txBody>
          <a:bodyPr/>
          <a:lstStyle/>
          <a:p>
            <a:fld id="{4AAD347D-5ACD-4C99-B74B-A9C85AD731AF}" type="datetimeFigureOut">
              <a:rPr lang="en-US" smtClean="0"/>
              <a:t>12/24/2024</a:t>
            </a:fld>
            <a:endParaRPr lang="en-US" dirty="0"/>
          </a:p>
        </p:txBody>
      </p:sp>
      <p:sp>
        <p:nvSpPr>
          <p:cNvPr id="5" name="Footer Placeholder 4">
            <a:extLst>
              <a:ext uri="{FF2B5EF4-FFF2-40B4-BE49-F238E27FC236}">
                <a16:creationId xmlns:a16="http://schemas.microsoft.com/office/drawing/2014/main" id="{FF98BB36-FDAE-33B2-FBD6-D990604F61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209506E-6CAA-FC71-11F9-A3484E08027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6735551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2202-1139-B5B0-3727-4524EC9F6C1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5257C0-DB90-B15E-00A5-2DAF3745BA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D0AF01-8095-8DF9-D5D3-0323D6844069}"/>
              </a:ext>
            </a:extLst>
          </p:cNvPr>
          <p:cNvSpPr>
            <a:spLocks noGrp="1"/>
          </p:cNvSpPr>
          <p:nvPr>
            <p:ph type="dt" sz="half" idx="10"/>
          </p:nvPr>
        </p:nvSpPr>
        <p:spPr/>
        <p:txBody>
          <a:bodyPr/>
          <a:lstStyle/>
          <a:p>
            <a:fld id="{4509A250-FF31-4206-8172-F9D3106AACB1}" type="datetimeFigureOut">
              <a:rPr lang="en-US" smtClean="0"/>
              <a:t>12/24/2024</a:t>
            </a:fld>
            <a:endParaRPr lang="en-US" dirty="0"/>
          </a:p>
        </p:txBody>
      </p:sp>
      <p:sp>
        <p:nvSpPr>
          <p:cNvPr id="5" name="Footer Placeholder 4">
            <a:extLst>
              <a:ext uri="{FF2B5EF4-FFF2-40B4-BE49-F238E27FC236}">
                <a16:creationId xmlns:a16="http://schemas.microsoft.com/office/drawing/2014/main" id="{5E09F0BD-306A-1097-8A40-F84FF37A02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ADD9725-592E-0D5E-7D1F-B0D194862FA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978705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BA2A4-2927-4BEB-EEDF-2C53417D693F}"/>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EEA624-0C7F-C130-DD4A-DE7CBAA0D55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A5B8C6-1A82-F659-11A3-F2E853C5D2D4}"/>
              </a:ext>
            </a:extLst>
          </p:cNvPr>
          <p:cNvSpPr>
            <a:spLocks noGrp="1"/>
          </p:cNvSpPr>
          <p:nvPr>
            <p:ph type="dt" sz="half" idx="10"/>
          </p:nvPr>
        </p:nvSpPr>
        <p:spPr/>
        <p:txBody>
          <a:bodyPr/>
          <a:lstStyle/>
          <a:p>
            <a:fld id="{4509A250-FF31-4206-8172-F9D3106AACB1}" type="datetimeFigureOut">
              <a:rPr lang="en-US" smtClean="0"/>
              <a:t>12/24/2024</a:t>
            </a:fld>
            <a:endParaRPr lang="en-US" dirty="0"/>
          </a:p>
        </p:txBody>
      </p:sp>
      <p:sp>
        <p:nvSpPr>
          <p:cNvPr id="5" name="Footer Placeholder 4">
            <a:extLst>
              <a:ext uri="{FF2B5EF4-FFF2-40B4-BE49-F238E27FC236}">
                <a16:creationId xmlns:a16="http://schemas.microsoft.com/office/drawing/2014/main" id="{B0AE3965-392D-8B61-826D-52F9D1EEC68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B5CB8D-71DE-25F6-3C7E-7638BFB2998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496537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917598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7275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27E12-363C-6AF6-6AB1-7541A32B3E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22C673-D68A-40CE-631F-6577FF7D7C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20B855-92B4-ED2D-D176-BC016DF869CF}"/>
              </a:ext>
            </a:extLst>
          </p:cNvPr>
          <p:cNvSpPr>
            <a:spLocks noGrp="1"/>
          </p:cNvSpPr>
          <p:nvPr>
            <p:ph type="dt" sz="half" idx="10"/>
          </p:nvPr>
        </p:nvSpPr>
        <p:spPr/>
        <p:txBody>
          <a:bodyPr/>
          <a:lstStyle/>
          <a:p>
            <a:fld id="{4509A250-FF31-4206-8172-F9D3106AACB1}" type="datetimeFigureOut">
              <a:rPr lang="en-US" smtClean="0"/>
              <a:t>12/24/2024</a:t>
            </a:fld>
            <a:endParaRPr lang="en-US" dirty="0"/>
          </a:p>
        </p:txBody>
      </p:sp>
      <p:sp>
        <p:nvSpPr>
          <p:cNvPr id="5" name="Footer Placeholder 4">
            <a:extLst>
              <a:ext uri="{FF2B5EF4-FFF2-40B4-BE49-F238E27FC236}">
                <a16:creationId xmlns:a16="http://schemas.microsoft.com/office/drawing/2014/main" id="{3FFB8812-FC73-56B1-6487-DDC25CE21D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46D6792-08AD-CD4C-374E-3E5A5F0C90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1857435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9F3F-D355-5991-4F65-E885CEE833F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45AC8A-567B-813E-3C1C-5DAD2FC7DF70}"/>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ADABD0-8107-2B66-AE2C-64AA1E7A684E}"/>
              </a:ext>
            </a:extLst>
          </p:cNvPr>
          <p:cNvSpPr>
            <a:spLocks noGrp="1"/>
          </p:cNvSpPr>
          <p:nvPr>
            <p:ph type="dt" sz="half" idx="10"/>
          </p:nvPr>
        </p:nvSpPr>
        <p:spPr/>
        <p:txBody>
          <a:bodyPr/>
          <a:lstStyle/>
          <a:p>
            <a:fld id="{9796027F-7875-4030-9381-8BD8C4F21935}" type="datetimeFigureOut">
              <a:rPr lang="en-US" smtClean="0"/>
              <a:t>12/24/2024</a:t>
            </a:fld>
            <a:endParaRPr lang="en-US" dirty="0"/>
          </a:p>
        </p:txBody>
      </p:sp>
      <p:sp>
        <p:nvSpPr>
          <p:cNvPr id="5" name="Footer Placeholder 4">
            <a:extLst>
              <a:ext uri="{FF2B5EF4-FFF2-40B4-BE49-F238E27FC236}">
                <a16:creationId xmlns:a16="http://schemas.microsoft.com/office/drawing/2014/main" id="{50CDD090-F4D8-8C05-FD36-76E74A8339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407D26C-23DE-AD48-9793-3F632ACB70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5301462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4BBEF-B06D-81AF-703B-77AA6F38D9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AFA50A-93BF-A79E-1F84-54437BA7F16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3E7DEE-B060-46DB-B5B0-FA7916574151}"/>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D8EEC6-A419-A5C1-27E6-C1032E93AFF6}"/>
              </a:ext>
            </a:extLst>
          </p:cNvPr>
          <p:cNvSpPr>
            <a:spLocks noGrp="1"/>
          </p:cNvSpPr>
          <p:nvPr>
            <p:ph type="dt" sz="half" idx="10"/>
          </p:nvPr>
        </p:nvSpPr>
        <p:spPr/>
        <p:txBody>
          <a:bodyPr/>
          <a:lstStyle/>
          <a:p>
            <a:fld id="{9796027F-7875-4030-9381-8BD8C4F21935}" type="datetimeFigureOut">
              <a:rPr lang="en-US" smtClean="0"/>
              <a:t>12/24/2024</a:t>
            </a:fld>
            <a:endParaRPr lang="en-US" dirty="0"/>
          </a:p>
        </p:txBody>
      </p:sp>
      <p:sp>
        <p:nvSpPr>
          <p:cNvPr id="6" name="Footer Placeholder 5">
            <a:extLst>
              <a:ext uri="{FF2B5EF4-FFF2-40B4-BE49-F238E27FC236}">
                <a16:creationId xmlns:a16="http://schemas.microsoft.com/office/drawing/2014/main" id="{89579584-7062-CFD7-C575-BD22758F51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B455D57-C1BE-97D3-FDF7-4ED4B4E3B2F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405726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503EF-305C-AC55-B937-0A9D05C39572}"/>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080908-CA9A-DB41-5A76-3412045BC7B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25CD1F8-89A8-EEA0-FED7-3B909F8ACA48}"/>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0280CD-8FF5-50D9-0B82-398B2A27F4E3}"/>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933D80C1-55DB-5A50-304D-4EF29D82B71A}"/>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E64995-E986-FC78-3747-85DAD0BBA009}"/>
              </a:ext>
            </a:extLst>
          </p:cNvPr>
          <p:cNvSpPr>
            <a:spLocks noGrp="1"/>
          </p:cNvSpPr>
          <p:nvPr>
            <p:ph type="dt" sz="half" idx="10"/>
          </p:nvPr>
        </p:nvSpPr>
        <p:spPr/>
        <p:txBody>
          <a:bodyPr/>
          <a:lstStyle/>
          <a:p>
            <a:fld id="{9796027F-7875-4030-9381-8BD8C4F21935}" type="datetimeFigureOut">
              <a:rPr lang="en-US" smtClean="0"/>
              <a:t>12/24/2024</a:t>
            </a:fld>
            <a:endParaRPr lang="en-US" dirty="0"/>
          </a:p>
        </p:txBody>
      </p:sp>
      <p:sp>
        <p:nvSpPr>
          <p:cNvPr id="8" name="Footer Placeholder 7">
            <a:extLst>
              <a:ext uri="{FF2B5EF4-FFF2-40B4-BE49-F238E27FC236}">
                <a16:creationId xmlns:a16="http://schemas.microsoft.com/office/drawing/2014/main" id="{7BBB60C9-4F2B-EE81-93B8-83C53E0BA3F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4242A13-8B79-CFE4-58A4-88BEED517D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147145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5E3F-032C-5349-836B-0220A001B4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488628-005C-47C8-58F3-B797EB73BF3F}"/>
              </a:ext>
            </a:extLst>
          </p:cNvPr>
          <p:cNvSpPr>
            <a:spLocks noGrp="1"/>
          </p:cNvSpPr>
          <p:nvPr>
            <p:ph type="dt" sz="half" idx="10"/>
          </p:nvPr>
        </p:nvSpPr>
        <p:spPr/>
        <p:txBody>
          <a:bodyPr/>
          <a:lstStyle/>
          <a:p>
            <a:fld id="{4509A250-FF31-4206-8172-F9D3106AACB1}" type="datetimeFigureOut">
              <a:rPr lang="en-US" smtClean="0"/>
              <a:t>12/24/2024</a:t>
            </a:fld>
            <a:endParaRPr lang="en-US" dirty="0"/>
          </a:p>
        </p:txBody>
      </p:sp>
      <p:sp>
        <p:nvSpPr>
          <p:cNvPr id="4" name="Footer Placeholder 3">
            <a:extLst>
              <a:ext uri="{FF2B5EF4-FFF2-40B4-BE49-F238E27FC236}">
                <a16:creationId xmlns:a16="http://schemas.microsoft.com/office/drawing/2014/main" id="{82F8339D-5CFB-A0CF-0E94-DE2FE7AA9E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7AB4B77-18BC-4BE7-ED9C-1C7AE36962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4839958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A970FE-A10E-D91D-37FF-430CDE74221E}"/>
              </a:ext>
            </a:extLst>
          </p:cNvPr>
          <p:cNvSpPr>
            <a:spLocks noGrp="1"/>
          </p:cNvSpPr>
          <p:nvPr>
            <p:ph type="dt" sz="half" idx="10"/>
          </p:nvPr>
        </p:nvSpPr>
        <p:spPr/>
        <p:txBody>
          <a:bodyPr/>
          <a:lstStyle/>
          <a:p>
            <a:fld id="{4509A250-FF31-4206-8172-F9D3106AACB1}" type="datetimeFigureOut">
              <a:rPr lang="en-US" smtClean="0"/>
              <a:t>12/24/2024</a:t>
            </a:fld>
            <a:endParaRPr lang="en-US" dirty="0"/>
          </a:p>
        </p:txBody>
      </p:sp>
      <p:sp>
        <p:nvSpPr>
          <p:cNvPr id="3" name="Footer Placeholder 2">
            <a:extLst>
              <a:ext uri="{FF2B5EF4-FFF2-40B4-BE49-F238E27FC236}">
                <a16:creationId xmlns:a16="http://schemas.microsoft.com/office/drawing/2014/main" id="{9EEAEB37-799A-9F19-EE96-153B0AE710B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3FF763-28B9-072B-F5C6-74DBB7EC431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49170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35FE7-8897-6BF7-36C0-E59245149EBC}"/>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89368A-7ABC-1AC0-E794-FD3B5351E8C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2617F4-099A-E388-BE6F-050A202800D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4197D79-9C1E-C94D-1B80-1CB3EB261F7E}"/>
              </a:ext>
            </a:extLst>
          </p:cNvPr>
          <p:cNvSpPr>
            <a:spLocks noGrp="1"/>
          </p:cNvSpPr>
          <p:nvPr>
            <p:ph type="dt" sz="half" idx="10"/>
          </p:nvPr>
        </p:nvSpPr>
        <p:spPr/>
        <p:txBody>
          <a:bodyPr/>
          <a:lstStyle/>
          <a:p>
            <a:fld id="{4509A250-FF31-4206-8172-F9D3106AACB1}" type="datetimeFigureOut">
              <a:rPr lang="en-US" smtClean="0"/>
              <a:t>12/24/2024</a:t>
            </a:fld>
            <a:endParaRPr lang="en-US" dirty="0"/>
          </a:p>
        </p:txBody>
      </p:sp>
      <p:sp>
        <p:nvSpPr>
          <p:cNvPr id="6" name="Footer Placeholder 5">
            <a:extLst>
              <a:ext uri="{FF2B5EF4-FFF2-40B4-BE49-F238E27FC236}">
                <a16:creationId xmlns:a16="http://schemas.microsoft.com/office/drawing/2014/main" id="{2F3A5CE1-3B36-002E-4A71-8EF90600C8A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99250C-39BA-C1EE-D125-FC8642EDD1C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480135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A5ED-3043-8A53-DE5D-CAEC3ED21A0D}"/>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CC6CBF-3661-2F7E-2C58-19A838ACC957}"/>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31D44F7F-6E0E-261E-3369-C8718895F7E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57955E8-BBE8-45DA-E03C-84C0403061DF}"/>
              </a:ext>
            </a:extLst>
          </p:cNvPr>
          <p:cNvSpPr>
            <a:spLocks noGrp="1"/>
          </p:cNvSpPr>
          <p:nvPr>
            <p:ph type="dt" sz="half" idx="10"/>
          </p:nvPr>
        </p:nvSpPr>
        <p:spPr/>
        <p:txBody>
          <a:bodyPr/>
          <a:lstStyle/>
          <a:p>
            <a:fld id="{4509A250-FF31-4206-8172-F9D3106AACB1}" type="datetimeFigureOut">
              <a:rPr lang="en-US" smtClean="0"/>
              <a:t>12/24/2024</a:t>
            </a:fld>
            <a:endParaRPr lang="en-US" dirty="0"/>
          </a:p>
        </p:txBody>
      </p:sp>
      <p:sp>
        <p:nvSpPr>
          <p:cNvPr id="6" name="Footer Placeholder 5">
            <a:extLst>
              <a:ext uri="{FF2B5EF4-FFF2-40B4-BE49-F238E27FC236}">
                <a16:creationId xmlns:a16="http://schemas.microsoft.com/office/drawing/2014/main" id="{04252653-CF39-DC44-DDF0-BF435CFB17A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F3E43B4-09E0-69EC-8F57-C8E6715E26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4548349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BD40FE-D0AB-CBEA-F3F0-60E4692061AF}"/>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4A5349-B851-B235-6663-2EFBA59A0301}"/>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ECF1F-6CD3-867D-DC7F-5F9D1A5CFCC2}"/>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4AAD347D-5ACD-4C99-B74B-A9C85AD731AF}" type="datetimeFigureOut">
              <a:rPr lang="en-US" smtClean="0"/>
              <a:t>12/24/2024</a:t>
            </a:fld>
            <a:endParaRPr lang="en-US" dirty="0"/>
          </a:p>
        </p:txBody>
      </p:sp>
      <p:sp>
        <p:nvSpPr>
          <p:cNvPr id="5" name="Footer Placeholder 4">
            <a:extLst>
              <a:ext uri="{FF2B5EF4-FFF2-40B4-BE49-F238E27FC236}">
                <a16:creationId xmlns:a16="http://schemas.microsoft.com/office/drawing/2014/main" id="{14198CC9-EA07-22C6-9AE7-2B8628556AC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D71A7A03-0F4C-3BF7-0A7F-10854764C3FF}"/>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5024186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0375" y="815552"/>
            <a:ext cx="6143625" cy="4327948"/>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p:cNvSpPr>
            <a:spLocks noGrp="1"/>
          </p:cNvSpPr>
          <p:nvPr>
            <p:ph type="ctrTitle"/>
          </p:nvPr>
        </p:nvSpPr>
        <p:spPr>
          <a:xfrm>
            <a:off x="3820140" y="2058496"/>
            <a:ext cx="4942280" cy="1790700"/>
          </a:xfrm>
        </p:spPr>
        <p:txBody>
          <a:bodyPr>
            <a:normAutofit/>
          </a:bodyPr>
          <a:lstStyle/>
          <a:p>
            <a:pPr algn="r"/>
            <a:r>
              <a:rPr lang="en-IN">
                <a:solidFill>
                  <a:srgbClr val="FFFFFF"/>
                </a:solidFill>
              </a:rPr>
              <a:t>Chinook SQL Analysis</a:t>
            </a:r>
          </a:p>
        </p:txBody>
      </p:sp>
      <p:sp>
        <p:nvSpPr>
          <p:cNvPr id="3" name="Subtitle 2"/>
          <p:cNvSpPr>
            <a:spLocks noGrp="1"/>
          </p:cNvSpPr>
          <p:nvPr>
            <p:ph type="subTitle" idx="1"/>
          </p:nvPr>
        </p:nvSpPr>
        <p:spPr>
          <a:xfrm>
            <a:off x="3820140" y="3918252"/>
            <a:ext cx="4942280" cy="997083"/>
          </a:xfrm>
        </p:spPr>
        <p:txBody>
          <a:bodyPr>
            <a:normAutofit/>
          </a:bodyPr>
          <a:lstStyle/>
          <a:p>
            <a:pPr algn="r"/>
            <a:r>
              <a:rPr lang="en-IN">
                <a:solidFill>
                  <a:srgbClr val="FFFFFF"/>
                </a:solidFill>
              </a:rPr>
              <a:t>Unlocking Insights with SQL</a:t>
            </a:r>
          </a:p>
        </p:txBody>
      </p:sp>
      <p:cxnSp>
        <p:nvCxnSpPr>
          <p:cNvPr id="12" name="Straight Connector 11">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680" y="13794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9261" y="0"/>
            <a:ext cx="1709806"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783" y="386173"/>
            <a:ext cx="1795013" cy="17463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212305"/>
            <a:ext cx="889838" cy="1328737"/>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4762" y="3152570"/>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A22744DB-F831-B1D9-7C8A-7BDECF44ED03}"/>
              </a:ext>
            </a:extLst>
          </p:cNvPr>
          <p:cNvSpPr txBox="1"/>
          <p:nvPr/>
        </p:nvSpPr>
        <p:spPr>
          <a:xfrm>
            <a:off x="7452855" y="4774168"/>
            <a:ext cx="1881935" cy="369332"/>
          </a:xfrm>
          <a:prstGeom prst="rect">
            <a:avLst/>
          </a:prstGeom>
          <a:noFill/>
        </p:spPr>
        <p:txBody>
          <a:bodyPr wrap="square" rtlCol="0">
            <a:spAutoFit/>
          </a:bodyPr>
          <a:lstStyle/>
          <a:p>
            <a:r>
              <a:rPr lang="en-US" dirty="0">
                <a:solidFill>
                  <a:schemeClr val="bg1"/>
                </a:solidFill>
              </a:rPr>
              <a:t>Suyesh Pandit</a:t>
            </a:r>
            <a:endParaRPr lang="en-I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EB0CB241-77EF-E74E-8828-2F3914649975}"/>
              </a:ext>
            </a:extLst>
          </p:cNvPr>
          <p:cNvGraphicFramePr>
            <a:graphicFrameLocks/>
          </p:cNvGraphicFramePr>
          <p:nvPr>
            <p:extLst>
              <p:ext uri="{D42A27DB-BD31-4B8C-83A1-F6EECF244321}">
                <p14:modId xmlns:p14="http://schemas.microsoft.com/office/powerpoint/2010/main" val="2531377654"/>
              </p:ext>
            </p:extLst>
          </p:nvPr>
        </p:nvGraphicFramePr>
        <p:xfrm>
          <a:off x="284528" y="175843"/>
          <a:ext cx="3651250" cy="48093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55EA6F68-6A42-FC2F-0D87-C7499E61BD79}"/>
              </a:ext>
            </a:extLst>
          </p:cNvPr>
          <p:cNvGraphicFramePr>
            <a:graphicFrameLocks/>
          </p:cNvGraphicFramePr>
          <p:nvPr>
            <p:extLst>
              <p:ext uri="{D42A27DB-BD31-4B8C-83A1-F6EECF244321}">
                <p14:modId xmlns:p14="http://schemas.microsoft.com/office/powerpoint/2010/main" val="760019406"/>
              </p:ext>
            </p:extLst>
          </p:nvPr>
        </p:nvGraphicFramePr>
        <p:xfrm>
          <a:off x="4572000" y="175843"/>
          <a:ext cx="3651250" cy="480939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30582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a:extLst>
            <a:ext uri="{FF2B5EF4-FFF2-40B4-BE49-F238E27FC236}">
              <a16:creationId xmlns:a16="http://schemas.microsoft.com/office/drawing/2014/main" id="{69D3510E-B8D6-2BBF-A2F8-9E5B0A8DAE51}"/>
            </a:ext>
          </a:extLst>
        </p:cNvPr>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104">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409" y="758283"/>
            <a:ext cx="3277394" cy="3277395"/>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a:extLst>
              <a:ext uri="{FF2B5EF4-FFF2-40B4-BE49-F238E27FC236}">
                <a16:creationId xmlns:a16="http://schemas.microsoft.com/office/drawing/2014/main" id="{D9EEB3BC-C31E-1524-FE53-5279E56E9611}"/>
              </a:ext>
            </a:extLst>
          </p:cNvPr>
          <p:cNvSpPr txBox="1">
            <a:spLocks noGrp="1"/>
          </p:cNvSpPr>
          <p:nvPr>
            <p:ph type="title"/>
          </p:nvPr>
        </p:nvSpPr>
        <p:spPr>
          <a:xfrm>
            <a:off x="717619" y="834726"/>
            <a:ext cx="2952974" cy="31245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SzPts val="990"/>
            </a:pPr>
            <a:r>
              <a:rPr lang="en-US" sz="2800" kern="1200">
                <a:solidFill>
                  <a:srgbClr val="FFFFFF"/>
                </a:solidFill>
                <a:latin typeface="+mj-lt"/>
                <a:ea typeface="+mj-ea"/>
                <a:cs typeface="+mj-cs"/>
              </a:rPr>
              <a:t>Strategic Recommendation</a:t>
            </a:r>
          </a:p>
        </p:txBody>
      </p:sp>
      <p:sp>
        <p:nvSpPr>
          <p:cNvPr id="107" name="Freeform: Shape 10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443256"/>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9" name="Freeform: Shape 108">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0"/>
            <a:ext cx="1303051" cy="719651"/>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202623"/>
            <a:ext cx="119805" cy="414747"/>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79ADC23D-4FBA-C90F-8FE8-9D52D031655E}"/>
              </a:ext>
            </a:extLst>
          </p:cNvPr>
          <p:cNvSpPr txBox="1"/>
          <p:nvPr/>
        </p:nvSpPr>
        <p:spPr>
          <a:xfrm>
            <a:off x="4572000" y="615660"/>
            <a:ext cx="3943349" cy="36670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000" b="1"/>
              <a:t>Top US Genres to Focus On:</a:t>
            </a:r>
          </a:p>
          <a:p>
            <a:pPr lvl="1" indent="-228600">
              <a:lnSpc>
                <a:spcPct val="90000"/>
              </a:lnSpc>
              <a:spcAft>
                <a:spcPts val="600"/>
              </a:spcAft>
              <a:buFont typeface="Arial" panose="020B0604020202020204" pitchFamily="34" charset="0"/>
              <a:buChar char="•"/>
            </a:pPr>
            <a:r>
              <a:rPr lang="en-US" sz="1000"/>
              <a:t>Rock (561M sales) - clearly dominates the market</a:t>
            </a:r>
          </a:p>
          <a:p>
            <a:pPr lvl="1" indent="-228600">
              <a:lnSpc>
                <a:spcPct val="90000"/>
              </a:lnSpc>
              <a:spcAft>
                <a:spcPts val="600"/>
              </a:spcAft>
              <a:buFont typeface="Arial" panose="020B0604020202020204" pitchFamily="34" charset="0"/>
              <a:buChar char="•"/>
            </a:pPr>
            <a:r>
              <a:rPr lang="en-US" sz="1000"/>
              <a:t>Metal &amp; Alternative/Punk (124M-130M each)</a:t>
            </a:r>
          </a:p>
          <a:p>
            <a:pPr lvl="1" indent="-228600">
              <a:lnSpc>
                <a:spcPct val="90000"/>
              </a:lnSpc>
              <a:spcAft>
                <a:spcPts val="600"/>
              </a:spcAft>
              <a:buFont typeface="Arial" panose="020B0604020202020204" pitchFamily="34" charset="0"/>
              <a:buChar char="•"/>
            </a:pPr>
            <a:r>
              <a:rPr lang="en-US" sz="1000"/>
              <a:t>R&amp;B/Soul (53M)</a:t>
            </a:r>
          </a:p>
          <a:p>
            <a:pPr indent="-228600">
              <a:lnSpc>
                <a:spcPct val="90000"/>
              </a:lnSpc>
              <a:spcAft>
                <a:spcPts val="600"/>
              </a:spcAft>
              <a:buFont typeface="Arial" panose="020B0604020202020204" pitchFamily="34" charset="0"/>
              <a:buChar char="•"/>
            </a:pPr>
            <a:r>
              <a:rPr lang="en-US" sz="1000" b="1"/>
              <a:t>Marketing Plan:</a:t>
            </a:r>
          </a:p>
          <a:p>
            <a:pPr lvl="1" indent="-228600">
              <a:lnSpc>
                <a:spcPct val="90000"/>
              </a:lnSpc>
              <a:spcAft>
                <a:spcPts val="600"/>
              </a:spcAft>
              <a:buFont typeface="Arial" panose="020B0604020202020204" pitchFamily="34" charset="0"/>
              <a:buChar char="•"/>
            </a:pPr>
            <a:r>
              <a:rPr lang="en-US" sz="1000"/>
              <a:t>Put most marketing money into Rock music</a:t>
            </a:r>
          </a:p>
          <a:p>
            <a:pPr lvl="1" indent="-228600">
              <a:lnSpc>
                <a:spcPct val="90000"/>
              </a:lnSpc>
              <a:spcAft>
                <a:spcPts val="600"/>
              </a:spcAft>
              <a:buFont typeface="Arial" panose="020B0604020202020204" pitchFamily="34" charset="0"/>
              <a:buChar char="•"/>
            </a:pPr>
            <a:r>
              <a:rPr lang="en-US" sz="1000"/>
              <a:t>Target Metal and Alternative fans together</a:t>
            </a:r>
          </a:p>
          <a:p>
            <a:pPr lvl="1" indent="-228600">
              <a:lnSpc>
                <a:spcPct val="90000"/>
              </a:lnSpc>
              <a:spcAft>
                <a:spcPts val="600"/>
              </a:spcAft>
              <a:buFont typeface="Arial" panose="020B0604020202020204" pitchFamily="34" charset="0"/>
              <a:buChar char="•"/>
            </a:pPr>
            <a:r>
              <a:rPr lang="en-US" sz="1000"/>
              <a:t>Create special deals for these popular genres</a:t>
            </a:r>
          </a:p>
          <a:p>
            <a:pPr indent="-228600">
              <a:lnSpc>
                <a:spcPct val="90000"/>
              </a:lnSpc>
              <a:spcAft>
                <a:spcPts val="600"/>
              </a:spcAft>
              <a:buFont typeface="Arial" panose="020B0604020202020204" pitchFamily="34" charset="0"/>
              <a:buChar char="•"/>
            </a:pPr>
            <a:r>
              <a:rPr lang="en-US" sz="1000" b="1"/>
              <a:t>Best Markets:</a:t>
            </a:r>
          </a:p>
          <a:p>
            <a:pPr lvl="1" indent="-228600">
              <a:lnSpc>
                <a:spcPct val="90000"/>
              </a:lnSpc>
              <a:spcAft>
                <a:spcPts val="600"/>
              </a:spcAft>
              <a:buFont typeface="Arial" panose="020B0604020202020204" pitchFamily="34" charset="0"/>
              <a:buChar char="•"/>
            </a:pPr>
            <a:r>
              <a:rPr lang="en-US" sz="1000"/>
              <a:t>USA ($1,040M)</a:t>
            </a:r>
          </a:p>
          <a:p>
            <a:pPr lvl="1" indent="-228600">
              <a:lnSpc>
                <a:spcPct val="90000"/>
              </a:lnSpc>
              <a:spcAft>
                <a:spcPts val="600"/>
              </a:spcAft>
              <a:buFont typeface="Arial" panose="020B0604020202020204" pitchFamily="34" charset="0"/>
              <a:buChar char="•"/>
            </a:pPr>
            <a:r>
              <a:rPr lang="en-US" sz="1000"/>
              <a:t>Canada ($535M)</a:t>
            </a:r>
          </a:p>
          <a:p>
            <a:pPr lvl="1" indent="-228600">
              <a:lnSpc>
                <a:spcPct val="90000"/>
              </a:lnSpc>
              <a:spcAft>
                <a:spcPts val="600"/>
              </a:spcAft>
              <a:buFont typeface="Arial" panose="020B0604020202020204" pitchFamily="34" charset="0"/>
              <a:buChar char="•"/>
            </a:pPr>
            <a:r>
              <a:rPr lang="en-US" sz="1000"/>
              <a:t>Brazil ($427M)</a:t>
            </a:r>
          </a:p>
          <a:p>
            <a:pPr indent="-228600">
              <a:lnSpc>
                <a:spcPct val="90000"/>
              </a:lnSpc>
              <a:spcAft>
                <a:spcPts val="600"/>
              </a:spcAft>
              <a:buFont typeface="Arial" panose="020B0604020202020204" pitchFamily="34" charset="0"/>
              <a:buChar char="•"/>
            </a:pPr>
            <a:r>
              <a:rPr lang="en-US" sz="1000" b="1"/>
              <a:t>Quick Actions:</a:t>
            </a:r>
          </a:p>
          <a:p>
            <a:pPr lvl="1" indent="-228600">
              <a:lnSpc>
                <a:spcPct val="90000"/>
              </a:lnSpc>
              <a:spcAft>
                <a:spcPts val="600"/>
              </a:spcAft>
              <a:buFont typeface="Arial" panose="020B0604020202020204" pitchFamily="34" charset="0"/>
              <a:buChar char="•"/>
            </a:pPr>
            <a:r>
              <a:rPr lang="en-US" sz="1000"/>
              <a:t>Start a rewards program for regular customers</a:t>
            </a:r>
          </a:p>
          <a:p>
            <a:pPr lvl="1" indent="-228600">
              <a:lnSpc>
                <a:spcPct val="90000"/>
              </a:lnSpc>
              <a:spcAft>
                <a:spcPts val="600"/>
              </a:spcAft>
              <a:buFont typeface="Arial" panose="020B0604020202020204" pitchFamily="34" charset="0"/>
              <a:buChar char="•"/>
            </a:pPr>
            <a:r>
              <a:rPr lang="en-US" sz="1000"/>
              <a:t>Make different ads for different countries</a:t>
            </a:r>
          </a:p>
          <a:p>
            <a:pPr lvl="1" indent="-228600">
              <a:lnSpc>
                <a:spcPct val="90000"/>
              </a:lnSpc>
              <a:spcAft>
                <a:spcPts val="600"/>
              </a:spcAft>
              <a:buFont typeface="Arial" panose="020B0604020202020204" pitchFamily="34" charset="0"/>
              <a:buChar char="•"/>
            </a:pPr>
            <a:r>
              <a:rPr lang="en-US" sz="1000"/>
              <a:t>Focus on big cities like Mountain View, Prague, and London</a:t>
            </a:r>
          </a:p>
          <a:p>
            <a:pPr lvl="1" indent="-228600">
              <a:lnSpc>
                <a:spcPct val="90000"/>
              </a:lnSpc>
              <a:spcAft>
                <a:spcPts val="600"/>
              </a:spcAft>
              <a:buFont typeface="Arial" panose="020B0604020202020204" pitchFamily="34" charset="0"/>
              <a:buChar char="•"/>
            </a:pPr>
            <a:r>
              <a:rPr lang="en-US" sz="1000"/>
              <a:t>Partner with local music scenes in these cities</a:t>
            </a:r>
          </a:p>
        </p:txBody>
      </p:sp>
      <p:sp>
        <p:nvSpPr>
          <p:cNvPr id="113" name="Freeform: Shape 112">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376736"/>
            <a:ext cx="1161135" cy="766764"/>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63731" y="4288428"/>
            <a:ext cx="1328706" cy="855072"/>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4694066"/>
            <a:ext cx="1174455" cy="449434"/>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8264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7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a:extLst>
            <a:ext uri="{FF2B5EF4-FFF2-40B4-BE49-F238E27FC236}">
              <a16:creationId xmlns:a16="http://schemas.microsoft.com/office/drawing/2014/main" id="{2990142C-5402-0630-D9CA-96EAB5BDABB9}"/>
            </a:ext>
          </a:extLst>
        </p:cNvPr>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409" y="758283"/>
            <a:ext cx="3277394" cy="3277395"/>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a:extLst>
              <a:ext uri="{FF2B5EF4-FFF2-40B4-BE49-F238E27FC236}">
                <a16:creationId xmlns:a16="http://schemas.microsoft.com/office/drawing/2014/main" id="{93F70C17-AF20-5A8C-8559-C34D8128475F}"/>
              </a:ext>
            </a:extLst>
          </p:cNvPr>
          <p:cNvSpPr txBox="1">
            <a:spLocks noGrp="1"/>
          </p:cNvSpPr>
          <p:nvPr>
            <p:ph type="title"/>
          </p:nvPr>
        </p:nvSpPr>
        <p:spPr>
          <a:xfrm>
            <a:off x="717619" y="834726"/>
            <a:ext cx="2952974" cy="31245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SzPts val="990"/>
            </a:pPr>
            <a:r>
              <a:rPr lang="en-US" sz="3700" kern="1200">
                <a:solidFill>
                  <a:srgbClr val="FFFFFF"/>
                </a:solidFill>
                <a:latin typeface="+mj-lt"/>
                <a:ea typeface="+mj-ea"/>
                <a:cs typeface="+mj-cs"/>
              </a:rPr>
              <a:t>Area of Improvement</a:t>
            </a:r>
          </a:p>
        </p:txBody>
      </p:sp>
      <p:sp>
        <p:nvSpPr>
          <p:cNvPr id="98" name="Freeform: Shape 9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443256"/>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Shape 9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0"/>
            <a:ext cx="1303051" cy="719651"/>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202623"/>
            <a:ext cx="119805" cy="414747"/>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603B19F-1A72-CD80-2141-E1EC21FE3AAF}"/>
              </a:ext>
            </a:extLst>
          </p:cNvPr>
          <p:cNvSpPr txBox="1"/>
          <p:nvPr/>
        </p:nvSpPr>
        <p:spPr>
          <a:xfrm>
            <a:off x="4572000" y="615660"/>
            <a:ext cx="3943349" cy="36670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100" b="1"/>
              <a:t>Grow Smaller Markets:</a:t>
            </a:r>
          </a:p>
          <a:p>
            <a:pPr marL="742950" lvl="1" indent="-228600">
              <a:lnSpc>
                <a:spcPct val="90000"/>
              </a:lnSpc>
              <a:spcAft>
                <a:spcPts val="600"/>
              </a:spcAft>
              <a:buFont typeface="Arial" panose="020B0604020202020204" pitchFamily="34" charset="0"/>
              <a:buChar char="•"/>
            </a:pPr>
            <a:r>
              <a:rPr lang="en-US" sz="1100"/>
              <a:t>Focus on India, Ireland, and Portugal</a:t>
            </a:r>
          </a:p>
          <a:p>
            <a:pPr marL="742950" lvl="1" indent="-228600">
              <a:lnSpc>
                <a:spcPct val="90000"/>
              </a:lnSpc>
              <a:spcAft>
                <a:spcPts val="600"/>
              </a:spcAft>
              <a:buFont typeface="Arial" panose="020B0604020202020204" pitchFamily="34" charset="0"/>
              <a:buChar char="•"/>
            </a:pPr>
            <a:r>
              <a:rPr lang="en-US" sz="1100"/>
              <a:t>These have lower sales but good potential</a:t>
            </a:r>
          </a:p>
          <a:p>
            <a:pPr marL="742950" lvl="1" indent="-228600">
              <a:lnSpc>
                <a:spcPct val="90000"/>
              </a:lnSpc>
              <a:spcAft>
                <a:spcPts val="600"/>
              </a:spcAft>
              <a:buFont typeface="Arial" panose="020B0604020202020204" pitchFamily="34" charset="0"/>
              <a:buChar char="•"/>
            </a:pPr>
            <a:r>
              <a:rPr lang="en-US" sz="1100"/>
              <a:t>Partner with local artists and events</a:t>
            </a:r>
          </a:p>
          <a:p>
            <a:pPr marL="742950" lvl="1" indent="-228600">
              <a:lnSpc>
                <a:spcPct val="90000"/>
              </a:lnSpc>
              <a:spcAft>
                <a:spcPts val="600"/>
              </a:spcAft>
              <a:buFont typeface="Arial" panose="020B0604020202020204" pitchFamily="34" charset="0"/>
              <a:buChar char="•"/>
            </a:pPr>
            <a:r>
              <a:rPr lang="en-US" sz="1100"/>
              <a:t>Make mobile buying easier</a:t>
            </a:r>
          </a:p>
          <a:p>
            <a:pPr indent="-228600">
              <a:lnSpc>
                <a:spcPct val="90000"/>
              </a:lnSpc>
              <a:spcAft>
                <a:spcPts val="600"/>
              </a:spcAft>
              <a:buFont typeface="Arial" panose="020B0604020202020204" pitchFamily="34" charset="0"/>
              <a:buChar char="•"/>
            </a:pPr>
            <a:r>
              <a:rPr lang="en-US" sz="1100" b="1"/>
              <a:t>Use Popular Music to Sell More:</a:t>
            </a:r>
          </a:p>
          <a:p>
            <a:pPr marL="742950" lvl="1" indent="-228600">
              <a:lnSpc>
                <a:spcPct val="90000"/>
              </a:lnSpc>
              <a:spcAft>
                <a:spcPts val="600"/>
              </a:spcAft>
              <a:buFont typeface="Arial" panose="020B0604020202020204" pitchFamily="34" charset="0"/>
              <a:buChar char="•"/>
            </a:pPr>
            <a:r>
              <a:rPr lang="en-US" sz="1100"/>
              <a:t>Connect fans of similar artists (AC/DC, Black Sabbath)</a:t>
            </a:r>
          </a:p>
          <a:p>
            <a:pPr marL="742950" lvl="1" indent="-228600">
              <a:lnSpc>
                <a:spcPct val="90000"/>
              </a:lnSpc>
              <a:spcAft>
                <a:spcPts val="600"/>
              </a:spcAft>
              <a:buFont typeface="Arial" panose="020B0604020202020204" pitchFamily="34" charset="0"/>
              <a:buChar char="•"/>
            </a:pPr>
            <a:r>
              <a:rPr lang="en-US" sz="1100"/>
              <a:t>If someone likes rock, show them more rock</a:t>
            </a:r>
          </a:p>
          <a:p>
            <a:pPr marL="742950" lvl="1" indent="-228600">
              <a:lnSpc>
                <a:spcPct val="90000"/>
              </a:lnSpc>
              <a:spcAft>
                <a:spcPts val="600"/>
              </a:spcAft>
              <a:buFont typeface="Arial" panose="020B0604020202020204" pitchFamily="34" charset="0"/>
              <a:buChar char="•"/>
            </a:pPr>
            <a:r>
              <a:rPr lang="en-US" sz="1100"/>
              <a:t>Mix famous and new artists in playlists</a:t>
            </a:r>
          </a:p>
          <a:p>
            <a:pPr indent="-228600">
              <a:lnSpc>
                <a:spcPct val="90000"/>
              </a:lnSpc>
              <a:spcAft>
                <a:spcPts val="600"/>
              </a:spcAft>
              <a:buFont typeface="Arial" panose="020B0604020202020204" pitchFamily="34" charset="0"/>
              <a:buChar char="•"/>
            </a:pPr>
            <a:r>
              <a:rPr lang="en-US" sz="1100" b="1"/>
              <a:t>Smart Pricing:</a:t>
            </a:r>
          </a:p>
          <a:p>
            <a:pPr marL="742950" lvl="1" indent="-228600">
              <a:lnSpc>
                <a:spcPct val="90000"/>
              </a:lnSpc>
              <a:spcAft>
                <a:spcPts val="600"/>
              </a:spcAft>
              <a:buFont typeface="Arial" panose="020B0604020202020204" pitchFamily="34" charset="0"/>
              <a:buChar char="•"/>
            </a:pPr>
            <a:r>
              <a:rPr lang="en-US" sz="1100"/>
              <a:t>Different prices for different countries</a:t>
            </a:r>
          </a:p>
          <a:p>
            <a:pPr marL="742950" lvl="1" indent="-228600">
              <a:lnSpc>
                <a:spcPct val="90000"/>
              </a:lnSpc>
              <a:spcAft>
                <a:spcPts val="600"/>
              </a:spcAft>
              <a:buFont typeface="Arial" panose="020B0604020202020204" pitchFamily="34" charset="0"/>
              <a:buChar char="•"/>
            </a:pPr>
            <a:r>
              <a:rPr lang="en-US" sz="1100"/>
              <a:t>Make special deals for students</a:t>
            </a:r>
          </a:p>
          <a:p>
            <a:pPr marL="742950" lvl="1" indent="-228600">
              <a:lnSpc>
                <a:spcPct val="90000"/>
              </a:lnSpc>
              <a:spcAft>
                <a:spcPts val="600"/>
              </a:spcAft>
              <a:buFont typeface="Arial" panose="020B0604020202020204" pitchFamily="34" charset="0"/>
              <a:buChar char="•"/>
            </a:pPr>
            <a:r>
              <a:rPr lang="en-US" sz="1100"/>
              <a:t>Create family plans</a:t>
            </a:r>
          </a:p>
          <a:p>
            <a:pPr marL="742950" lvl="1" indent="-228600">
              <a:lnSpc>
                <a:spcPct val="90000"/>
              </a:lnSpc>
              <a:spcAft>
                <a:spcPts val="600"/>
              </a:spcAft>
              <a:buFont typeface="Arial" panose="020B0604020202020204" pitchFamily="34" charset="0"/>
              <a:buChar char="•"/>
            </a:pPr>
            <a:r>
              <a:rPr lang="en-US" sz="1100"/>
              <a:t>Offer bundles of similar music</a:t>
            </a:r>
          </a:p>
        </p:txBody>
      </p:sp>
      <p:sp>
        <p:nvSpPr>
          <p:cNvPr id="104" name="Freeform: Shape 10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376736"/>
            <a:ext cx="1161135" cy="766764"/>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63731" y="4288428"/>
            <a:ext cx="1328706" cy="855072"/>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4694066"/>
            <a:ext cx="1174455" cy="449434"/>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2721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7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a:extLst>
            <a:ext uri="{FF2B5EF4-FFF2-40B4-BE49-F238E27FC236}">
              <a16:creationId xmlns:a16="http://schemas.microsoft.com/office/drawing/2014/main" id="{6E5939D5-4EA3-27BC-27C0-1312DAE57402}"/>
            </a:ext>
          </a:extLst>
        </p:cNvPr>
        <p:cNvGrpSpPr/>
        <p:nvPr/>
      </p:nvGrpSpPr>
      <p:grpSpPr>
        <a:xfrm>
          <a:off x="0" y="0"/>
          <a:ext cx="0" cy="0"/>
          <a:chOff x="0" y="0"/>
          <a:chExt cx="0" cy="0"/>
        </a:xfrm>
      </p:grpSpPr>
      <p:sp useBgFill="1">
        <p:nvSpPr>
          <p:cNvPr id="94" name="Rectangle 93">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409" y="758283"/>
            <a:ext cx="3277394" cy="3277395"/>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a:extLst>
              <a:ext uri="{FF2B5EF4-FFF2-40B4-BE49-F238E27FC236}">
                <a16:creationId xmlns:a16="http://schemas.microsoft.com/office/drawing/2014/main" id="{8E9D31D4-2CE7-EED3-30C3-FAFFF4CFFC96}"/>
              </a:ext>
            </a:extLst>
          </p:cNvPr>
          <p:cNvSpPr txBox="1">
            <a:spLocks noGrp="1"/>
          </p:cNvSpPr>
          <p:nvPr>
            <p:ph type="title"/>
          </p:nvPr>
        </p:nvSpPr>
        <p:spPr>
          <a:xfrm>
            <a:off x="717619" y="834726"/>
            <a:ext cx="2952974" cy="31245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SzPts val="990"/>
            </a:pPr>
            <a:r>
              <a:rPr lang="en-US" sz="4400" kern="1200">
                <a:solidFill>
                  <a:srgbClr val="FFFFFF"/>
                </a:solidFill>
                <a:latin typeface="+mj-lt"/>
                <a:ea typeface="+mj-ea"/>
                <a:cs typeface="+mj-cs"/>
              </a:rPr>
              <a:t>Conclusion</a:t>
            </a:r>
          </a:p>
        </p:txBody>
      </p:sp>
      <p:sp>
        <p:nvSpPr>
          <p:cNvPr id="98" name="Freeform: Shape 97">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443256"/>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0" name="Freeform: Shape 99">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0"/>
            <a:ext cx="1303051" cy="719651"/>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202623"/>
            <a:ext cx="119805" cy="414747"/>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5AEC1D91-A263-5C9D-BDC3-4AA069D54C6D}"/>
              </a:ext>
            </a:extLst>
          </p:cNvPr>
          <p:cNvSpPr txBox="1"/>
          <p:nvPr/>
        </p:nvSpPr>
        <p:spPr>
          <a:xfrm>
            <a:off x="4572000" y="615660"/>
            <a:ext cx="3943349" cy="36670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100"/>
              <a:t>The analysis reveals clear patterns in market performance, customer preferences, and growth opportunities. With Rock music dominating sales (561M in USA), strong regional markets like the USA ($1,040M), and emerging opportunities in cities like Prague ($273M), we have solid data to guide strategic decisions.</a:t>
            </a:r>
          </a:p>
          <a:p>
            <a:pPr indent="-228600">
              <a:lnSpc>
                <a:spcPct val="90000"/>
              </a:lnSpc>
              <a:spcAft>
                <a:spcPts val="600"/>
              </a:spcAft>
              <a:buFont typeface="Arial" panose="020B0604020202020204" pitchFamily="34" charset="0"/>
              <a:buChar char="•"/>
            </a:pPr>
            <a:r>
              <a:rPr lang="en-US" sz="1100"/>
              <a:t>By using these insights, we can:</a:t>
            </a:r>
          </a:p>
          <a:p>
            <a:pPr marL="285750" indent="-228600">
              <a:lnSpc>
                <a:spcPct val="90000"/>
              </a:lnSpc>
              <a:spcAft>
                <a:spcPts val="600"/>
              </a:spcAft>
              <a:buFont typeface="Arial" panose="020B0604020202020204" pitchFamily="34" charset="0"/>
              <a:buChar char="•"/>
            </a:pPr>
            <a:r>
              <a:rPr lang="en-US" sz="1100"/>
              <a:t>Target marketing where it matters most</a:t>
            </a:r>
          </a:p>
          <a:p>
            <a:pPr marL="285750" indent="-228600">
              <a:lnSpc>
                <a:spcPct val="90000"/>
              </a:lnSpc>
              <a:spcAft>
                <a:spcPts val="600"/>
              </a:spcAft>
              <a:buFont typeface="Arial" panose="020B0604020202020204" pitchFamily="34" charset="0"/>
              <a:buChar char="•"/>
            </a:pPr>
            <a:r>
              <a:rPr lang="en-US" sz="1100"/>
              <a:t>Grow in promising new markets</a:t>
            </a:r>
          </a:p>
          <a:p>
            <a:pPr marL="285750" indent="-228600">
              <a:lnSpc>
                <a:spcPct val="90000"/>
              </a:lnSpc>
              <a:spcAft>
                <a:spcPts val="600"/>
              </a:spcAft>
              <a:buFont typeface="Arial" panose="020B0604020202020204" pitchFamily="34" charset="0"/>
              <a:buChar char="•"/>
            </a:pPr>
            <a:r>
              <a:rPr lang="en-US" sz="1100"/>
              <a:t>Price effectively for each region</a:t>
            </a:r>
          </a:p>
          <a:p>
            <a:pPr marL="285750" indent="-228600">
              <a:lnSpc>
                <a:spcPct val="90000"/>
              </a:lnSpc>
              <a:spcAft>
                <a:spcPts val="600"/>
              </a:spcAft>
              <a:buFont typeface="Arial" panose="020B0604020202020204" pitchFamily="34" charset="0"/>
              <a:buChar char="•"/>
            </a:pPr>
            <a:r>
              <a:rPr lang="en-US" sz="1100"/>
              <a:t>Connect better with customers through their preferred music</a:t>
            </a:r>
          </a:p>
          <a:p>
            <a:pPr indent="-228600">
              <a:lnSpc>
                <a:spcPct val="90000"/>
              </a:lnSpc>
              <a:spcAft>
                <a:spcPts val="600"/>
              </a:spcAft>
              <a:buFont typeface="Arial" panose="020B0604020202020204" pitchFamily="34" charset="0"/>
              <a:buChar char="•"/>
            </a:pPr>
            <a:r>
              <a:rPr lang="en-US" sz="1100"/>
              <a:t>Every recommendation is backed by clear numbers, ensuring resources are invested where they'll have the greatest impact. This data-driven approach provides a strong foundation for sustainable growth and customer satisfaction.</a:t>
            </a:r>
          </a:p>
        </p:txBody>
      </p:sp>
      <p:sp>
        <p:nvSpPr>
          <p:cNvPr id="104" name="Freeform: Shape 103">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376736"/>
            <a:ext cx="1161135" cy="766764"/>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63731" y="4288428"/>
            <a:ext cx="1328706" cy="855072"/>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4694066"/>
            <a:ext cx="1174455" cy="449434"/>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6269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7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0375" y="815552"/>
            <a:ext cx="6143625" cy="4327948"/>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Google Shape;78;p17">
            <a:extLst>
              <a:ext uri="{FF2B5EF4-FFF2-40B4-BE49-F238E27FC236}">
                <a16:creationId xmlns:a16="http://schemas.microsoft.com/office/drawing/2014/main" id="{9E551DDD-DA17-6128-BBCB-4277F5A32E90}"/>
              </a:ext>
            </a:extLst>
          </p:cNvPr>
          <p:cNvSpPr txBox="1">
            <a:spLocks noGrp="1"/>
          </p:cNvSpPr>
          <p:nvPr>
            <p:ph type="title"/>
          </p:nvPr>
        </p:nvSpPr>
        <p:spPr>
          <a:xfrm>
            <a:off x="3820140" y="2058496"/>
            <a:ext cx="4942280" cy="1790700"/>
          </a:xfrm>
          <a:prstGeom prst="rect">
            <a:avLst/>
          </a:prstGeom>
        </p:spPr>
        <p:txBody>
          <a:bodyPr spcFirstLastPara="1" vert="horz" lIns="91440" tIns="45720" rIns="91440" bIns="45720" rtlCol="0" anchor="b" anchorCtr="0">
            <a:normAutofit/>
          </a:bodyPr>
          <a:lstStyle/>
          <a:p>
            <a:pPr marL="0" lvl="0" indent="0" algn="r" defTabSz="914400">
              <a:spcBef>
                <a:spcPct val="0"/>
              </a:spcBef>
              <a:spcAft>
                <a:spcPts val="0"/>
              </a:spcAft>
              <a:buSzPts val="990"/>
            </a:pPr>
            <a:r>
              <a:rPr lang="en-US" sz="6000" kern="1200">
                <a:solidFill>
                  <a:srgbClr val="FFFFFF"/>
                </a:solidFill>
                <a:latin typeface="+mj-lt"/>
                <a:ea typeface="+mj-ea"/>
                <a:cs typeface="+mj-cs"/>
              </a:rPr>
              <a:t>Thank you</a:t>
            </a:r>
          </a:p>
        </p:txBody>
      </p:sp>
      <p:cxnSp>
        <p:nvCxnSpPr>
          <p:cNvPr id="26" name="Straight Connector 25">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04680" y="137949"/>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7">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69261" y="0"/>
            <a:ext cx="1709806"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0"/>
            <a:ext cx="851299" cy="35849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Oval 31">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6783" y="386173"/>
            <a:ext cx="1795013" cy="17463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4" name="Freeform: Shape 33">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212305"/>
            <a:ext cx="889838" cy="1328737"/>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6" name="Arc 35">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154762" y="3152570"/>
            <a:ext cx="3062575"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04521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a:extLst>
            <a:ext uri="{FF2B5EF4-FFF2-40B4-BE49-F238E27FC236}">
              <a16:creationId xmlns:a16="http://schemas.microsoft.com/office/drawing/2014/main" id="{DA2FC23E-6CBA-469F-F047-AF790067CA66}"/>
            </a:ext>
          </a:extLst>
        </p:cNvPr>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409" y="758283"/>
            <a:ext cx="3277394" cy="3277395"/>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a:extLst>
              <a:ext uri="{FF2B5EF4-FFF2-40B4-BE49-F238E27FC236}">
                <a16:creationId xmlns:a16="http://schemas.microsoft.com/office/drawing/2014/main" id="{1110383B-E9CC-BD75-CD8B-E824C6EB6A78}"/>
              </a:ext>
            </a:extLst>
          </p:cNvPr>
          <p:cNvSpPr txBox="1">
            <a:spLocks noGrp="1"/>
          </p:cNvSpPr>
          <p:nvPr>
            <p:ph type="title"/>
          </p:nvPr>
        </p:nvSpPr>
        <p:spPr>
          <a:xfrm>
            <a:off x="717619" y="834726"/>
            <a:ext cx="2952974" cy="3124508"/>
          </a:xfrm>
          <a:prstGeom prst="rect">
            <a:avLst/>
          </a:prstGeom>
        </p:spPr>
        <p:txBody>
          <a:bodyPr spcFirstLastPara="1" vert="horz" lIns="91440" tIns="45720" rIns="91440" bIns="45720" rtlCol="0" anchor="ctr" anchorCtr="0">
            <a:normAutofit/>
          </a:bodyPr>
          <a:lstStyle/>
          <a:p>
            <a:pPr lvl="0" defTabSz="914400">
              <a:spcBef>
                <a:spcPct val="0"/>
              </a:spcBef>
              <a:buSzPts val="990"/>
            </a:pPr>
            <a:r>
              <a:rPr lang="en-US" sz="4400" kern="1200">
                <a:solidFill>
                  <a:srgbClr val="FFFFFF"/>
                </a:solidFill>
                <a:latin typeface="+mj-lt"/>
                <a:ea typeface="+mj-ea"/>
                <a:cs typeface="+mj-cs"/>
              </a:rPr>
              <a:t>Problem statement</a:t>
            </a:r>
          </a:p>
        </p:txBody>
      </p:sp>
      <p:sp>
        <p:nvSpPr>
          <p:cNvPr id="87" name="Freeform: Shape 8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443256"/>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0"/>
            <a:ext cx="1303051" cy="719651"/>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202623"/>
            <a:ext cx="119805" cy="414747"/>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D3FE8993-E35C-65B8-153B-E7DBCDAE972B}"/>
              </a:ext>
            </a:extLst>
          </p:cNvPr>
          <p:cNvSpPr txBox="1"/>
          <p:nvPr/>
        </p:nvSpPr>
        <p:spPr>
          <a:xfrm>
            <a:off x="4572000" y="615660"/>
            <a:ext cx="3943349" cy="3667012"/>
          </a:xfrm>
          <a:prstGeom prst="rect">
            <a:avLst/>
          </a:prstGeom>
        </p:spPr>
        <p:txBody>
          <a:bodyPr vert="horz" lIns="91440" tIns="45720" rIns="91440" bIns="45720" rtlCol="0" anchor="t">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effectLst/>
              </a:rPr>
              <a:t>I’ve been hired as a data analyst at Chinook, and my goal is to analyze music record sales data to uncover insights and provide recommendations that can help shape the company’s strategy in the physical music market. </a:t>
            </a:r>
          </a:p>
          <a:p>
            <a:pPr marL="0" marR="0" lvl="0" indent="-228600" fontAlgn="base">
              <a:lnSpc>
                <a:spcPct val="90000"/>
              </a:lnSpc>
              <a:spcBef>
                <a:spcPct val="0"/>
              </a:spcBef>
              <a:spcAft>
                <a:spcPts val="600"/>
              </a:spcAft>
              <a:buClrTx/>
              <a:buSzTx/>
              <a:buFont typeface="Arial" panose="020B0604020202020204" pitchFamily="34" charset="0"/>
              <a:buChar char="•"/>
              <a:tabLst/>
            </a:pPr>
            <a:endParaRPr lang="en-US" altLang="en-US"/>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a:ln>
                  <a:noFill/>
                </a:ln>
                <a:effectLst/>
              </a:rPr>
              <a:t>My task is to dive into the data and extract meaningful insights for better decision-making.</a:t>
            </a:r>
          </a:p>
        </p:txBody>
      </p:sp>
      <p:sp>
        <p:nvSpPr>
          <p:cNvPr id="93" name="Freeform: Shape 92">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376736"/>
            <a:ext cx="1161135" cy="766764"/>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63731" y="4288428"/>
            <a:ext cx="1328706" cy="855072"/>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4694066"/>
            <a:ext cx="1174455" cy="449434"/>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261852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7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480060" y="240030"/>
            <a:ext cx="5019620" cy="2919501"/>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SzPts val="990"/>
            </a:pPr>
            <a:r>
              <a:rPr lang="en-US" sz="5000" kern="1200">
                <a:solidFill>
                  <a:schemeClr val="tx1"/>
                </a:solidFill>
                <a:latin typeface="+mj-lt"/>
                <a:ea typeface="+mj-ea"/>
                <a:cs typeface="+mj-cs"/>
              </a:rPr>
              <a:t>Database schema</a:t>
            </a:r>
          </a:p>
        </p:txBody>
      </p:sp>
      <p:pic>
        <p:nvPicPr>
          <p:cNvPr id="79" name="Google Shape;79;p17" descr="A screenshot of a computer&#10;&#10;Description automatically generated"/>
          <p:cNvPicPr preferRelativeResize="0"/>
          <p:nvPr/>
        </p:nvPicPr>
        <p:blipFill>
          <a:blip r:embed="rId3"/>
          <a:srcRect l="1316" r="885" b="-3"/>
          <a:stretch/>
        </p:blipFill>
        <p:spPr>
          <a:xfrm>
            <a:off x="5836158" y="954950"/>
            <a:ext cx="3065526" cy="305624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7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body" idx="1"/>
          </p:nvPr>
        </p:nvSpPr>
        <p:spPr>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Clr>
                <a:schemeClr val="dk1"/>
              </a:buClr>
              <a:buSzPct val="55000"/>
              <a:buFont typeface="Arial"/>
              <a:buNone/>
            </a:pPr>
            <a:r>
              <a:rPr lang="en-GB" sz="2000">
                <a:solidFill>
                  <a:schemeClr val="dk1"/>
                </a:solidFill>
              </a:rPr>
              <a:t>customer:</a:t>
            </a:r>
            <a:endParaRPr sz="2000">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customer_id: Unique identifier assigned to each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first_name: The given name or first name of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last_name: The surname or family name of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company: The name of the company associated with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address: The street address of a customer's location.</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city: The city where a customer is located.</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state: The state or province where a customer is located.</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country: The country where a customer is located.</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postal_code: The postal or zip code of a customer's address.</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phone: The phone number of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fax: The fax number associated with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email: The email address of a customer.</a:t>
            </a:r>
            <a:endParaRPr sz="1874">
              <a:solidFill>
                <a:schemeClr val="dk1"/>
              </a:solidFill>
            </a:endParaRPr>
          </a:p>
          <a:p>
            <a:pPr marL="457200" lvl="0" indent="-294054" algn="l" rtl="0">
              <a:spcBef>
                <a:spcPts val="0"/>
              </a:spcBef>
              <a:spcAft>
                <a:spcPts val="0"/>
              </a:spcAft>
              <a:buClr>
                <a:schemeClr val="dk1"/>
              </a:buClr>
              <a:buSzPct val="100000"/>
              <a:buChar char="●"/>
            </a:pPr>
            <a:r>
              <a:rPr lang="en-GB" sz="1874">
                <a:solidFill>
                  <a:schemeClr val="dk1"/>
                </a:solidFill>
              </a:rPr>
              <a:t>support_rep_id: The employee ID of the support representative assigned to a customer.</a:t>
            </a:r>
            <a:endParaRPr sz="1874">
              <a:solidFill>
                <a:schemeClr val="dk1"/>
              </a:solidFill>
            </a:endParaRPr>
          </a:p>
          <a:p>
            <a:pPr marL="0" lvl="0" indent="0" algn="l" rtl="0">
              <a:spcBef>
                <a:spcPts val="0"/>
              </a:spcBef>
              <a:spcAft>
                <a:spcPts val="0"/>
              </a:spcAft>
              <a:buClr>
                <a:schemeClr val="dk1"/>
              </a:buClr>
              <a:buSzPct val="61111"/>
              <a:buFont typeface="Arial"/>
              <a:buNone/>
            </a:pPr>
            <a:endParaRPr sz="1800"/>
          </a:p>
          <a:p>
            <a:pPr marL="0" lvl="0" indent="0" algn="l" rtl="0">
              <a:spcBef>
                <a:spcPts val="1200"/>
              </a:spcBef>
              <a:spcAft>
                <a:spcPts val="1200"/>
              </a:spcAft>
              <a:buNone/>
            </a:pPr>
            <a:endParaRPr/>
          </a:p>
        </p:txBody>
      </p:sp>
      <p:sp>
        <p:nvSpPr>
          <p:cNvPr id="85" name="Google Shape;85;p18"/>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100">
                <a:solidFill>
                  <a:schemeClr val="dk1"/>
                </a:solidFill>
              </a:rPr>
              <a:t>invoice: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invoice_id: Unique identifier assigned to each invoice.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customer_id: The customer ID associated with the invoice.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invoice_date: The date when the invoice was generated or issued.</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billing_address: The street address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billing_city: The city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billing_state: The state or province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billing_country: The country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billing_postal_code: The postal or zip code used for billing purposes.</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total: The total amount due on the invoice.</a:t>
            </a:r>
            <a:endParaRPr sz="1100">
              <a:solidFill>
                <a:schemeClr val="dk1"/>
              </a:solidFill>
            </a:endParaRPr>
          </a:p>
          <a:p>
            <a:pPr marL="0" lvl="0" indent="0" algn="l" rtl="0">
              <a:spcBef>
                <a:spcPts val="0"/>
              </a:spcBef>
              <a:spcAft>
                <a:spcPts val="1200"/>
              </a:spcAft>
              <a:buNone/>
            </a:pPr>
            <a:endParaRPr sz="1100"/>
          </a:p>
        </p:txBody>
      </p:sp>
      <p:sp>
        <p:nvSpPr>
          <p:cNvPr id="86" name="Google Shape;86;p18"/>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140" b="1">
                <a:solidFill>
                  <a:srgbClr val="000000"/>
                </a:solidFill>
              </a:rPr>
              <a:t>Data description</a:t>
            </a:r>
            <a:endParaRPr sz="2140" b="1">
              <a:solidFill>
                <a:srgbClr val="000000"/>
              </a:solidFill>
            </a:endParaRPr>
          </a:p>
          <a:p>
            <a:pPr marL="0" lvl="0" indent="0" algn="l" rtl="0">
              <a:lnSpc>
                <a:spcPct val="80000"/>
              </a:lnSpc>
              <a:spcBef>
                <a:spcPts val="0"/>
              </a:spcBef>
              <a:spcAft>
                <a:spcPts val="0"/>
              </a:spcAft>
              <a:buSzPts val="605"/>
              <a:buNone/>
            </a:pPr>
            <a:endParaRPr sz="2140" b="1">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Clr>
                <a:schemeClr val="dk1"/>
              </a:buClr>
              <a:buSzPts val="935"/>
              <a:buFont typeface="Arial"/>
              <a:buNone/>
            </a:pPr>
            <a:r>
              <a:rPr lang="en-GB" sz="935" b="1">
                <a:solidFill>
                  <a:schemeClr val="dk1"/>
                </a:solidFill>
              </a:rPr>
              <a:t>invoice</a:t>
            </a:r>
            <a:r>
              <a:rPr lang="en-GB" sz="935">
                <a:solidFill>
                  <a:schemeClr val="dk1"/>
                </a:solidFill>
              </a:rPr>
              <a:t>:</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invoice_id: Unique identifier assigned to each invoice.</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customer_id: The customer ID associated with the invoice.</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invoice_date: The date when the invoice was generated or issued.</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billing_address: The street address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billing_city: The city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billing_state: The state or province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billing_country: The country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billing_postal_code: The postal or zip code used for billing purposes.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total: The total amount due on the invoice.</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endParaRPr sz="935">
              <a:solidFill>
                <a:schemeClr val="dk1"/>
              </a:solidFill>
            </a:endParaRPr>
          </a:p>
          <a:p>
            <a:pPr marL="0" lvl="0" indent="0" algn="l" rtl="0">
              <a:lnSpc>
                <a:spcPct val="105000"/>
              </a:lnSpc>
              <a:spcBef>
                <a:spcPts val="0"/>
              </a:spcBef>
              <a:spcAft>
                <a:spcPts val="0"/>
              </a:spcAft>
              <a:buClr>
                <a:schemeClr val="dk1"/>
              </a:buClr>
              <a:buSzPts val="935"/>
              <a:buFont typeface="Arial"/>
              <a:buNone/>
            </a:pPr>
            <a:r>
              <a:rPr lang="en-GB" sz="935" b="1">
                <a:solidFill>
                  <a:schemeClr val="dk1"/>
                </a:solidFill>
              </a:rPr>
              <a:t>invoice_line:</a:t>
            </a:r>
            <a:endParaRPr sz="935" b="1">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invoice_line_id: Unique identifier assigned to each line item on an invoice.</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invoice_id: The invoice ID to which the line item belongs.</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track_id: The ID of the track or product included in the line item.</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unit_price: The price per unit for the line item.</a:t>
            </a:r>
            <a:endParaRPr sz="935">
              <a:solidFill>
                <a:schemeClr val="dk1"/>
              </a:solidFill>
            </a:endParaRPr>
          </a:p>
          <a:p>
            <a:pPr marL="457200" lvl="0" indent="-287972" algn="l" rtl="0">
              <a:lnSpc>
                <a:spcPct val="105000"/>
              </a:lnSpc>
              <a:spcBef>
                <a:spcPts val="0"/>
              </a:spcBef>
              <a:spcAft>
                <a:spcPts val="0"/>
              </a:spcAft>
              <a:buClr>
                <a:schemeClr val="dk1"/>
              </a:buClr>
              <a:buSzPts val="935"/>
              <a:buChar char="●"/>
            </a:pPr>
            <a:r>
              <a:rPr lang="en-GB" sz="935">
                <a:solidFill>
                  <a:schemeClr val="dk1"/>
                </a:solidFill>
              </a:rPr>
              <a:t>quantity: The quantity of units for the line item.</a:t>
            </a:r>
            <a:endParaRPr sz="935">
              <a:solidFill>
                <a:schemeClr val="dk1"/>
              </a:solidFill>
            </a:endParaRPr>
          </a:p>
          <a:p>
            <a:pPr marL="0" lvl="0" indent="0" algn="l" rtl="0">
              <a:lnSpc>
                <a:spcPct val="105000"/>
              </a:lnSpc>
              <a:spcBef>
                <a:spcPts val="0"/>
              </a:spcBef>
              <a:spcAft>
                <a:spcPts val="1200"/>
              </a:spcAft>
              <a:buSzPts val="935"/>
              <a:buNone/>
            </a:pPr>
            <a:endParaRPr sz="1190"/>
          </a:p>
        </p:txBody>
      </p:sp>
      <p:sp>
        <p:nvSpPr>
          <p:cNvPr id="92" name="Google Shape;92;p19"/>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100000"/>
              <a:buFont typeface="Arial"/>
              <a:buNone/>
            </a:pPr>
            <a:r>
              <a:rPr lang="en-GB" sz="1100" b="1">
                <a:solidFill>
                  <a:schemeClr val="dk1"/>
                </a:solidFill>
              </a:rPr>
              <a:t>p</a:t>
            </a:r>
            <a:r>
              <a:rPr lang="en-GB" sz="1050" b="1">
                <a:solidFill>
                  <a:schemeClr val="dk1"/>
                </a:solidFill>
              </a:rPr>
              <a:t>laylist</a:t>
            </a:r>
            <a:r>
              <a:rPr lang="en-GB" sz="1050">
                <a:solidFill>
                  <a:schemeClr val="dk1"/>
                </a:solidFill>
              </a:rPr>
              <a:t>:</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playlist_id: Unique identifier assigned to each playlist.</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name: The name or title of the playlist.</a:t>
            </a:r>
            <a:endParaRPr sz="1050">
              <a:solidFill>
                <a:schemeClr val="dk1"/>
              </a:solidFill>
            </a:endParaRPr>
          </a:p>
          <a:p>
            <a:pPr marL="0" lvl="0" indent="0" algn="l" rtl="0">
              <a:spcBef>
                <a:spcPts val="0"/>
              </a:spcBef>
              <a:spcAft>
                <a:spcPts val="0"/>
              </a:spcAft>
              <a:buClr>
                <a:schemeClr val="dk1"/>
              </a:buClr>
              <a:buSzPct val="104761"/>
              <a:buFont typeface="Arial"/>
              <a:buNone/>
            </a:pPr>
            <a:endParaRPr sz="1050">
              <a:solidFill>
                <a:schemeClr val="dk1"/>
              </a:solidFill>
            </a:endParaRPr>
          </a:p>
          <a:p>
            <a:pPr marL="0" lvl="0" indent="0" algn="l" rtl="0">
              <a:spcBef>
                <a:spcPts val="0"/>
              </a:spcBef>
              <a:spcAft>
                <a:spcPts val="0"/>
              </a:spcAft>
              <a:buClr>
                <a:schemeClr val="dk1"/>
              </a:buClr>
              <a:buSzPct val="104761"/>
              <a:buFont typeface="Arial"/>
              <a:buNone/>
            </a:pPr>
            <a:r>
              <a:rPr lang="en-GB" sz="1050" b="1">
                <a:solidFill>
                  <a:schemeClr val="dk1"/>
                </a:solidFill>
              </a:rPr>
              <a:t>playlist_track</a:t>
            </a:r>
            <a:r>
              <a:rPr lang="en-GB" sz="1050">
                <a:solidFill>
                  <a:schemeClr val="dk1"/>
                </a:solidFill>
              </a:rPr>
              <a:t>:</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playlist_id: The ID of the playlist to which the track belongs.</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track_id: The ID of the track included in the playlist.</a:t>
            </a:r>
            <a:endParaRPr sz="1050">
              <a:solidFill>
                <a:schemeClr val="dk1"/>
              </a:solidFill>
            </a:endParaRPr>
          </a:p>
          <a:p>
            <a:pPr marL="0" lvl="0" indent="0" algn="l" rtl="0">
              <a:spcBef>
                <a:spcPts val="0"/>
              </a:spcBef>
              <a:spcAft>
                <a:spcPts val="0"/>
              </a:spcAft>
              <a:buClr>
                <a:schemeClr val="dk1"/>
              </a:buClr>
              <a:buSzPct val="104761"/>
              <a:buFont typeface="Arial"/>
              <a:buNone/>
            </a:pPr>
            <a:endParaRPr sz="1050">
              <a:solidFill>
                <a:schemeClr val="dk1"/>
              </a:solidFill>
            </a:endParaRPr>
          </a:p>
          <a:p>
            <a:pPr marL="0" lvl="0" indent="0" algn="l" rtl="0">
              <a:spcBef>
                <a:spcPts val="0"/>
              </a:spcBef>
              <a:spcAft>
                <a:spcPts val="0"/>
              </a:spcAft>
              <a:buClr>
                <a:schemeClr val="dk1"/>
              </a:buClr>
              <a:buSzPct val="104761"/>
              <a:buFont typeface="Arial"/>
              <a:buNone/>
            </a:pPr>
            <a:r>
              <a:rPr lang="en-GB" sz="1050" b="1">
                <a:solidFill>
                  <a:schemeClr val="dk1"/>
                </a:solidFill>
              </a:rPr>
              <a:t>track</a:t>
            </a:r>
            <a:r>
              <a:rPr lang="en-GB" sz="1050">
                <a:solidFill>
                  <a:schemeClr val="dk1"/>
                </a:solidFill>
              </a:rPr>
              <a:t>:</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track_id: Unique identifier assigned to each track or song.</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name: The title or name of the track.</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album_id: The ID of the album to which the track belongs.</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media_type_id: The ID of the media type associated with the track.</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genre_id: The ID of the genre associated with the track.</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composer: The name of the composer or artist who composed the track.</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milliseconds: The duration of the track in milliseconds.</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bytes: The file size of the track in bytes.</a:t>
            </a:r>
            <a:endParaRPr sz="1050">
              <a:solidFill>
                <a:schemeClr val="dk1"/>
              </a:solidFill>
            </a:endParaRPr>
          </a:p>
          <a:p>
            <a:pPr marL="457200" lvl="0" indent="-290274" algn="l" rtl="0">
              <a:spcBef>
                <a:spcPts val="0"/>
              </a:spcBef>
              <a:spcAft>
                <a:spcPts val="0"/>
              </a:spcAft>
              <a:buClr>
                <a:schemeClr val="dk1"/>
              </a:buClr>
              <a:buSzPct val="100000"/>
              <a:buChar char="●"/>
            </a:pPr>
            <a:r>
              <a:rPr lang="en-GB" sz="1050">
                <a:solidFill>
                  <a:schemeClr val="dk1"/>
                </a:solidFill>
              </a:rPr>
              <a:t>unit_price: The price per unit for the track.</a:t>
            </a:r>
            <a:endParaRPr sz="1050"/>
          </a:p>
          <a:p>
            <a:pPr marL="0" lvl="0" indent="0" algn="l" rtl="0">
              <a:spcBef>
                <a:spcPts val="0"/>
              </a:spcBef>
              <a:spcAft>
                <a:spcPts val="1200"/>
              </a:spcAft>
              <a:buNone/>
            </a:pPr>
            <a:endParaRPr/>
          </a:p>
        </p:txBody>
      </p:sp>
      <p:sp>
        <p:nvSpPr>
          <p:cNvPr id="93" name="Google Shape;93;p19"/>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140" b="1">
                <a:solidFill>
                  <a:srgbClr val="000000"/>
                </a:solidFill>
              </a:rPr>
              <a:t>Data description</a:t>
            </a:r>
            <a:endParaRPr sz="2140" b="1">
              <a:solidFill>
                <a:srgbClr val="000000"/>
              </a:solidFill>
            </a:endParaRPr>
          </a:p>
          <a:p>
            <a:pPr marL="0" lvl="0" indent="0" algn="l" rtl="0">
              <a:lnSpc>
                <a:spcPct val="80000"/>
              </a:lnSpc>
              <a:spcBef>
                <a:spcPts val="0"/>
              </a:spcBef>
              <a:spcAft>
                <a:spcPts val="0"/>
              </a:spcAft>
              <a:buSzPts val="605"/>
              <a:buNone/>
            </a:pPr>
            <a:endParaRPr sz="2140" b="1">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100" b="1">
                <a:solidFill>
                  <a:schemeClr val="dk1"/>
                </a:solidFill>
              </a:rPr>
              <a:t>album</a:t>
            </a:r>
            <a:r>
              <a:rPr lang="en-GB"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album_id: Unique identifier assigned to each album.</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title: The title or name of the album.</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artist_id: The ID of the artist associated with the album.</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artist</a:t>
            </a:r>
            <a:r>
              <a:rPr lang="en-GB"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artist_id: Unique identifier assigned to each artist.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name: The name of the artist.</a:t>
            </a:r>
            <a:endParaRPr sz="1100">
              <a:solidFill>
                <a:schemeClr val="dk1"/>
              </a:solidFill>
            </a:endParaRPr>
          </a:p>
          <a:p>
            <a:pPr marL="0" lvl="0" indent="0" algn="l" rtl="0">
              <a:spcBef>
                <a:spcPts val="0"/>
              </a:spcBef>
              <a:spcAft>
                <a:spcPts val="1200"/>
              </a:spcAft>
              <a:buNone/>
            </a:pPr>
            <a:endParaRPr/>
          </a:p>
        </p:txBody>
      </p:sp>
      <p:sp>
        <p:nvSpPr>
          <p:cNvPr id="99" name="Google Shape;99;p20"/>
          <p:cNvSpPr txBox="1">
            <a:spLocks noGrp="1"/>
          </p:cNvSpPr>
          <p:nvPr>
            <p:ph type="body"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1100" b="1">
                <a:solidFill>
                  <a:schemeClr val="dk1"/>
                </a:solidFill>
              </a:rPr>
              <a:t>media_type</a:t>
            </a:r>
            <a:r>
              <a:rPr lang="en-GB"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media_type_id: Unique identifier assigned to each media type.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name: The name or description of the media type (e.g., MPEG audio file, AAC audio file).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GB" sz="1100" b="1">
                <a:solidFill>
                  <a:schemeClr val="dk1"/>
                </a:solidFill>
              </a:rPr>
              <a:t>genre</a:t>
            </a:r>
            <a:r>
              <a:rPr lang="en-GB" sz="1100">
                <a:solidFill>
                  <a:schemeClr val="dk1"/>
                </a:solidFill>
              </a:rPr>
              <a:t>:</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genre_id: Unique identifier assigned to each genre.</a:t>
            </a:r>
            <a:endParaRPr sz="1100">
              <a:solidFill>
                <a:schemeClr val="dk1"/>
              </a:solidFill>
            </a:endParaRPr>
          </a:p>
          <a:p>
            <a:pPr marL="457200" lvl="0" indent="-298450" algn="l" rtl="0">
              <a:spcBef>
                <a:spcPts val="0"/>
              </a:spcBef>
              <a:spcAft>
                <a:spcPts val="0"/>
              </a:spcAft>
              <a:buClr>
                <a:schemeClr val="dk1"/>
              </a:buClr>
              <a:buSzPts val="1100"/>
              <a:buChar char="●"/>
            </a:pPr>
            <a:r>
              <a:rPr lang="en-GB" sz="1100">
                <a:solidFill>
                  <a:schemeClr val="dk1"/>
                </a:solidFill>
              </a:rPr>
              <a:t>name: The name or description of the genre (e.g., rock, pop, classical).</a:t>
            </a:r>
            <a:endParaRPr sz="1100">
              <a:solidFill>
                <a:schemeClr val="dk1"/>
              </a:solidFill>
            </a:endParaRPr>
          </a:p>
          <a:p>
            <a:pPr marL="0" lvl="0" indent="0" algn="l" rtl="0">
              <a:spcBef>
                <a:spcPts val="0"/>
              </a:spcBef>
              <a:spcAft>
                <a:spcPts val="1200"/>
              </a:spcAft>
              <a:buNone/>
            </a:pPr>
            <a:endParaRPr sz="1100"/>
          </a:p>
        </p:txBody>
      </p:sp>
      <p:sp>
        <p:nvSpPr>
          <p:cNvPr id="100" name="Google Shape;100;p20"/>
          <p:cNvSpPr txBox="1"/>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605"/>
              <a:buNone/>
            </a:pPr>
            <a:r>
              <a:rPr lang="en-GB" sz="2140" b="1">
                <a:solidFill>
                  <a:srgbClr val="000000"/>
                </a:solidFill>
              </a:rPr>
              <a:t>Data description</a:t>
            </a:r>
            <a:endParaRPr sz="2140" b="1">
              <a:solidFill>
                <a:srgbClr val="000000"/>
              </a:solidFill>
            </a:endParaRPr>
          </a:p>
          <a:p>
            <a:pPr marL="0" lvl="0" indent="0" algn="l" rtl="0">
              <a:lnSpc>
                <a:spcPct val="80000"/>
              </a:lnSpc>
              <a:spcBef>
                <a:spcPts val="0"/>
              </a:spcBef>
              <a:spcAft>
                <a:spcPts val="0"/>
              </a:spcAft>
              <a:buSzPts val="605"/>
              <a:buNone/>
            </a:pPr>
            <a:endParaRPr sz="2140" b="1">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a:extLst>
            <a:ext uri="{FF2B5EF4-FFF2-40B4-BE49-F238E27FC236}">
              <a16:creationId xmlns:a16="http://schemas.microsoft.com/office/drawing/2014/main" id="{0BBE90C9-6779-9ABE-00CD-011BF136CFE1}"/>
            </a:ext>
          </a:extLst>
        </p:cNvPr>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Rounded Corners 84">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409" y="758283"/>
            <a:ext cx="3277394" cy="3277395"/>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7">
            <a:extLst>
              <a:ext uri="{FF2B5EF4-FFF2-40B4-BE49-F238E27FC236}">
                <a16:creationId xmlns:a16="http://schemas.microsoft.com/office/drawing/2014/main" id="{EA432A69-9C84-3686-52E0-CF0D9E3C8328}"/>
              </a:ext>
            </a:extLst>
          </p:cNvPr>
          <p:cNvSpPr txBox="1">
            <a:spLocks noGrp="1"/>
          </p:cNvSpPr>
          <p:nvPr>
            <p:ph type="title"/>
          </p:nvPr>
        </p:nvSpPr>
        <p:spPr>
          <a:xfrm>
            <a:off x="717619" y="834726"/>
            <a:ext cx="2952974" cy="312450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buSzPts val="990"/>
            </a:pPr>
            <a:r>
              <a:rPr lang="en-US" sz="4100" kern="1200">
                <a:solidFill>
                  <a:srgbClr val="FFFFFF"/>
                </a:solidFill>
                <a:latin typeface="+mj-lt"/>
                <a:ea typeface="+mj-ea"/>
                <a:cs typeface="+mj-cs"/>
              </a:rPr>
              <a:t>Methodology</a:t>
            </a:r>
          </a:p>
        </p:txBody>
      </p:sp>
      <p:sp>
        <p:nvSpPr>
          <p:cNvPr id="87" name="Freeform: Shape 86">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7896" y="0"/>
            <a:ext cx="866357" cy="443256"/>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971133" y="0"/>
            <a:ext cx="1303051" cy="719651"/>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202623"/>
            <a:ext cx="119805" cy="414747"/>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1">
            <a:extLst>
              <a:ext uri="{FF2B5EF4-FFF2-40B4-BE49-F238E27FC236}">
                <a16:creationId xmlns:a16="http://schemas.microsoft.com/office/drawing/2014/main" id="{6B0B418F-1D3A-72A5-8B65-7FBE304ABA4B}"/>
              </a:ext>
            </a:extLst>
          </p:cNvPr>
          <p:cNvSpPr>
            <a:spLocks noChangeArrowheads="1"/>
          </p:cNvSpPr>
          <p:nvPr/>
        </p:nvSpPr>
        <p:spPr bwMode="auto">
          <a:xfrm>
            <a:off x="4572000" y="615660"/>
            <a:ext cx="3943349" cy="36670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b="1" i="0" u="none" strike="noStrike" cap="none" normalizeH="0" baseline="0">
                <a:ln>
                  <a:noFill/>
                </a:ln>
                <a:effectLst/>
              </a:rPr>
              <a:t>Steps Taken:</a:t>
            </a:r>
            <a:endParaRPr kumimoji="0" lang="en-US" altLang="en-US" sz="1100" b="0" i="0" u="none" strike="noStrike" cap="none" normalizeH="0" baseline="0">
              <a:ln>
                <a:noFill/>
              </a:ln>
              <a:effectLst/>
            </a:endParaRPr>
          </a:p>
          <a:p>
            <a:pPr lvl="1" indent="-228600" fontAlgn="base">
              <a:lnSpc>
                <a:spcPct val="90000"/>
              </a:lnSpc>
              <a:spcBef>
                <a:spcPct val="0"/>
              </a:spcBef>
              <a:spcAft>
                <a:spcPts val="600"/>
              </a:spcAft>
              <a:buFont typeface="Arial" panose="020B0604020202020204" pitchFamily="34" charset="0"/>
              <a:buChar char="•"/>
            </a:pPr>
            <a:r>
              <a:rPr kumimoji="0" lang="en-US" altLang="en-US" sz="1100" b="1" i="0" u="none" strike="noStrike" cap="none" normalizeH="0" baseline="0">
                <a:ln>
                  <a:noFill/>
                </a:ln>
                <a:effectLst/>
              </a:rPr>
              <a:t>Data Cleaning:</a:t>
            </a:r>
            <a:r>
              <a:rPr kumimoji="0" lang="en-US" altLang="en-US" sz="1100" b="0" i="0" u="none" strike="noStrike" cap="none" normalizeH="0" baseline="0">
                <a:ln>
                  <a:noFill/>
                </a:ln>
                <a:effectLst/>
              </a:rPr>
              <a:t> Identified and rectified missing, duplicate, or inconsistent data to ensure a clean dataset for analysis.</a:t>
            </a:r>
          </a:p>
          <a:p>
            <a:pPr lvl="1" indent="-228600" fontAlgn="base">
              <a:lnSpc>
                <a:spcPct val="90000"/>
              </a:lnSpc>
              <a:spcBef>
                <a:spcPct val="0"/>
              </a:spcBef>
              <a:spcAft>
                <a:spcPts val="600"/>
              </a:spcAft>
              <a:buFont typeface="Arial" panose="020B0604020202020204" pitchFamily="34" charset="0"/>
              <a:buChar char="•"/>
            </a:pPr>
            <a:r>
              <a:rPr kumimoji="0" lang="en-US" altLang="en-US" sz="1100" b="1" i="0" u="none" strike="noStrike" cap="none" normalizeH="0" baseline="0">
                <a:ln>
                  <a:noFill/>
                </a:ln>
                <a:effectLst/>
              </a:rPr>
              <a:t>Feature Engineering:</a:t>
            </a:r>
            <a:r>
              <a:rPr kumimoji="0" lang="en-US" altLang="en-US" sz="1100" b="0" i="0" u="none" strike="noStrike" cap="none" normalizeH="0" baseline="0">
                <a:ln>
                  <a:noFill/>
                </a:ln>
                <a:effectLst/>
              </a:rPr>
              <a:t> Generated new, meaningful features from the existing data to improve model performance or gain deeper insights.</a:t>
            </a:r>
          </a:p>
          <a:p>
            <a:pPr lvl="1" indent="-228600" fontAlgn="base">
              <a:lnSpc>
                <a:spcPct val="90000"/>
              </a:lnSpc>
              <a:spcBef>
                <a:spcPct val="0"/>
              </a:spcBef>
              <a:spcAft>
                <a:spcPts val="600"/>
              </a:spcAft>
              <a:buFont typeface="Arial" panose="020B0604020202020204" pitchFamily="34" charset="0"/>
              <a:buChar char="•"/>
            </a:pPr>
            <a:r>
              <a:rPr kumimoji="0" lang="en-US" altLang="en-US" sz="1100" b="1" i="0" u="none" strike="noStrike" cap="none" normalizeH="0" baseline="0">
                <a:ln>
                  <a:noFill/>
                </a:ln>
                <a:effectLst/>
              </a:rPr>
              <a:t>SQL Queries:</a:t>
            </a:r>
            <a:r>
              <a:rPr kumimoji="0" lang="en-US" altLang="en-US" sz="1100" b="0" i="0" u="none" strike="noStrike" cap="none" normalizeH="0" baseline="0">
                <a:ln>
                  <a:noFill/>
                </a:ln>
                <a:effectLst/>
              </a:rPr>
              <a:t> Wrote and optimized SQL queries to extract, filter, and manipulate data efficiently for analysis.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b="1" i="0" u="none" strike="noStrike" cap="none" normalizeH="0" baseline="0">
                <a:ln>
                  <a:noFill/>
                </a:ln>
                <a:effectLst/>
              </a:rPr>
              <a:t>Tools and Techniques:</a:t>
            </a:r>
            <a:endParaRPr kumimoji="0" lang="en-US" altLang="en-US" sz="1100" b="0" i="0" u="none" strike="noStrike" cap="none" normalizeH="0" baseline="0">
              <a:ln>
                <a:noFill/>
              </a:ln>
              <a:effectLst/>
            </a:endParaRPr>
          </a:p>
          <a:p>
            <a:pPr lvl="1" indent="-228600" fontAlgn="base">
              <a:lnSpc>
                <a:spcPct val="90000"/>
              </a:lnSpc>
              <a:spcBef>
                <a:spcPct val="0"/>
              </a:spcBef>
              <a:spcAft>
                <a:spcPts val="600"/>
              </a:spcAft>
              <a:buFont typeface="Arial" panose="020B0604020202020204" pitchFamily="34" charset="0"/>
              <a:buChar char="•"/>
            </a:pPr>
            <a:r>
              <a:rPr kumimoji="0" lang="en-US" altLang="en-US" sz="1100" b="1" i="0" u="none" strike="noStrike" cap="none" normalizeH="0" baseline="0">
                <a:ln>
                  <a:noFill/>
                </a:ln>
                <a:effectLst/>
              </a:rPr>
              <a:t>SQL and Database Functions:</a:t>
            </a:r>
            <a:r>
              <a:rPr kumimoji="0" lang="en-US" altLang="en-US" sz="1100" b="0" i="0" u="none" strike="noStrike" cap="none" normalizeH="0" baseline="0">
                <a:ln>
                  <a:noFill/>
                </a:ln>
                <a:effectLst/>
              </a:rPr>
              <a:t> Leveraged SQL functions such as joins, aggregations, and window functions to process data effectively.</a:t>
            </a:r>
          </a:p>
          <a:p>
            <a:pPr lvl="1" indent="-228600" fontAlgn="base">
              <a:lnSpc>
                <a:spcPct val="90000"/>
              </a:lnSpc>
              <a:spcBef>
                <a:spcPct val="0"/>
              </a:spcBef>
              <a:spcAft>
                <a:spcPts val="600"/>
              </a:spcAft>
              <a:buFont typeface="Arial" panose="020B0604020202020204" pitchFamily="34" charset="0"/>
              <a:buChar char="•"/>
            </a:pPr>
            <a:r>
              <a:rPr kumimoji="0" lang="en-US" altLang="en-US" sz="1100" b="1" i="0" u="none" strike="noStrike" cap="none" normalizeH="0" baseline="0">
                <a:ln>
                  <a:noFill/>
                </a:ln>
                <a:effectLst/>
              </a:rPr>
              <a:t>Data Handling:</a:t>
            </a:r>
            <a:r>
              <a:rPr kumimoji="0" lang="en-US" altLang="en-US" sz="1100" b="0" i="0" u="none" strike="noStrike" cap="none" normalizeH="0" baseline="0">
                <a:ln>
                  <a:noFill/>
                </a:ln>
                <a:effectLst/>
              </a:rPr>
              <a:t> Used database management tools to ensure data integrity and accessibility.</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100" b="1" i="0" u="none" strike="noStrike" cap="none" normalizeH="0" baseline="0">
                <a:ln>
                  <a:noFill/>
                </a:ln>
                <a:effectLst/>
              </a:rPr>
              <a:t>Visualization Tools:</a:t>
            </a:r>
            <a:endParaRPr kumimoji="0" lang="en-US" altLang="en-US" sz="1100" b="0" i="0" u="none" strike="noStrike" cap="none" normalizeH="0" baseline="0">
              <a:ln>
                <a:noFill/>
              </a:ln>
              <a:effectLst/>
            </a:endParaRPr>
          </a:p>
          <a:p>
            <a:pPr lvl="1" indent="-228600" fontAlgn="base">
              <a:lnSpc>
                <a:spcPct val="90000"/>
              </a:lnSpc>
              <a:spcBef>
                <a:spcPct val="0"/>
              </a:spcBef>
              <a:spcAft>
                <a:spcPts val="600"/>
              </a:spcAft>
              <a:buFont typeface="Arial" panose="020B0604020202020204" pitchFamily="34" charset="0"/>
              <a:buChar char="•"/>
            </a:pPr>
            <a:r>
              <a:rPr kumimoji="0" lang="en-US" altLang="en-US" sz="1100" b="1" i="0" u="none" strike="noStrike" cap="none" normalizeH="0" baseline="0">
                <a:ln>
                  <a:noFill/>
                </a:ln>
                <a:effectLst/>
              </a:rPr>
              <a:t>Excel:</a:t>
            </a:r>
            <a:r>
              <a:rPr kumimoji="0" lang="en-US" altLang="en-US" sz="1100" b="0" i="0" u="none" strike="noStrike" cap="none" normalizeH="0" baseline="0">
                <a:ln>
                  <a:noFill/>
                </a:ln>
                <a:effectLst/>
              </a:rPr>
              <a:t> Utilized for creating quick charts, pivot tables, and summarizing data insights.</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100" b="0" i="0" u="none" strike="noStrike" cap="none" normalizeH="0" baseline="0">
              <a:ln>
                <a:noFill/>
              </a:ln>
              <a:effectLst/>
            </a:endParaRPr>
          </a:p>
        </p:txBody>
      </p:sp>
      <p:sp>
        <p:nvSpPr>
          <p:cNvPr id="93" name="Freeform: Shape 92">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376736"/>
            <a:ext cx="1161135" cy="766764"/>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563731" y="4288428"/>
            <a:ext cx="1328706" cy="855072"/>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99729" y="4694066"/>
            <a:ext cx="1174455" cy="449434"/>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39845455-00F2-D046-26BD-A1500C8D2C18}"/>
              </a:ext>
            </a:extLst>
          </p:cNvPr>
          <p:cNvSpPr txBox="1"/>
          <p:nvPr/>
        </p:nvSpPr>
        <p:spPr>
          <a:xfrm>
            <a:off x="4868352" y="3713528"/>
            <a:ext cx="1928873" cy="30777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382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7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a:extLst>
            <a:ext uri="{FF2B5EF4-FFF2-40B4-BE49-F238E27FC236}">
              <a16:creationId xmlns:a16="http://schemas.microsoft.com/office/drawing/2014/main" id="{AD8E3378-242E-2057-0D77-215E9E79AD8A}"/>
            </a:ext>
          </a:extLst>
        </p:cNvPr>
        <p:cNvGrpSpPr/>
        <p:nvPr/>
      </p:nvGrpSpPr>
      <p:grpSpPr>
        <a:xfrm>
          <a:off x="0" y="0"/>
          <a:ext cx="0" cy="0"/>
          <a:chOff x="0" y="0"/>
          <a:chExt cx="0" cy="0"/>
        </a:xfrm>
      </p:grpSpPr>
      <p:sp>
        <p:nvSpPr>
          <p:cNvPr id="78" name="Google Shape;78;p17">
            <a:extLst>
              <a:ext uri="{FF2B5EF4-FFF2-40B4-BE49-F238E27FC236}">
                <a16:creationId xmlns:a16="http://schemas.microsoft.com/office/drawing/2014/main" id="{C7673CF5-0D55-50EA-A0D6-469EC357D2F9}"/>
              </a:ext>
            </a:extLst>
          </p:cNvPr>
          <p:cNvSpPr txBox="1">
            <a:spLocks noGrp="1"/>
          </p:cNvSpPr>
          <p:nvPr>
            <p:ph type="title"/>
          </p:nvPr>
        </p:nvSpPr>
        <p:spPr>
          <a:xfrm>
            <a:off x="667753" y="480060"/>
            <a:ext cx="2800511" cy="2674620"/>
          </a:xfrm>
          <a:prstGeom prst="rect">
            <a:avLst/>
          </a:prstGeom>
        </p:spPr>
        <p:txBody>
          <a:bodyPr spcFirstLastPara="1" vert="horz" lIns="91440" tIns="45720" rIns="91440" bIns="45720" rtlCol="0" anchor="b" anchorCtr="0">
            <a:normAutofit/>
          </a:bodyPr>
          <a:lstStyle/>
          <a:p>
            <a:pPr marL="0" lvl="0" indent="0" defTabSz="914400">
              <a:spcBef>
                <a:spcPct val="0"/>
              </a:spcBef>
              <a:spcAft>
                <a:spcPts val="0"/>
              </a:spcAft>
              <a:buSzPts val="990"/>
            </a:pPr>
            <a:r>
              <a:rPr lang="en-US" sz="4100" dirty="0"/>
              <a:t>Analysis</a:t>
            </a:r>
          </a:p>
        </p:txBody>
      </p:sp>
      <p:graphicFrame>
        <p:nvGraphicFramePr>
          <p:cNvPr id="2" name="Chart 1">
            <a:extLst>
              <a:ext uri="{FF2B5EF4-FFF2-40B4-BE49-F238E27FC236}">
                <a16:creationId xmlns:a16="http://schemas.microsoft.com/office/drawing/2014/main" id="{67B580A2-37F4-A945-EA71-FE86CDDD9015}"/>
              </a:ext>
            </a:extLst>
          </p:cNvPr>
          <p:cNvGraphicFramePr>
            <a:graphicFrameLocks/>
          </p:cNvGraphicFramePr>
          <p:nvPr>
            <p:extLst>
              <p:ext uri="{D42A27DB-BD31-4B8C-83A1-F6EECF244321}">
                <p14:modId xmlns:p14="http://schemas.microsoft.com/office/powerpoint/2010/main" val="903930010"/>
              </p:ext>
            </p:extLst>
          </p:nvPr>
        </p:nvGraphicFramePr>
        <p:xfrm>
          <a:off x="3468264" y="480060"/>
          <a:ext cx="5344995" cy="444787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93673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8"/>
                                        </p:tgtEl>
                                        <p:attrNameLst>
                                          <p:attrName>style.visibility</p:attrName>
                                        </p:attrNameLst>
                                      </p:cBhvr>
                                      <p:to>
                                        <p:strVal val="visible"/>
                                      </p:to>
                                    </p:set>
                                    <p:animEffect transition="in" filter="fade">
                                      <p:cBhvr>
                                        <p:cTn id="7" dur="7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3C08954-CE18-3B7A-35DF-AFE1E93572B5}"/>
              </a:ext>
            </a:extLst>
          </p:cNvPr>
          <p:cNvGraphicFramePr>
            <a:graphicFrameLocks/>
          </p:cNvGraphicFramePr>
          <p:nvPr>
            <p:extLst>
              <p:ext uri="{D42A27DB-BD31-4B8C-83A1-F6EECF244321}">
                <p14:modId xmlns:p14="http://schemas.microsoft.com/office/powerpoint/2010/main" val="2327890002"/>
              </p:ext>
            </p:extLst>
          </p:nvPr>
        </p:nvGraphicFramePr>
        <p:xfrm>
          <a:off x="0" y="1"/>
          <a:ext cx="9144000" cy="25717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1FC7F87-01C7-AF93-FF14-99A7BE59EA73}"/>
              </a:ext>
            </a:extLst>
          </p:cNvPr>
          <p:cNvGraphicFramePr>
            <a:graphicFrameLocks/>
          </p:cNvGraphicFramePr>
          <p:nvPr>
            <p:extLst>
              <p:ext uri="{D42A27DB-BD31-4B8C-83A1-F6EECF244321}">
                <p14:modId xmlns:p14="http://schemas.microsoft.com/office/powerpoint/2010/main" val="1089557074"/>
              </p:ext>
            </p:extLst>
          </p:nvPr>
        </p:nvGraphicFramePr>
        <p:xfrm>
          <a:off x="0" y="2571750"/>
          <a:ext cx="9144000" cy="257174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05684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TotalTime>
  <Words>1322</Words>
  <Application>Microsoft Office PowerPoint</Application>
  <PresentationFormat>On-screen Show (16:9)</PresentationFormat>
  <Paragraphs>143</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 Display</vt:lpstr>
      <vt:lpstr>Calibri</vt:lpstr>
      <vt:lpstr>Arial</vt:lpstr>
      <vt:lpstr>Aptos</vt:lpstr>
      <vt:lpstr>Office Theme</vt:lpstr>
      <vt:lpstr>Chinook SQL Analysis</vt:lpstr>
      <vt:lpstr>Problem statement</vt:lpstr>
      <vt:lpstr>Database schema</vt:lpstr>
      <vt:lpstr>PowerPoint Presentation</vt:lpstr>
      <vt:lpstr>PowerPoint Presentation</vt:lpstr>
      <vt:lpstr>PowerPoint Presentation</vt:lpstr>
      <vt:lpstr>Methodology</vt:lpstr>
      <vt:lpstr>Analysis</vt:lpstr>
      <vt:lpstr>PowerPoint Presentation</vt:lpstr>
      <vt:lpstr>PowerPoint Presentation</vt:lpstr>
      <vt:lpstr>Strategic Recommendation</vt:lpstr>
      <vt:lpstr>Area of Improvement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Suyesh Pandit</cp:lastModifiedBy>
  <cp:revision>9</cp:revision>
  <dcterms:modified xsi:type="dcterms:W3CDTF">2024-12-24T11:30:08Z</dcterms:modified>
</cp:coreProperties>
</file>