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0058400" cy="10058400"/>
  <p:notesSz cx="10058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216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3118104"/>
            <a:ext cx="85496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5632704"/>
            <a:ext cx="70408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02920" y="2313432"/>
            <a:ext cx="437540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2313432"/>
            <a:ext cx="437540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341119"/>
            <a:ext cx="10058400" cy="0"/>
          </a:xfrm>
          <a:custGeom>
            <a:avLst/>
            <a:gdLst/>
            <a:ahLst/>
            <a:cxnLst/>
            <a:rect l="l" t="t" r="r" b="b"/>
            <a:pathLst>
              <a:path w="10058400">
                <a:moveTo>
                  <a:pt x="0" y="0"/>
                </a:moveTo>
                <a:lnTo>
                  <a:pt x="10058400" y="0"/>
                </a:lnTo>
              </a:path>
            </a:pathLst>
          </a:custGeom>
          <a:ln w="6096">
            <a:solidFill>
              <a:srgbClr val="000000"/>
            </a:solidFill>
          </a:ln>
        </p:spPr>
        <p:txBody>
          <a:bodyPr wrap="square" lIns="0" tIns="0" rIns="0" bIns="0" rtlCol="0"/>
          <a:lstStyle/>
          <a:p>
            <a:endParaRPr/>
          </a:p>
        </p:txBody>
      </p:sp>
      <p:sp>
        <p:nvSpPr>
          <p:cNvPr id="17" name="bk object 17"/>
          <p:cNvSpPr/>
          <p:nvPr/>
        </p:nvSpPr>
        <p:spPr>
          <a:xfrm>
            <a:off x="167639" y="126492"/>
            <a:ext cx="1011809" cy="1046987"/>
          </a:xfrm>
          <a:prstGeom prst="rect">
            <a:avLst/>
          </a:prstGeom>
          <a:blipFill>
            <a:blip r:embed="rId7" cstate="print"/>
            <a:stretch>
              <a:fillRect/>
            </a:stretch>
          </a:blipFill>
        </p:spPr>
        <p:txBody>
          <a:bodyPr wrap="square" lIns="0" tIns="0" rIns="0" bIns="0" rtlCol="0"/>
          <a:lstStyle/>
          <a:p>
            <a:endParaRPr/>
          </a:p>
        </p:txBody>
      </p:sp>
      <p:sp>
        <p:nvSpPr>
          <p:cNvPr id="18" name="bk object 18"/>
          <p:cNvSpPr/>
          <p:nvPr/>
        </p:nvSpPr>
        <p:spPr>
          <a:xfrm>
            <a:off x="8827007" y="126441"/>
            <a:ext cx="918730" cy="1028623"/>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502920" y="402336"/>
            <a:ext cx="90525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02920" y="2313432"/>
            <a:ext cx="90525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419856" y="9354312"/>
            <a:ext cx="321868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9354312"/>
            <a:ext cx="231343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10/19/2024</a:t>
            </a:fld>
            <a:endParaRPr lang="en-US"/>
          </a:p>
        </p:txBody>
      </p:sp>
      <p:sp>
        <p:nvSpPr>
          <p:cNvPr id="6" name="Holder 6"/>
          <p:cNvSpPr>
            <a:spLocks noGrp="1"/>
          </p:cNvSpPr>
          <p:nvPr>
            <p:ph type="sldNum" sz="quarter" idx="7"/>
          </p:nvPr>
        </p:nvSpPr>
        <p:spPr>
          <a:xfrm>
            <a:off x="7242048" y="9354312"/>
            <a:ext cx="231343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39517" y="174498"/>
            <a:ext cx="5576570" cy="223520"/>
          </a:xfrm>
          <a:prstGeom prst="rect">
            <a:avLst/>
          </a:prstGeom>
        </p:spPr>
        <p:txBody>
          <a:bodyPr vert="horz" wrap="square" lIns="0" tIns="12065" rIns="0" bIns="0" rtlCol="0">
            <a:spAutoFit/>
          </a:bodyPr>
          <a:lstStyle/>
          <a:p>
            <a:pPr marL="12700">
              <a:lnSpc>
                <a:spcPct val="100000"/>
              </a:lnSpc>
              <a:spcBef>
                <a:spcPts val="95"/>
              </a:spcBef>
            </a:pPr>
            <a:r>
              <a:rPr sz="1300" b="1" spc="-5" dirty="0">
                <a:latin typeface="Calibri"/>
                <a:cs typeface="Calibri"/>
              </a:rPr>
              <a:t>5th </a:t>
            </a:r>
            <a:r>
              <a:rPr sz="1300" b="1" spc="-10" dirty="0">
                <a:latin typeface="Calibri"/>
                <a:cs typeface="Calibri"/>
              </a:rPr>
              <a:t>International </a:t>
            </a:r>
            <a:r>
              <a:rPr sz="1300" b="1" spc="-15" dirty="0">
                <a:latin typeface="Calibri"/>
                <a:cs typeface="Calibri"/>
              </a:rPr>
              <a:t>Conference </a:t>
            </a:r>
            <a:r>
              <a:rPr sz="1300" b="1" dirty="0">
                <a:latin typeface="Calibri"/>
                <a:cs typeface="Calibri"/>
              </a:rPr>
              <a:t>on </a:t>
            </a:r>
            <a:r>
              <a:rPr sz="1300" b="1" spc="-5" dirty="0">
                <a:latin typeface="Calibri"/>
                <a:cs typeface="Calibri"/>
              </a:rPr>
              <a:t>Advanced </a:t>
            </a:r>
            <a:r>
              <a:rPr sz="1300" b="1" spc="-20" dirty="0">
                <a:latin typeface="Calibri"/>
                <a:cs typeface="Calibri"/>
              </a:rPr>
              <a:t>Technologies </a:t>
            </a:r>
            <a:r>
              <a:rPr sz="1300" b="1" spc="-15" dirty="0">
                <a:latin typeface="Calibri"/>
                <a:cs typeface="Calibri"/>
              </a:rPr>
              <a:t>for </a:t>
            </a:r>
            <a:r>
              <a:rPr sz="1300" b="1" spc="-10" dirty="0">
                <a:latin typeface="Calibri"/>
                <a:cs typeface="Calibri"/>
              </a:rPr>
              <a:t>Societal</a:t>
            </a:r>
            <a:r>
              <a:rPr sz="1300" b="1" spc="5" dirty="0">
                <a:latin typeface="Calibri"/>
                <a:cs typeface="Calibri"/>
              </a:rPr>
              <a:t> </a:t>
            </a:r>
            <a:r>
              <a:rPr sz="1300" b="1" spc="-5" dirty="0">
                <a:latin typeface="Calibri"/>
                <a:cs typeface="Calibri"/>
              </a:rPr>
              <a:t>Applications</a:t>
            </a:r>
            <a:endParaRPr sz="1300">
              <a:latin typeface="Calibri"/>
              <a:cs typeface="Calibri"/>
            </a:endParaRPr>
          </a:p>
        </p:txBody>
      </p:sp>
      <p:sp>
        <p:nvSpPr>
          <p:cNvPr id="3" name="object 3"/>
          <p:cNvSpPr txBox="1"/>
          <p:nvPr/>
        </p:nvSpPr>
        <p:spPr>
          <a:xfrm>
            <a:off x="1654726" y="1432980"/>
            <a:ext cx="6399421" cy="854080"/>
          </a:xfrm>
          <a:prstGeom prst="rect">
            <a:avLst/>
          </a:prstGeom>
        </p:spPr>
        <p:txBody>
          <a:bodyPr vert="horz" wrap="square" lIns="0" tIns="12700" rIns="0" bIns="0" rtlCol="0">
            <a:spAutoFit/>
          </a:bodyPr>
          <a:lstStyle/>
          <a:p>
            <a:pPr marL="12700">
              <a:spcBef>
                <a:spcPts val="100"/>
              </a:spcBef>
            </a:pPr>
            <a:r>
              <a:rPr sz="1750" b="1" spc="-5" dirty="0">
                <a:latin typeface="Calibri"/>
                <a:cs typeface="Calibri"/>
              </a:rPr>
              <a:t>Title</a:t>
            </a:r>
            <a:r>
              <a:rPr lang="en-US" sz="1750" b="1" spc="-5" dirty="0">
                <a:latin typeface="Calibri"/>
                <a:cs typeface="Calibri"/>
              </a:rPr>
              <a:t> </a:t>
            </a:r>
            <a:r>
              <a:rPr sz="1750" b="1" spc="-5" dirty="0">
                <a:latin typeface="Calibri"/>
                <a:cs typeface="Calibri"/>
              </a:rPr>
              <a:t>:</a:t>
            </a:r>
            <a:r>
              <a:rPr lang="en-US" sz="1750" b="1" spc="-5" dirty="0">
                <a:cs typeface="Calibri"/>
              </a:rPr>
              <a:t>Enhancing Breast Cancer Diagnosis Through Predictive Analytics</a:t>
            </a:r>
          </a:p>
          <a:p>
            <a:pPr marL="12700">
              <a:spcBef>
                <a:spcPts val="100"/>
              </a:spcBef>
            </a:pPr>
            <a:endParaRPr lang="en-US" sz="1800" b="1" dirty="0">
              <a:latin typeface="+mj-lt"/>
              <a:cs typeface="Times New Roman" pitchFamily="18" charset="0"/>
            </a:endParaRPr>
          </a:p>
          <a:p>
            <a:pPr marL="12700">
              <a:lnSpc>
                <a:spcPct val="100000"/>
              </a:lnSpc>
              <a:spcBef>
                <a:spcPts val="100"/>
              </a:spcBef>
            </a:pPr>
            <a:endParaRPr sz="1750" dirty="0">
              <a:latin typeface="Calibri"/>
              <a:cs typeface="Calibri"/>
            </a:endParaRPr>
          </a:p>
        </p:txBody>
      </p:sp>
      <p:sp>
        <p:nvSpPr>
          <p:cNvPr id="4" name="object 4"/>
          <p:cNvSpPr txBox="1"/>
          <p:nvPr/>
        </p:nvSpPr>
        <p:spPr>
          <a:xfrm>
            <a:off x="87183" y="1952272"/>
            <a:ext cx="2503457" cy="2330125"/>
          </a:xfrm>
          <a:prstGeom prst="rect">
            <a:avLst/>
          </a:prstGeom>
        </p:spPr>
        <p:txBody>
          <a:bodyPr vert="horz" wrap="square" lIns="0" tIns="36830" rIns="0" bIns="0" rtlCol="0">
            <a:spAutoFit/>
          </a:bodyPr>
          <a:lstStyle/>
          <a:p>
            <a:pPr marL="809625">
              <a:lnSpc>
                <a:spcPct val="100000"/>
              </a:lnSpc>
              <a:spcBef>
                <a:spcPts val="290"/>
              </a:spcBef>
            </a:pPr>
            <a:r>
              <a:rPr sz="1200" b="1" spc="-10" dirty="0">
                <a:latin typeface="Calibri"/>
                <a:cs typeface="Calibri"/>
              </a:rPr>
              <a:t>Objectives:</a:t>
            </a:r>
          </a:p>
          <a:p>
            <a:pPr marL="201295" indent="-189230" algn="just">
              <a:lnSpc>
                <a:spcPct val="100000"/>
              </a:lnSpc>
              <a:spcBef>
                <a:spcPts val="204"/>
              </a:spcBef>
              <a:buFont typeface="Arial"/>
              <a:buChar char="•"/>
              <a:tabLst>
                <a:tab pos="201295" algn="l"/>
                <a:tab pos="201930" algn="l"/>
              </a:tabLst>
            </a:pPr>
            <a:r>
              <a:rPr lang="en-US" sz="1200" dirty="0"/>
              <a:t>Facilitate seamless CSV file uploads to Power BI for efficient data management.</a:t>
            </a:r>
          </a:p>
          <a:p>
            <a:pPr marL="201295" indent="-189230" algn="just">
              <a:lnSpc>
                <a:spcPct val="100000"/>
              </a:lnSpc>
              <a:spcBef>
                <a:spcPts val="204"/>
              </a:spcBef>
              <a:buFont typeface="Arial"/>
              <a:buChar char="•"/>
              <a:tabLst>
                <a:tab pos="201295" algn="l"/>
                <a:tab pos="201930" algn="l"/>
              </a:tabLst>
            </a:pPr>
            <a:r>
              <a:rPr lang="en-US" sz="1200" dirty="0"/>
              <a:t>Develop a Google </a:t>
            </a:r>
            <a:r>
              <a:rPr lang="en-US" sz="1200" dirty="0" err="1"/>
              <a:t>colab</a:t>
            </a:r>
            <a:r>
              <a:rPr lang="en-US" sz="1200" dirty="0"/>
              <a:t> workflow to process data, train a Random Forest model, and integrate predictions into the dataset.</a:t>
            </a:r>
          </a:p>
          <a:p>
            <a:pPr marL="201295" indent="-189230" algn="just">
              <a:lnSpc>
                <a:spcPct val="100000"/>
              </a:lnSpc>
              <a:spcBef>
                <a:spcPts val="204"/>
              </a:spcBef>
              <a:buFont typeface="Arial"/>
              <a:buChar char="•"/>
              <a:tabLst>
                <a:tab pos="201295" algn="l"/>
                <a:tab pos="201930" algn="l"/>
              </a:tabLst>
            </a:pPr>
            <a:r>
              <a:rPr lang="en-US" sz="1200" dirty="0"/>
              <a:t>Implement an automated system to refresh Power BI dashboards with updated data and predictions for immediate insights.</a:t>
            </a:r>
          </a:p>
        </p:txBody>
      </p:sp>
      <p:sp>
        <p:nvSpPr>
          <p:cNvPr id="5" name="object 5"/>
          <p:cNvSpPr txBox="1"/>
          <p:nvPr/>
        </p:nvSpPr>
        <p:spPr>
          <a:xfrm>
            <a:off x="2702606" y="1968425"/>
            <a:ext cx="2938970" cy="1776768"/>
          </a:xfrm>
          <a:prstGeom prst="rect">
            <a:avLst/>
          </a:prstGeom>
        </p:spPr>
        <p:txBody>
          <a:bodyPr vert="horz" wrap="square" lIns="0" tIns="37465" rIns="0" bIns="0" rtlCol="0">
            <a:spAutoFit/>
          </a:bodyPr>
          <a:lstStyle/>
          <a:p>
            <a:pPr marL="478790">
              <a:lnSpc>
                <a:spcPct val="100000"/>
              </a:lnSpc>
              <a:spcBef>
                <a:spcPts val="295"/>
              </a:spcBef>
            </a:pPr>
            <a:r>
              <a:rPr sz="1200" b="1" spc="-5" dirty="0">
                <a:latin typeface="Calibri"/>
                <a:cs typeface="Calibri"/>
              </a:rPr>
              <a:t>Services Provided by </a:t>
            </a:r>
            <a:r>
              <a:rPr sz="1200" b="1" dirty="0">
                <a:latin typeface="Calibri"/>
                <a:cs typeface="Calibri"/>
              </a:rPr>
              <a:t>the</a:t>
            </a:r>
            <a:r>
              <a:rPr sz="1200" b="1" spc="-30" dirty="0">
                <a:latin typeface="Calibri"/>
                <a:cs typeface="Calibri"/>
              </a:rPr>
              <a:t> </a:t>
            </a:r>
            <a:r>
              <a:rPr sz="1200" b="1" spc="-5" dirty="0">
                <a:latin typeface="Calibri"/>
                <a:cs typeface="Calibri"/>
              </a:rPr>
              <a:t>Application:</a:t>
            </a:r>
            <a:endParaRPr sz="1200" dirty="0">
              <a:latin typeface="Calibri"/>
              <a:cs typeface="Calibri"/>
            </a:endParaRPr>
          </a:p>
          <a:p>
            <a:pPr marL="201295" indent="-189230" algn="just">
              <a:lnSpc>
                <a:spcPct val="100000"/>
              </a:lnSpc>
              <a:spcBef>
                <a:spcPts val="195"/>
              </a:spcBef>
              <a:buFont typeface="Arial"/>
              <a:buChar char="•"/>
              <a:tabLst>
                <a:tab pos="201295" algn="l"/>
                <a:tab pos="201930" algn="l"/>
              </a:tabLst>
            </a:pPr>
            <a:r>
              <a:rPr lang="en-US" sz="1200" dirty="0"/>
              <a:t>Offer interactive visualizations for insights into diagnosis trends and patient outcomes.</a:t>
            </a:r>
          </a:p>
          <a:p>
            <a:pPr marL="201295" indent="-189230" algn="just">
              <a:lnSpc>
                <a:spcPct val="100000"/>
              </a:lnSpc>
              <a:spcBef>
                <a:spcPts val="195"/>
              </a:spcBef>
              <a:buFont typeface="Arial"/>
              <a:buChar char="•"/>
              <a:tabLst>
                <a:tab pos="201295" algn="l"/>
                <a:tab pos="201930" algn="l"/>
              </a:tabLst>
            </a:pPr>
            <a:r>
              <a:rPr lang="en-US" sz="1200" dirty="0"/>
              <a:t>Enable real-time updates and reporting for improved clinical decision-making and patient care.</a:t>
            </a:r>
          </a:p>
          <a:p>
            <a:pPr marL="201295" indent="-189230" algn="just">
              <a:lnSpc>
                <a:spcPct val="100000"/>
              </a:lnSpc>
              <a:spcBef>
                <a:spcPts val="195"/>
              </a:spcBef>
              <a:buFont typeface="Arial"/>
              <a:buChar char="•"/>
              <a:tabLst>
                <a:tab pos="201295" algn="l"/>
                <a:tab pos="201930" algn="l"/>
              </a:tabLst>
            </a:pPr>
            <a:r>
              <a:rPr lang="en-US" sz="1200" dirty="0"/>
              <a:t>Utilize machine learning algorithms to predict breast cancer risk based on patient data.</a:t>
            </a:r>
          </a:p>
        </p:txBody>
      </p:sp>
      <p:sp>
        <p:nvSpPr>
          <p:cNvPr id="6" name="object 6"/>
          <p:cNvSpPr txBox="1"/>
          <p:nvPr/>
        </p:nvSpPr>
        <p:spPr>
          <a:xfrm>
            <a:off x="5753542" y="1949218"/>
            <a:ext cx="2236408" cy="1406795"/>
          </a:xfrm>
          <a:prstGeom prst="rect">
            <a:avLst/>
          </a:prstGeom>
        </p:spPr>
        <p:txBody>
          <a:bodyPr vert="horz" wrap="square" lIns="0" tIns="36830" rIns="0" bIns="0" rtlCol="0">
            <a:spAutoFit/>
          </a:bodyPr>
          <a:lstStyle/>
          <a:p>
            <a:pPr marL="513715">
              <a:lnSpc>
                <a:spcPct val="100000"/>
              </a:lnSpc>
              <a:spcBef>
                <a:spcPts val="290"/>
              </a:spcBef>
            </a:pPr>
            <a:r>
              <a:rPr sz="1200" b="1" spc="-45" dirty="0">
                <a:latin typeface="Calibri"/>
                <a:cs typeface="Calibri"/>
              </a:rPr>
              <a:t>Target</a:t>
            </a:r>
            <a:r>
              <a:rPr sz="1200" b="1" spc="-65" dirty="0">
                <a:latin typeface="Calibri"/>
                <a:cs typeface="Calibri"/>
              </a:rPr>
              <a:t> </a:t>
            </a:r>
            <a:r>
              <a:rPr sz="1200" b="1" spc="-5" dirty="0">
                <a:latin typeface="Calibri"/>
                <a:cs typeface="Calibri"/>
              </a:rPr>
              <a:t>Audience:</a:t>
            </a:r>
            <a:endParaRPr sz="1200" dirty="0">
              <a:latin typeface="Calibri"/>
              <a:cs typeface="Calibri"/>
            </a:endParaRPr>
          </a:p>
          <a:p>
            <a:pPr marL="201295" indent="-189230">
              <a:lnSpc>
                <a:spcPct val="100000"/>
              </a:lnSpc>
              <a:spcBef>
                <a:spcPts val="195"/>
              </a:spcBef>
              <a:buFont typeface="Arial"/>
              <a:buChar char="•"/>
              <a:tabLst>
                <a:tab pos="201295" algn="l"/>
                <a:tab pos="201930" algn="l"/>
              </a:tabLst>
            </a:pPr>
            <a:r>
              <a:rPr lang="en-US" sz="1200" dirty="0"/>
              <a:t>Oncologists and medical providers using diagnostic tools.</a:t>
            </a:r>
          </a:p>
          <a:p>
            <a:pPr marL="201295" indent="-189230">
              <a:lnSpc>
                <a:spcPct val="100000"/>
              </a:lnSpc>
              <a:spcBef>
                <a:spcPts val="195"/>
              </a:spcBef>
              <a:buFont typeface="Arial"/>
              <a:buChar char="•"/>
              <a:tabLst>
                <a:tab pos="201295" algn="l"/>
                <a:tab pos="201930" algn="l"/>
              </a:tabLst>
            </a:pPr>
            <a:r>
              <a:rPr lang="en-US" sz="1200" dirty="0"/>
              <a:t>Data scientists focused on cancer analytics.</a:t>
            </a:r>
          </a:p>
          <a:p>
            <a:pPr marL="201295" indent="-189230">
              <a:lnSpc>
                <a:spcPct val="100000"/>
              </a:lnSpc>
              <a:spcBef>
                <a:spcPts val="195"/>
              </a:spcBef>
              <a:buFont typeface="Arial"/>
              <a:buChar char="•"/>
              <a:tabLst>
                <a:tab pos="201295" algn="l"/>
                <a:tab pos="201930" algn="l"/>
              </a:tabLst>
            </a:pPr>
            <a:r>
              <a:rPr lang="en-US" sz="1200" dirty="0"/>
              <a:t>Individuals and organizations seeking improved outcomes.</a:t>
            </a:r>
            <a:endParaRPr sz="1200" dirty="0">
              <a:latin typeface="Calibri"/>
              <a:cs typeface="Calibri"/>
            </a:endParaRPr>
          </a:p>
        </p:txBody>
      </p:sp>
      <p:sp>
        <p:nvSpPr>
          <p:cNvPr id="7" name="object 7"/>
          <p:cNvSpPr txBox="1"/>
          <p:nvPr/>
        </p:nvSpPr>
        <p:spPr>
          <a:xfrm>
            <a:off x="6083044" y="4276027"/>
            <a:ext cx="2277745" cy="254000"/>
          </a:xfrm>
          <a:prstGeom prst="rect">
            <a:avLst/>
          </a:prstGeom>
        </p:spPr>
        <p:txBody>
          <a:bodyPr vert="horz" wrap="square" lIns="0" tIns="12700" rIns="0" bIns="0" rtlCol="0">
            <a:spAutoFit/>
          </a:bodyPr>
          <a:lstStyle/>
          <a:p>
            <a:pPr marL="12700">
              <a:lnSpc>
                <a:spcPct val="100000"/>
              </a:lnSpc>
              <a:spcBef>
                <a:spcPts val="100"/>
              </a:spcBef>
            </a:pPr>
            <a:r>
              <a:rPr sz="1500" b="1" spc="5" dirty="0">
                <a:latin typeface="Calibri"/>
                <a:cs typeface="Calibri"/>
              </a:rPr>
              <a:t>Our </a:t>
            </a:r>
            <a:r>
              <a:rPr sz="1500" b="1" dirty="0">
                <a:latin typeface="Calibri"/>
                <a:cs typeface="Calibri"/>
              </a:rPr>
              <a:t>application in</a:t>
            </a:r>
            <a:r>
              <a:rPr sz="1500" b="1" spc="-40" dirty="0">
                <a:latin typeface="Calibri"/>
                <a:cs typeface="Calibri"/>
              </a:rPr>
              <a:t> </a:t>
            </a:r>
            <a:r>
              <a:rPr sz="1500" b="1" spc="-5" dirty="0">
                <a:latin typeface="Calibri"/>
                <a:cs typeface="Calibri"/>
              </a:rPr>
              <a:t>real-time:</a:t>
            </a:r>
            <a:endParaRPr sz="1500" dirty="0">
              <a:latin typeface="Calibri"/>
              <a:cs typeface="Calibri"/>
            </a:endParaRPr>
          </a:p>
        </p:txBody>
      </p:sp>
      <p:sp>
        <p:nvSpPr>
          <p:cNvPr id="8" name="object 8"/>
          <p:cNvSpPr txBox="1"/>
          <p:nvPr/>
        </p:nvSpPr>
        <p:spPr>
          <a:xfrm>
            <a:off x="245465" y="7264024"/>
            <a:ext cx="9570228" cy="2993512"/>
          </a:xfrm>
          <a:prstGeom prst="rect">
            <a:avLst/>
          </a:prstGeom>
        </p:spPr>
        <p:txBody>
          <a:bodyPr vert="horz" wrap="square" lIns="0" tIns="12700" rIns="0" bIns="0" rtlCol="0">
            <a:spAutoFit/>
          </a:bodyPr>
          <a:lstStyle/>
          <a:p>
            <a:pPr marL="701675" algn="ctr">
              <a:lnSpc>
                <a:spcPct val="100000"/>
              </a:lnSpc>
              <a:spcBef>
                <a:spcPts val="100"/>
              </a:spcBef>
            </a:pPr>
            <a:r>
              <a:rPr sz="1750" b="1" spc="5" dirty="0">
                <a:latin typeface="Calibri"/>
                <a:cs typeface="Calibri"/>
              </a:rPr>
              <a:t>Conclusion:</a:t>
            </a:r>
            <a:endParaRPr sz="1750" dirty="0">
              <a:latin typeface="Calibri"/>
              <a:cs typeface="Calibri"/>
            </a:endParaRPr>
          </a:p>
          <a:p>
            <a:pPr marL="24765" algn="just">
              <a:lnSpc>
                <a:spcPts val="1555"/>
              </a:lnSpc>
            </a:pPr>
            <a:r>
              <a:rPr lang="en-US" sz="1300" spc="-5" dirty="0">
                <a:cs typeface="Calibri"/>
              </a:rPr>
              <a:t>The </a:t>
            </a:r>
            <a:r>
              <a:rPr lang="en-US" sz="1300" dirty="0"/>
              <a:t>project on enhancing breast cancer diagnosis through predictive analytics represents a significant advancement in leveraging data-driven approaches for improved healthcare outcomes. By utilizing machine learning algorithms, incorporating diverse data sources, and focusing on user-centric design, the application aims to empower healthcare professionals and patients alike. </a:t>
            </a:r>
          </a:p>
          <a:p>
            <a:pPr marL="24765" algn="just">
              <a:lnSpc>
                <a:spcPts val="1555"/>
              </a:lnSpc>
            </a:pPr>
            <a:r>
              <a:rPr lang="en-US" sz="1300" dirty="0"/>
              <a:t>The ongoing commitment to algorithm refinement and the development of intuitive interfaces will ensure that this project continues to provide valuable insights and support informed decision-making in breast cancer diagnosis  and management.</a:t>
            </a:r>
          </a:p>
          <a:p>
            <a:pPr marL="701675" algn="ctr">
              <a:lnSpc>
                <a:spcPct val="100000"/>
              </a:lnSpc>
              <a:spcBef>
                <a:spcPts val="100"/>
              </a:spcBef>
            </a:pPr>
            <a:r>
              <a:rPr lang="en-US" sz="1750" b="1" spc="-5" dirty="0">
                <a:latin typeface="Calibri"/>
                <a:cs typeface="Calibri"/>
              </a:rPr>
              <a:t>Plans </a:t>
            </a:r>
            <a:r>
              <a:rPr lang="en-US" sz="1750" b="1" spc="-15" dirty="0">
                <a:latin typeface="Calibri"/>
                <a:cs typeface="Calibri"/>
              </a:rPr>
              <a:t>for</a:t>
            </a:r>
            <a:r>
              <a:rPr lang="en-US" sz="1750" b="1" spc="-40" dirty="0">
                <a:latin typeface="Calibri"/>
                <a:cs typeface="Calibri"/>
              </a:rPr>
              <a:t> </a:t>
            </a:r>
            <a:r>
              <a:rPr lang="en-US" sz="1750" b="1" spc="-5" dirty="0">
                <a:latin typeface="Calibri"/>
                <a:cs typeface="Calibri"/>
              </a:rPr>
              <a:t>Future:</a:t>
            </a:r>
            <a:endParaRPr lang="en-US" sz="1750" dirty="0">
              <a:latin typeface="Calibri"/>
              <a:cs typeface="Calibri"/>
            </a:endParaRPr>
          </a:p>
          <a:p>
            <a:pPr marL="12700" marR="5080" algn="just">
              <a:lnSpc>
                <a:spcPct val="100000"/>
              </a:lnSpc>
              <a:spcBef>
                <a:spcPts val="20"/>
              </a:spcBef>
            </a:pPr>
            <a:r>
              <a:rPr lang="en-US" sz="1300" spc="-10" dirty="0">
                <a:latin typeface="Calibri"/>
                <a:cs typeface="Calibri"/>
              </a:rPr>
              <a:t>Future </a:t>
            </a:r>
            <a:r>
              <a:rPr lang="en-US" sz="1300" spc="-10" dirty="0">
                <a:cs typeface="Calibri"/>
              </a:rPr>
              <a:t>plans to enhance our project by developing more sophisticated algorithms to improve prediction accuracy and robustness in breast cancer diagnosis. We will expand our data sources to include diverse datasets, incorporating genetic and lifestyle factors, which will help refine risk assessments and provide deeper insights. Additionally, we aim to create user-centric features by developing user-friendly interfaces and mobile applications, enabling healthcare professionals and patients to easily access analytics and insights for better decision-making and improved patient outcomes.</a:t>
            </a:r>
            <a:endParaRPr lang="en-US" sz="1750" b="1" spc="5" dirty="0">
              <a:latin typeface="Calibri"/>
              <a:cs typeface="Calibri"/>
            </a:endParaRPr>
          </a:p>
          <a:p>
            <a:pPr marL="24765" algn="just">
              <a:lnSpc>
                <a:spcPts val="1555"/>
              </a:lnSpc>
            </a:pPr>
            <a:endParaRPr lang="en-US" sz="1300" dirty="0">
              <a:latin typeface="Calibri"/>
              <a:cs typeface="Calibri"/>
            </a:endParaRPr>
          </a:p>
          <a:p>
            <a:pPr marL="24765" algn="just">
              <a:lnSpc>
                <a:spcPts val="1555"/>
              </a:lnSpc>
            </a:pPr>
            <a:endParaRPr sz="1300" dirty="0">
              <a:latin typeface="Calibri"/>
              <a:cs typeface="Calibri"/>
            </a:endParaRPr>
          </a:p>
        </p:txBody>
      </p:sp>
      <p:sp>
        <p:nvSpPr>
          <p:cNvPr id="9" name="object 9"/>
          <p:cNvSpPr txBox="1"/>
          <p:nvPr/>
        </p:nvSpPr>
        <p:spPr>
          <a:xfrm>
            <a:off x="1404874" y="875538"/>
            <a:ext cx="2073910" cy="421640"/>
          </a:xfrm>
          <a:prstGeom prst="rect">
            <a:avLst/>
          </a:prstGeom>
        </p:spPr>
        <p:txBody>
          <a:bodyPr vert="horz" wrap="square" lIns="0" tIns="12065" rIns="0" bIns="0" rtlCol="0">
            <a:spAutoFit/>
          </a:bodyPr>
          <a:lstStyle/>
          <a:p>
            <a:pPr marL="12700" marR="5080">
              <a:lnSpc>
                <a:spcPct val="100000"/>
              </a:lnSpc>
              <a:spcBef>
                <a:spcPts val="95"/>
              </a:spcBef>
            </a:pPr>
            <a:r>
              <a:rPr sz="1300" b="1" spc="-10" dirty="0">
                <a:latin typeface="Calibri"/>
                <a:cs typeface="Calibri"/>
              </a:rPr>
              <a:t>Stream:</a:t>
            </a:r>
            <a:r>
              <a:rPr sz="1300" spc="-10" dirty="0">
                <a:latin typeface="Calibri"/>
                <a:cs typeface="Calibri"/>
              </a:rPr>
              <a:t>CSE(Computer </a:t>
            </a:r>
            <a:r>
              <a:rPr sz="1300" spc="-5" dirty="0">
                <a:latin typeface="Calibri"/>
                <a:cs typeface="Calibri"/>
              </a:rPr>
              <a:t>Science  and</a:t>
            </a:r>
            <a:r>
              <a:rPr sz="1300" spc="15" dirty="0">
                <a:latin typeface="Calibri"/>
                <a:cs typeface="Calibri"/>
              </a:rPr>
              <a:t> </a:t>
            </a:r>
            <a:r>
              <a:rPr sz="1300" spc="-5" dirty="0">
                <a:latin typeface="Calibri"/>
                <a:cs typeface="Calibri"/>
              </a:rPr>
              <a:t>Engineering</a:t>
            </a:r>
            <a:r>
              <a:rPr sz="1300" b="1" spc="-5" dirty="0">
                <a:latin typeface="Calibri"/>
                <a:cs typeface="Calibri"/>
              </a:rPr>
              <a:t>)</a:t>
            </a:r>
            <a:endParaRPr sz="1300">
              <a:latin typeface="Calibri"/>
              <a:cs typeface="Calibri"/>
            </a:endParaRPr>
          </a:p>
        </p:txBody>
      </p:sp>
      <p:sp>
        <p:nvSpPr>
          <p:cNvPr id="10" name="object 10"/>
          <p:cNvSpPr txBox="1"/>
          <p:nvPr/>
        </p:nvSpPr>
        <p:spPr>
          <a:xfrm>
            <a:off x="3872610" y="474116"/>
            <a:ext cx="1882775" cy="599459"/>
          </a:xfrm>
          <a:prstGeom prst="rect">
            <a:avLst/>
          </a:prstGeom>
        </p:spPr>
        <p:txBody>
          <a:bodyPr vert="horz" wrap="square" lIns="0" tIns="12700" rIns="0" bIns="0" rtlCol="0">
            <a:spAutoFit/>
          </a:bodyPr>
          <a:lstStyle/>
          <a:p>
            <a:pPr marL="12700" marR="5080" indent="428625">
              <a:lnSpc>
                <a:spcPct val="155400"/>
              </a:lnSpc>
              <a:spcBef>
                <a:spcPts val="100"/>
              </a:spcBef>
            </a:pPr>
            <a:r>
              <a:rPr sz="1300" b="1" spc="-35" dirty="0">
                <a:latin typeface="Calibri"/>
                <a:cs typeface="Calibri"/>
              </a:rPr>
              <a:t>Techno </a:t>
            </a:r>
            <a:r>
              <a:rPr sz="1300" b="1" spc="-10" dirty="0">
                <a:latin typeface="Calibri"/>
                <a:cs typeface="Calibri"/>
              </a:rPr>
              <a:t>Societal </a:t>
            </a:r>
            <a:r>
              <a:rPr sz="1300" b="1" spc="10" dirty="0">
                <a:latin typeface="Calibri"/>
                <a:cs typeface="Calibri"/>
              </a:rPr>
              <a:t>2024  </a:t>
            </a:r>
            <a:r>
              <a:rPr sz="1300" b="1" spc="-15" dirty="0">
                <a:latin typeface="Calibri"/>
                <a:cs typeface="Calibri"/>
              </a:rPr>
              <a:t>Paper/Poster</a:t>
            </a:r>
            <a:r>
              <a:rPr sz="1300" b="1" spc="-5" dirty="0">
                <a:latin typeface="Calibri"/>
                <a:cs typeface="Calibri"/>
              </a:rPr>
              <a:t> ID:</a:t>
            </a:r>
            <a:r>
              <a:rPr lang="en-IN" sz="1300" b="1" spc="-5" dirty="0">
                <a:latin typeface="Calibri"/>
                <a:cs typeface="Calibri"/>
              </a:rPr>
              <a:t>473</a:t>
            </a:r>
            <a:endParaRPr sz="1300" dirty="0">
              <a:latin typeface="Calibri"/>
              <a:cs typeface="Calibri"/>
            </a:endParaRPr>
          </a:p>
        </p:txBody>
      </p:sp>
      <p:sp>
        <p:nvSpPr>
          <p:cNvPr id="11" name="object 11"/>
          <p:cNvSpPr txBox="1"/>
          <p:nvPr/>
        </p:nvSpPr>
        <p:spPr>
          <a:xfrm>
            <a:off x="6453885" y="892301"/>
            <a:ext cx="1536065" cy="223520"/>
          </a:xfrm>
          <a:prstGeom prst="rect">
            <a:avLst/>
          </a:prstGeom>
        </p:spPr>
        <p:txBody>
          <a:bodyPr vert="horz" wrap="square" lIns="0" tIns="12065" rIns="0" bIns="0" rtlCol="0">
            <a:spAutoFit/>
          </a:bodyPr>
          <a:lstStyle/>
          <a:p>
            <a:pPr marL="12700">
              <a:lnSpc>
                <a:spcPct val="100000"/>
              </a:lnSpc>
              <a:spcBef>
                <a:spcPts val="95"/>
              </a:spcBef>
            </a:pPr>
            <a:r>
              <a:rPr sz="1300" b="1" dirty="0">
                <a:latin typeface="Calibri"/>
                <a:cs typeface="Calibri"/>
              </a:rPr>
              <a:t>Discipline:</a:t>
            </a:r>
            <a:r>
              <a:rPr sz="1300" dirty="0">
                <a:latin typeface="Calibri"/>
                <a:cs typeface="Calibri"/>
              </a:rPr>
              <a:t>Engineering</a:t>
            </a:r>
            <a:endParaRPr sz="1300">
              <a:latin typeface="Calibri"/>
              <a:cs typeface="Calibri"/>
            </a:endParaRPr>
          </a:p>
        </p:txBody>
      </p:sp>
      <p:sp>
        <p:nvSpPr>
          <p:cNvPr id="16" name="object 16"/>
          <p:cNvSpPr txBox="1"/>
          <p:nvPr/>
        </p:nvSpPr>
        <p:spPr>
          <a:xfrm>
            <a:off x="8012238" y="2003098"/>
            <a:ext cx="1803455" cy="751488"/>
          </a:xfrm>
          <a:prstGeom prst="rect">
            <a:avLst/>
          </a:prstGeom>
        </p:spPr>
        <p:txBody>
          <a:bodyPr vert="horz" wrap="square" lIns="0" tIns="12700" rIns="0" bIns="0" rtlCol="0">
            <a:spAutoFit/>
          </a:bodyPr>
          <a:lstStyle/>
          <a:p>
            <a:pPr marL="396875">
              <a:lnSpc>
                <a:spcPct val="100000"/>
              </a:lnSpc>
              <a:spcBef>
                <a:spcPts val="100"/>
              </a:spcBef>
            </a:pPr>
            <a:r>
              <a:rPr sz="1200" b="1" spc="-5" dirty="0">
                <a:latin typeface="Calibri"/>
                <a:cs typeface="Calibri"/>
              </a:rPr>
              <a:t>Algorithm:</a:t>
            </a:r>
            <a:endParaRPr sz="1200" dirty="0">
              <a:latin typeface="Calibri"/>
              <a:cs typeface="Calibri"/>
            </a:endParaRPr>
          </a:p>
          <a:p>
            <a:pPr marL="184785" indent="-172720">
              <a:buFont typeface="Arial"/>
              <a:buChar char="•"/>
              <a:tabLst>
                <a:tab pos="185420" algn="l"/>
              </a:tabLst>
            </a:pPr>
            <a:r>
              <a:rPr lang="en-IN" sz="1200" dirty="0"/>
              <a:t>Random forest algorithm</a:t>
            </a:r>
          </a:p>
          <a:p>
            <a:pPr marL="184785" indent="-172720">
              <a:buFont typeface="Arial"/>
              <a:buChar char="•"/>
              <a:tabLst>
                <a:tab pos="185420" algn="l"/>
              </a:tabLst>
            </a:pPr>
            <a:r>
              <a:rPr lang="en-IN" sz="1200" dirty="0"/>
              <a:t>Google </a:t>
            </a:r>
            <a:r>
              <a:rPr lang="en-IN" sz="1200" dirty="0" err="1"/>
              <a:t>colab</a:t>
            </a:r>
            <a:endParaRPr lang="en-IN" sz="1200" dirty="0"/>
          </a:p>
          <a:p>
            <a:pPr marL="184785" indent="-172720">
              <a:buFont typeface="Arial"/>
              <a:buChar char="•"/>
              <a:tabLst>
                <a:tab pos="185420" algn="l"/>
              </a:tabLst>
            </a:pPr>
            <a:r>
              <a:rPr lang="en-IN" sz="1200" dirty="0"/>
              <a:t>Powerful BI</a:t>
            </a:r>
            <a:endParaRPr sz="1200" dirty="0">
              <a:latin typeface="Calibri"/>
              <a:cs typeface="Calibri"/>
            </a:endParaRPr>
          </a:p>
        </p:txBody>
      </p:sp>
      <p:pic>
        <p:nvPicPr>
          <p:cNvPr id="35" name="Picture 34"/>
          <p:cNvPicPr>
            <a:picLocks noChangeAspect="1"/>
          </p:cNvPicPr>
          <p:nvPr/>
        </p:nvPicPr>
        <p:blipFill>
          <a:blip r:embed="rId2"/>
          <a:stretch>
            <a:fillRect/>
          </a:stretch>
        </p:blipFill>
        <p:spPr>
          <a:xfrm>
            <a:off x="5027802" y="4634652"/>
            <a:ext cx="4787891" cy="2578006"/>
          </a:xfrm>
          <a:prstGeom prst="rect">
            <a:avLst/>
          </a:prstGeom>
        </p:spPr>
      </p:pic>
      <p:pic>
        <p:nvPicPr>
          <p:cNvPr id="12" name="Picture 11">
            <a:extLst>
              <a:ext uri="{FF2B5EF4-FFF2-40B4-BE49-F238E27FC236}">
                <a16:creationId xmlns:a16="http://schemas.microsoft.com/office/drawing/2014/main" id="{F5F247C3-705D-A1FE-2A45-0242023B2478}"/>
              </a:ext>
            </a:extLst>
          </p:cNvPr>
          <p:cNvPicPr>
            <a:picLocks noChangeAspect="1"/>
          </p:cNvPicPr>
          <p:nvPr/>
        </p:nvPicPr>
        <p:blipFill>
          <a:blip r:embed="rId3"/>
          <a:stretch>
            <a:fillRect/>
          </a:stretch>
        </p:blipFill>
        <p:spPr>
          <a:xfrm>
            <a:off x="381000" y="4556168"/>
            <a:ext cx="4495799" cy="2707856"/>
          </a:xfrm>
          <a:prstGeom prst="rect">
            <a:avLst/>
          </a:prstGeom>
        </p:spPr>
      </p:pic>
      <p:sp>
        <p:nvSpPr>
          <p:cNvPr id="13" name="TextBox 12">
            <a:extLst>
              <a:ext uri="{FF2B5EF4-FFF2-40B4-BE49-F238E27FC236}">
                <a16:creationId xmlns:a16="http://schemas.microsoft.com/office/drawing/2014/main" id="{CB01304E-822A-C86D-E78D-362AA2A69F44}"/>
              </a:ext>
            </a:extLst>
          </p:cNvPr>
          <p:cNvSpPr txBox="1"/>
          <p:nvPr/>
        </p:nvSpPr>
        <p:spPr>
          <a:xfrm>
            <a:off x="1735926" y="4234617"/>
            <a:ext cx="1545674" cy="323165"/>
          </a:xfrm>
          <a:prstGeom prst="rect">
            <a:avLst/>
          </a:prstGeom>
          <a:noFill/>
        </p:spPr>
        <p:txBody>
          <a:bodyPr wrap="square" rtlCol="0">
            <a:spAutoFit/>
          </a:bodyPr>
          <a:lstStyle/>
          <a:p>
            <a:r>
              <a:rPr lang="en-IN" sz="1500" b="1" dirty="0"/>
              <a:t>Flow Chart: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TotalTime>
  <Words>356</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Vaishnavi Kashid</cp:lastModifiedBy>
  <cp:revision>22</cp:revision>
  <dcterms:created xsi:type="dcterms:W3CDTF">2024-10-18T05:35:01Z</dcterms:created>
  <dcterms:modified xsi:type="dcterms:W3CDTF">2024-10-19T05:59:11Z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2024-10-17T00:00:00Z</vt:filetime>
  </property>
  <property fmtid="{D5CDD505-2E9C-101B-9397-08002B2CF9AE}" pid="3" name="Creator">
    <vt:lpwstr>Microsoft® PowerPoint® 2021</vt:lpwstr>
  </property>
  <property fmtid="{D5CDD505-2E9C-101B-9397-08002B2CF9AE}" pid="4" name="LastSaved">
    <vt:filetime>2024-10-18T00:00:00Z</vt:filetime>
  </property>
</Properties>
</file>