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00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uti Balla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7E4428-DBE2-483C-A232-21BE2368904A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ACACA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72" y="48"/>
      </p:cViewPr>
      <p:guideLst>
        <p:guide orient="horz" pos="2008"/>
        <p:guide pos="3840"/>
        <p:guide orient="horz" pos="14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9T23:56:51.596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078" name="Google Shape;3078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079" name="Google Shape;3079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0" name="Google Shape;3080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081" name="Google Shape;3081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082" name="Google Shape;3082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7" name="Google Shape;32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5" name="Google Shape;32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3" name="Google Shape;32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33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Google Shape;31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2" name="Google Shape;3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0" name="Google Shape;3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Google Shape;32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Google Shape;32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4" name="Google Shape;32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5" name="Google Shape;32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Google Shape;32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2" name="Google Shape;32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9" name="Google Shape;32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0" name="Google Shape;324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9" name="Google Shape;3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dk1"/>
        </a:solidFill>
        <a:effectLst/>
      </p:bgPr>
    </p:bg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Google Shape;3089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90" name="Google Shape;3090;p2"/>
          <p:cNvSpPr txBox="1">
            <a:spLocks noGrp="1"/>
          </p:cNvSpPr>
          <p:nvPr>
            <p:ph type="body" idx="1"/>
          </p:nvPr>
        </p:nvSpPr>
        <p:spPr>
          <a:xfrm>
            <a:off x="3512343" y="5922140"/>
            <a:ext cx="5167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1" name="Google Shape;3091;p2"/>
          <p:cNvSpPr txBox="1">
            <a:spLocks noGrp="1"/>
          </p:cNvSpPr>
          <p:nvPr>
            <p:ph type="body" idx="3"/>
          </p:nvPr>
        </p:nvSpPr>
        <p:spPr>
          <a:xfrm>
            <a:off x="4038600" y="3608511"/>
            <a:ext cx="4114800" cy="5187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/>
            </a:lvl1pPr>
            <a:lvl2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2" name="Google Shape;3092;p2"/>
          <p:cNvSpPr txBox="1">
            <a:spLocks noGrp="1"/>
          </p:cNvSpPr>
          <p:nvPr>
            <p:ph type="title"/>
          </p:nvPr>
        </p:nvSpPr>
        <p:spPr>
          <a:xfrm>
            <a:off x="350836" y="2445633"/>
            <a:ext cx="114903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  <a:defRPr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">
  <p:cSld name="Content 3 Column"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12"/>
          <p:cNvSpPr txBox="1">
            <a:spLocks noGrp="1"/>
          </p:cNvSpPr>
          <p:nvPr>
            <p:ph type="title"/>
          </p:nvPr>
        </p:nvSpPr>
        <p:spPr>
          <a:xfrm>
            <a:off x="594519" y="1"/>
            <a:ext cx="110031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3" name="Google Shape;3153;p12"/>
          <p:cNvSpPr txBox="1">
            <a:spLocks noGrp="1"/>
          </p:cNvSpPr>
          <p:nvPr>
            <p:ph type="body" idx="1"/>
          </p:nvPr>
        </p:nvSpPr>
        <p:spPr>
          <a:xfrm>
            <a:off x="960121" y="3669506"/>
            <a:ext cx="3108300" cy="25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/>
            </a:lvl1pPr>
            <a:lvl2pPr marL="91440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2pPr>
            <a:lvl3pPr marL="137160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marL="1828800" lvl="3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4pPr>
            <a:lvl5pPr marL="2286000" lvl="4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4" name="Google Shape;3154;p12"/>
          <p:cNvSpPr>
            <a:spLocks noGrp="1"/>
          </p:cNvSpPr>
          <p:nvPr>
            <p:ph type="pic" idx="2"/>
          </p:nvPr>
        </p:nvSpPr>
        <p:spPr>
          <a:xfrm>
            <a:off x="960438" y="1624013"/>
            <a:ext cx="3108300" cy="1892400"/>
          </a:xfrm>
          <a:prstGeom prst="rect">
            <a:avLst/>
          </a:prstGeom>
          <a:noFill/>
          <a:ln>
            <a:noFill/>
          </a:ln>
        </p:spPr>
      </p:sp>
      <p:sp>
        <p:nvSpPr>
          <p:cNvPr id="3155" name="Google Shape;3155;p12"/>
          <p:cNvSpPr>
            <a:spLocks noGrp="1"/>
          </p:cNvSpPr>
          <p:nvPr>
            <p:ph type="pic" idx="3"/>
          </p:nvPr>
        </p:nvSpPr>
        <p:spPr>
          <a:xfrm>
            <a:off x="4542155" y="1623219"/>
            <a:ext cx="3108300" cy="1892400"/>
          </a:xfrm>
          <a:prstGeom prst="rect">
            <a:avLst/>
          </a:prstGeom>
          <a:noFill/>
          <a:ln>
            <a:noFill/>
          </a:ln>
        </p:spPr>
      </p:sp>
      <p:sp>
        <p:nvSpPr>
          <p:cNvPr id="3156" name="Google Shape;3156;p12"/>
          <p:cNvSpPr>
            <a:spLocks noGrp="1"/>
          </p:cNvSpPr>
          <p:nvPr>
            <p:ph type="pic" idx="4"/>
          </p:nvPr>
        </p:nvSpPr>
        <p:spPr>
          <a:xfrm>
            <a:off x="8122920" y="1623219"/>
            <a:ext cx="3108300" cy="1892400"/>
          </a:xfrm>
          <a:prstGeom prst="rect">
            <a:avLst/>
          </a:prstGeom>
          <a:noFill/>
          <a:ln>
            <a:noFill/>
          </a:ln>
        </p:spPr>
      </p:sp>
      <p:sp>
        <p:nvSpPr>
          <p:cNvPr id="3157" name="Google Shape;3157;p12"/>
          <p:cNvSpPr txBox="1">
            <a:spLocks noGrp="1"/>
          </p:cNvSpPr>
          <p:nvPr>
            <p:ph type="body" idx="5"/>
          </p:nvPr>
        </p:nvSpPr>
        <p:spPr>
          <a:xfrm>
            <a:off x="4541837" y="3681412"/>
            <a:ext cx="3108300" cy="25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/>
            </a:lvl1pPr>
            <a:lvl2pPr marL="91440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2pPr>
            <a:lvl3pPr marL="137160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marL="1828800" lvl="3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4pPr>
            <a:lvl5pPr marL="2286000" lvl="4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8" name="Google Shape;3158;p12"/>
          <p:cNvSpPr txBox="1">
            <a:spLocks noGrp="1"/>
          </p:cNvSpPr>
          <p:nvPr>
            <p:ph type="body" idx="6"/>
          </p:nvPr>
        </p:nvSpPr>
        <p:spPr>
          <a:xfrm>
            <a:off x="8122919" y="3681412"/>
            <a:ext cx="3108300" cy="25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/>
            </a:lvl1pPr>
            <a:lvl2pPr marL="91440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2pPr>
            <a:lvl3pPr marL="137160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marL="1828800" lvl="3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4pPr>
            <a:lvl5pPr marL="2286000" lvl="4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9" name="Google Shape;3159;p12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13"/>
          <p:cNvSpPr>
            <a:spLocks noGrp="1"/>
          </p:cNvSpPr>
          <p:nvPr>
            <p:ph type="pic" idx="2"/>
          </p:nvPr>
        </p:nvSpPr>
        <p:spPr>
          <a:xfrm>
            <a:off x="0" y="0"/>
            <a:ext cx="54165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162" name="Google Shape;3162;p13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163" name="Google Shape;3163;p13"/>
          <p:cNvSpPr txBox="1">
            <a:spLocks noGrp="1"/>
          </p:cNvSpPr>
          <p:nvPr>
            <p:ph type="body" idx="1"/>
          </p:nvPr>
        </p:nvSpPr>
        <p:spPr>
          <a:xfrm>
            <a:off x="6096000" y="1661160"/>
            <a:ext cx="4646100" cy="22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64" name="Google Shape;3164;p13"/>
          <p:cNvSpPr txBox="1"/>
          <p:nvPr/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65" name="Google Shape;3165;p13"/>
          <p:cNvSpPr txBox="1">
            <a:spLocks noGrp="1"/>
          </p:cNvSpPr>
          <p:nvPr>
            <p:ph type="title"/>
          </p:nvPr>
        </p:nvSpPr>
        <p:spPr>
          <a:xfrm>
            <a:off x="6095999" y="612037"/>
            <a:ext cx="58971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6" name="Google Shape;3166;p13"/>
          <p:cNvSpPr/>
          <p:nvPr/>
        </p:nvSpPr>
        <p:spPr>
          <a:xfrm>
            <a:off x="6107044" y="6303963"/>
            <a:ext cx="3015000" cy="5541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dk1"/>
        </a:solidFill>
        <a:effectLst/>
      </p:bgPr>
    </p:bg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169" name="Google Shape;3169;p14"/>
          <p:cNvSpPr txBox="1">
            <a:spLocks noGrp="1"/>
          </p:cNvSpPr>
          <p:nvPr>
            <p:ph type="title"/>
          </p:nvPr>
        </p:nvSpPr>
        <p:spPr>
          <a:xfrm>
            <a:off x="702365" y="1660810"/>
            <a:ext cx="107874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0" name="Google Shape;3170;p14"/>
          <p:cNvSpPr txBox="1">
            <a:spLocks noGrp="1"/>
          </p:cNvSpPr>
          <p:nvPr>
            <p:ph type="body" idx="1"/>
          </p:nvPr>
        </p:nvSpPr>
        <p:spPr>
          <a:xfrm>
            <a:off x="3512343" y="5137992"/>
            <a:ext cx="5167200" cy="5187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1" name="Google Shape;3171;p14"/>
          <p:cNvSpPr txBox="1">
            <a:spLocks noGrp="1"/>
          </p:cNvSpPr>
          <p:nvPr>
            <p:ph type="body" idx="3"/>
          </p:nvPr>
        </p:nvSpPr>
        <p:spPr>
          <a:xfrm>
            <a:off x="588194" y="3903126"/>
            <a:ext cx="3064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2" name="Google Shape;3172;p14"/>
          <p:cNvSpPr txBox="1">
            <a:spLocks noGrp="1"/>
          </p:cNvSpPr>
          <p:nvPr>
            <p:ph type="body" idx="4"/>
          </p:nvPr>
        </p:nvSpPr>
        <p:spPr>
          <a:xfrm>
            <a:off x="4563664" y="3893330"/>
            <a:ext cx="3064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3" name="Google Shape;3173;p14"/>
          <p:cNvSpPr txBox="1">
            <a:spLocks noGrp="1"/>
          </p:cNvSpPr>
          <p:nvPr>
            <p:ph type="body" idx="5"/>
          </p:nvPr>
        </p:nvSpPr>
        <p:spPr>
          <a:xfrm>
            <a:off x="8539138" y="3903126"/>
            <a:ext cx="30648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4" name="Google Shape;3174;p14"/>
          <p:cNvSpPr>
            <a:spLocks noGrp="1"/>
          </p:cNvSpPr>
          <p:nvPr>
            <p:ph type="clipArt" idx="6"/>
          </p:nvPr>
        </p:nvSpPr>
        <p:spPr>
          <a:xfrm>
            <a:off x="1754768" y="3098985"/>
            <a:ext cx="731400" cy="731400"/>
          </a:xfrm>
          <a:prstGeom prst="rect">
            <a:avLst/>
          </a:prstGeom>
          <a:noFill/>
          <a:ln>
            <a:noFill/>
          </a:ln>
        </p:spPr>
      </p:sp>
      <p:sp>
        <p:nvSpPr>
          <p:cNvPr id="3175" name="Google Shape;3175;p14"/>
          <p:cNvSpPr>
            <a:spLocks noGrp="1"/>
          </p:cNvSpPr>
          <p:nvPr>
            <p:ph type="clipArt" idx="7"/>
          </p:nvPr>
        </p:nvSpPr>
        <p:spPr>
          <a:xfrm>
            <a:off x="5730240" y="3098985"/>
            <a:ext cx="731400" cy="731400"/>
          </a:xfrm>
          <a:prstGeom prst="rect">
            <a:avLst/>
          </a:prstGeom>
          <a:noFill/>
          <a:ln>
            <a:noFill/>
          </a:ln>
        </p:spPr>
      </p:sp>
      <p:sp>
        <p:nvSpPr>
          <p:cNvPr id="3176" name="Google Shape;3176;p14"/>
          <p:cNvSpPr>
            <a:spLocks noGrp="1"/>
          </p:cNvSpPr>
          <p:nvPr>
            <p:ph type="clipArt" idx="8"/>
          </p:nvPr>
        </p:nvSpPr>
        <p:spPr>
          <a:xfrm>
            <a:off x="9705712" y="3098985"/>
            <a:ext cx="731400" cy="731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Google Shape;3099;p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sp>
      <p:sp>
        <p:nvSpPr>
          <p:cNvPr id="3100" name="Google Shape;3100;p4"/>
          <p:cNvSpPr txBox="1">
            <a:spLocks noGrp="1"/>
          </p:cNvSpPr>
          <p:nvPr>
            <p:ph type="title"/>
          </p:nvPr>
        </p:nvSpPr>
        <p:spPr>
          <a:xfrm>
            <a:off x="7068819" y="642927"/>
            <a:ext cx="4846200" cy="14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 panose="020F0502020204030204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1" name="Google Shape;310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2" name="Google Shape;3102;p4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103" name="Google Shape;3103;p4"/>
          <p:cNvSpPr txBox="1">
            <a:spLocks noGrp="1"/>
          </p:cNvSpPr>
          <p:nvPr>
            <p:ph type="body" idx="1"/>
          </p:nvPr>
        </p:nvSpPr>
        <p:spPr>
          <a:xfrm>
            <a:off x="7068820" y="2078875"/>
            <a:ext cx="4114800" cy="3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4" name="Google Shape;3104;p4"/>
          <p:cNvSpPr/>
          <p:nvPr/>
        </p:nvSpPr>
        <p:spPr>
          <a:xfrm>
            <a:off x="7068820" y="6303963"/>
            <a:ext cx="3015000" cy="5541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p5"/>
          <p:cNvSpPr txBox="1">
            <a:spLocks noGrp="1"/>
          </p:cNvSpPr>
          <p:nvPr>
            <p:ph type="body" idx="1"/>
          </p:nvPr>
        </p:nvSpPr>
        <p:spPr>
          <a:xfrm>
            <a:off x="6225539" y="1546138"/>
            <a:ext cx="4023300" cy="4650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7" name="Google Shape;3107;p5"/>
          <p:cNvSpPr>
            <a:spLocks noGrp="1"/>
          </p:cNvSpPr>
          <p:nvPr>
            <p:ph type="pic" idx="2"/>
          </p:nvPr>
        </p:nvSpPr>
        <p:spPr>
          <a:xfrm>
            <a:off x="0" y="0"/>
            <a:ext cx="5416500" cy="6846900"/>
          </a:xfrm>
          <a:prstGeom prst="rect">
            <a:avLst/>
          </a:prstGeom>
          <a:noFill/>
          <a:ln>
            <a:noFill/>
          </a:ln>
        </p:spPr>
      </p:sp>
      <p:sp>
        <p:nvSpPr>
          <p:cNvPr id="3108" name="Google Shape;3108;p5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109" name="Google Shape;3109;p5"/>
          <p:cNvSpPr txBox="1">
            <a:spLocks noGrp="1"/>
          </p:cNvSpPr>
          <p:nvPr>
            <p:ph type="body" idx="3"/>
          </p:nvPr>
        </p:nvSpPr>
        <p:spPr>
          <a:xfrm>
            <a:off x="6096000" y="2799617"/>
            <a:ext cx="4646100" cy="22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0" name="Google Shape;3110;p5"/>
          <p:cNvSpPr txBox="1"/>
          <p:nvPr/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11" name="Google Shape;3111;p5"/>
          <p:cNvSpPr txBox="1">
            <a:spLocks noGrp="1"/>
          </p:cNvSpPr>
          <p:nvPr>
            <p:ph type="title"/>
          </p:nvPr>
        </p:nvSpPr>
        <p:spPr>
          <a:xfrm>
            <a:off x="6095999" y="612037"/>
            <a:ext cx="58971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spTree>
      <p:nvGrpSpPr>
        <p:cNvPr id="1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Google Shape;3113;p6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67900"/>
          </a:xfrm>
          <a:prstGeom prst="rect">
            <a:avLst/>
          </a:prstGeom>
          <a:noFill/>
          <a:ln>
            <a:noFill/>
          </a:ln>
        </p:spPr>
      </p:sp>
      <p:sp>
        <p:nvSpPr>
          <p:cNvPr id="3114" name="Google Shape;3114;p6"/>
          <p:cNvSpPr txBox="1">
            <a:spLocks noGrp="1"/>
          </p:cNvSpPr>
          <p:nvPr>
            <p:ph type="title"/>
          </p:nvPr>
        </p:nvSpPr>
        <p:spPr>
          <a:xfrm>
            <a:off x="6096000" y="2262871"/>
            <a:ext cx="5251500" cy="16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5" name="Google Shape;3115;p6"/>
          <p:cNvSpPr txBox="1">
            <a:spLocks noGrp="1"/>
          </p:cNvSpPr>
          <p:nvPr>
            <p:ph type="body" idx="1"/>
          </p:nvPr>
        </p:nvSpPr>
        <p:spPr>
          <a:xfrm>
            <a:off x="6096000" y="4378134"/>
            <a:ext cx="5251500" cy="3651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16" name="Google Shape;311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7" name="Google Shape;3117;p6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Table">
  <p:cSld name="Chart and Table">
    <p:spTree>
      <p:nvGrpSpPr>
        <p:cNvPr id="1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p7"/>
          <p:cNvSpPr txBox="1">
            <a:spLocks noGrp="1"/>
          </p:cNvSpPr>
          <p:nvPr>
            <p:ph type="title"/>
          </p:nvPr>
        </p:nvSpPr>
        <p:spPr>
          <a:xfrm>
            <a:off x="594519" y="767791"/>
            <a:ext cx="1100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 panose="020F0502020204030204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0" name="Google Shape;312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1" name="Google Shape;3121;p7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dk1"/>
        </a:solidFill>
        <a:effectLst/>
      </p:bgPr>
    </p:bg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p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124" name="Google Shape;3124;p8"/>
          <p:cNvSpPr txBox="1">
            <a:spLocks noGrp="1"/>
          </p:cNvSpPr>
          <p:nvPr>
            <p:ph type="body" idx="1"/>
          </p:nvPr>
        </p:nvSpPr>
        <p:spPr>
          <a:xfrm>
            <a:off x="3512343" y="5922140"/>
            <a:ext cx="51672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5" name="Google Shape;3125;p8"/>
          <p:cNvSpPr txBox="1">
            <a:spLocks noGrp="1"/>
          </p:cNvSpPr>
          <p:nvPr>
            <p:ph type="body" idx="3"/>
          </p:nvPr>
        </p:nvSpPr>
        <p:spPr>
          <a:xfrm>
            <a:off x="4038600" y="3608511"/>
            <a:ext cx="4114800" cy="5187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/>
            </a:lvl1pPr>
            <a:lvl2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6" name="Google Shape;3126;p8"/>
          <p:cNvSpPr txBox="1">
            <a:spLocks noGrp="1"/>
          </p:cNvSpPr>
          <p:nvPr>
            <p:ph type="title"/>
          </p:nvPr>
        </p:nvSpPr>
        <p:spPr>
          <a:xfrm>
            <a:off x="350836" y="2445633"/>
            <a:ext cx="114903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  <a:defRPr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9"/>
          <p:cNvSpPr txBox="1">
            <a:spLocks noGrp="1"/>
          </p:cNvSpPr>
          <p:nvPr>
            <p:ph type="title"/>
          </p:nvPr>
        </p:nvSpPr>
        <p:spPr>
          <a:xfrm>
            <a:off x="7792279" y="365125"/>
            <a:ext cx="4018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9" name="Google Shape;3129;p9"/>
          <p:cNvSpPr txBox="1">
            <a:spLocks noGrp="1"/>
          </p:cNvSpPr>
          <p:nvPr>
            <p:ph type="body" idx="1"/>
          </p:nvPr>
        </p:nvSpPr>
        <p:spPr>
          <a:xfrm>
            <a:off x="7792279" y="1263841"/>
            <a:ext cx="4018800" cy="46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30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30" name="Google Shape;3130;p9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131" name="Google Shape;3131;p9"/>
          <p:cNvSpPr>
            <a:spLocks noGrp="1"/>
          </p:cNvSpPr>
          <p:nvPr>
            <p:ph type="pic" idx="2"/>
          </p:nvPr>
        </p:nvSpPr>
        <p:spPr>
          <a:xfrm>
            <a:off x="736600" y="365125"/>
            <a:ext cx="2997300" cy="1782000"/>
          </a:xfrm>
          <a:prstGeom prst="rect">
            <a:avLst/>
          </a:prstGeom>
          <a:noFill/>
          <a:ln>
            <a:noFill/>
          </a:ln>
        </p:spPr>
      </p:sp>
      <p:sp>
        <p:nvSpPr>
          <p:cNvPr id="3132" name="Google Shape;3132;p9"/>
          <p:cNvSpPr>
            <a:spLocks noGrp="1"/>
          </p:cNvSpPr>
          <p:nvPr>
            <p:ph type="pic" idx="3"/>
          </p:nvPr>
        </p:nvSpPr>
        <p:spPr>
          <a:xfrm>
            <a:off x="4051300" y="365125"/>
            <a:ext cx="2997300" cy="1782000"/>
          </a:xfrm>
          <a:prstGeom prst="rect">
            <a:avLst/>
          </a:prstGeom>
          <a:noFill/>
          <a:ln>
            <a:noFill/>
          </a:ln>
        </p:spPr>
      </p:sp>
      <p:sp>
        <p:nvSpPr>
          <p:cNvPr id="3133" name="Google Shape;3133;p9"/>
          <p:cNvSpPr>
            <a:spLocks noGrp="1"/>
          </p:cNvSpPr>
          <p:nvPr>
            <p:ph type="pic" idx="4"/>
          </p:nvPr>
        </p:nvSpPr>
        <p:spPr>
          <a:xfrm>
            <a:off x="736600" y="2422525"/>
            <a:ext cx="2997300" cy="1782000"/>
          </a:xfrm>
          <a:prstGeom prst="rect">
            <a:avLst/>
          </a:prstGeom>
          <a:noFill/>
          <a:ln>
            <a:noFill/>
          </a:ln>
        </p:spPr>
      </p:sp>
      <p:sp>
        <p:nvSpPr>
          <p:cNvPr id="3134" name="Google Shape;3134;p9"/>
          <p:cNvSpPr>
            <a:spLocks noGrp="1"/>
          </p:cNvSpPr>
          <p:nvPr>
            <p:ph type="pic" idx="5"/>
          </p:nvPr>
        </p:nvSpPr>
        <p:spPr>
          <a:xfrm>
            <a:off x="4051300" y="2422525"/>
            <a:ext cx="2997300" cy="1782000"/>
          </a:xfrm>
          <a:prstGeom prst="rect">
            <a:avLst/>
          </a:prstGeom>
          <a:noFill/>
          <a:ln>
            <a:noFill/>
          </a:ln>
        </p:spPr>
      </p:sp>
      <p:sp>
        <p:nvSpPr>
          <p:cNvPr id="3135" name="Google Shape;3135;p9"/>
          <p:cNvSpPr>
            <a:spLocks noGrp="1"/>
          </p:cNvSpPr>
          <p:nvPr>
            <p:ph type="pic" idx="6"/>
          </p:nvPr>
        </p:nvSpPr>
        <p:spPr>
          <a:xfrm>
            <a:off x="736600" y="4479925"/>
            <a:ext cx="2997300" cy="1782000"/>
          </a:xfrm>
          <a:prstGeom prst="rect">
            <a:avLst/>
          </a:prstGeom>
          <a:noFill/>
          <a:ln>
            <a:noFill/>
          </a:ln>
        </p:spPr>
      </p:sp>
      <p:sp>
        <p:nvSpPr>
          <p:cNvPr id="3136" name="Google Shape;3136;p9"/>
          <p:cNvSpPr>
            <a:spLocks noGrp="1"/>
          </p:cNvSpPr>
          <p:nvPr>
            <p:ph type="pic" idx="7"/>
          </p:nvPr>
        </p:nvSpPr>
        <p:spPr>
          <a:xfrm>
            <a:off x="4051300" y="4479925"/>
            <a:ext cx="2997300" cy="1782000"/>
          </a:xfrm>
          <a:prstGeom prst="rect">
            <a:avLst/>
          </a:prstGeom>
          <a:noFill/>
          <a:ln>
            <a:noFill/>
          </a:ln>
        </p:spPr>
      </p:sp>
      <p:sp>
        <p:nvSpPr>
          <p:cNvPr id="3137" name="Google Shape;3137;p9"/>
          <p:cNvSpPr/>
          <p:nvPr/>
        </p:nvSpPr>
        <p:spPr>
          <a:xfrm>
            <a:off x="7781678" y="6303963"/>
            <a:ext cx="3015000" cy="5541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140" name="Google Shape;3140;p10"/>
          <p:cNvSpPr txBox="1">
            <a:spLocks noGrp="1"/>
          </p:cNvSpPr>
          <p:nvPr>
            <p:ph type="title"/>
          </p:nvPr>
        </p:nvSpPr>
        <p:spPr>
          <a:xfrm>
            <a:off x="4038600" y="4607137"/>
            <a:ext cx="4114800" cy="4215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None/>
              <a:defRPr sz="1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1" name="Google Shape;3141;p10"/>
          <p:cNvSpPr txBox="1">
            <a:spLocks noGrp="1"/>
          </p:cNvSpPr>
          <p:nvPr>
            <p:ph type="body" idx="1"/>
          </p:nvPr>
        </p:nvSpPr>
        <p:spPr>
          <a:xfrm>
            <a:off x="1478756" y="1569719"/>
            <a:ext cx="92346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1pPr>
            <a:lvl2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">
  <p:cSld name="Content 2 Column">
    <p:spTree>
      <p:nvGrpSpPr>
        <p:cNvPr id="1" name="Shape 3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Google Shape;3143;p11"/>
          <p:cNvSpPr txBox="1">
            <a:spLocks noGrp="1"/>
          </p:cNvSpPr>
          <p:nvPr>
            <p:ph type="title"/>
          </p:nvPr>
        </p:nvSpPr>
        <p:spPr>
          <a:xfrm>
            <a:off x="594519" y="1"/>
            <a:ext cx="110031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4" name="Google Shape;3144;p11"/>
          <p:cNvSpPr>
            <a:spLocks noGrp="1"/>
          </p:cNvSpPr>
          <p:nvPr>
            <p:ph type="pic" idx="2"/>
          </p:nvPr>
        </p:nvSpPr>
        <p:spPr>
          <a:xfrm>
            <a:off x="6578601" y="1638300"/>
            <a:ext cx="5156100" cy="1892400"/>
          </a:xfrm>
          <a:prstGeom prst="rect">
            <a:avLst/>
          </a:prstGeom>
          <a:noFill/>
          <a:ln>
            <a:noFill/>
          </a:ln>
        </p:spPr>
      </p:sp>
      <p:sp>
        <p:nvSpPr>
          <p:cNvPr id="3145" name="Google Shape;3145;p11"/>
          <p:cNvSpPr>
            <a:spLocks noGrp="1"/>
          </p:cNvSpPr>
          <p:nvPr>
            <p:ph type="pic" idx="3"/>
          </p:nvPr>
        </p:nvSpPr>
        <p:spPr>
          <a:xfrm>
            <a:off x="469900" y="1638300"/>
            <a:ext cx="5156100" cy="1892400"/>
          </a:xfrm>
          <a:prstGeom prst="rect">
            <a:avLst/>
          </a:prstGeom>
          <a:noFill/>
          <a:ln>
            <a:noFill/>
          </a:ln>
        </p:spPr>
      </p:sp>
      <p:sp>
        <p:nvSpPr>
          <p:cNvPr id="3146" name="Google Shape;3146;p11"/>
          <p:cNvSpPr txBox="1">
            <a:spLocks noGrp="1"/>
          </p:cNvSpPr>
          <p:nvPr>
            <p:ph type="body" idx="1"/>
          </p:nvPr>
        </p:nvSpPr>
        <p:spPr>
          <a:xfrm>
            <a:off x="469107" y="3864355"/>
            <a:ext cx="51579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7" name="Google Shape;3147;p11"/>
          <p:cNvSpPr txBox="1">
            <a:spLocks noGrp="1"/>
          </p:cNvSpPr>
          <p:nvPr>
            <p:ph type="body" idx="4"/>
          </p:nvPr>
        </p:nvSpPr>
        <p:spPr>
          <a:xfrm>
            <a:off x="469107" y="4531139"/>
            <a:ext cx="51579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8" name="Google Shape;3148;p11"/>
          <p:cNvSpPr txBox="1">
            <a:spLocks noGrp="1"/>
          </p:cNvSpPr>
          <p:nvPr>
            <p:ph type="body" idx="5"/>
          </p:nvPr>
        </p:nvSpPr>
        <p:spPr>
          <a:xfrm>
            <a:off x="6565107" y="3864355"/>
            <a:ext cx="51831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9" name="Google Shape;3149;p11"/>
          <p:cNvSpPr txBox="1">
            <a:spLocks noGrp="1"/>
          </p:cNvSpPr>
          <p:nvPr>
            <p:ph type="body" idx="6"/>
          </p:nvPr>
        </p:nvSpPr>
        <p:spPr>
          <a:xfrm>
            <a:off x="6565107" y="4531139"/>
            <a:ext cx="51831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0" name="Google Shape;3150;p11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p1"/>
          <p:cNvSpPr txBox="1">
            <a:spLocks noGrp="1"/>
          </p:cNvSpPr>
          <p:nvPr>
            <p:ph type="title"/>
          </p:nvPr>
        </p:nvSpPr>
        <p:spPr>
          <a:xfrm>
            <a:off x="594519" y="365125"/>
            <a:ext cx="1100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 panose="020F0502020204030204"/>
              <a:buNone/>
              <a:defRPr sz="36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85" name="Google Shape;3085;p1"/>
          <p:cNvSpPr txBox="1">
            <a:spLocks noGrp="1"/>
          </p:cNvSpPr>
          <p:nvPr>
            <p:ph type="body" idx="1"/>
          </p:nvPr>
        </p:nvSpPr>
        <p:spPr>
          <a:xfrm>
            <a:off x="594519" y="1365813"/>
            <a:ext cx="109899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086" name="Google Shape;3086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087" name="Google Shape;3087;p1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p3"/>
          <p:cNvSpPr txBox="1">
            <a:spLocks noGrp="1"/>
          </p:cNvSpPr>
          <p:nvPr>
            <p:ph type="title"/>
          </p:nvPr>
        </p:nvSpPr>
        <p:spPr>
          <a:xfrm>
            <a:off x="594519" y="365125"/>
            <a:ext cx="1100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95" name="Google Shape;3095;p3"/>
          <p:cNvSpPr txBox="1">
            <a:spLocks noGrp="1"/>
          </p:cNvSpPr>
          <p:nvPr>
            <p:ph type="body" idx="1"/>
          </p:nvPr>
        </p:nvSpPr>
        <p:spPr>
          <a:xfrm>
            <a:off x="594519" y="1365813"/>
            <a:ext cx="109899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096" name="Google Shape;309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097" name="Google Shape;3097;p3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1" name="Google Shape;3181;p15" descr="abstract 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52000"/>
          </a:blip>
          <a:srcRect/>
          <a:stretch>
            <a:fillRect/>
          </a:stretch>
        </p:blipFill>
        <p:spPr>
          <a:xfrm>
            <a:off x="0" y="45338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FF3399"/>
            </a:outerShdw>
          </a:effectLst>
        </p:spPr>
      </p:pic>
      <p:sp>
        <p:nvSpPr>
          <p:cNvPr id="3182" name="Google Shape;3182;p15"/>
          <p:cNvSpPr txBox="1">
            <a:spLocks noGrp="1"/>
          </p:cNvSpPr>
          <p:nvPr>
            <p:ph type="title"/>
          </p:nvPr>
        </p:nvSpPr>
        <p:spPr>
          <a:xfrm>
            <a:off x="1463070" y="1124710"/>
            <a:ext cx="9265800" cy="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charset="0"/>
                <a:ea typeface="Petrona" pitchFamily="34" charset="-122"/>
                <a:cs typeface="Times New Roman" panose="02020603050405020304" charset="0"/>
                <a:sym typeface="+mn-ea"/>
              </a:rPr>
              <a:t>Sports Performance Analysis and Monitoring</a:t>
            </a:r>
            <a:r>
              <a:rPr lang="en-US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”</a:t>
            </a:r>
          </a:p>
        </p:txBody>
      </p:sp>
      <p:sp>
        <p:nvSpPr>
          <p:cNvPr id="3183" name="Google Shape;3183;p15"/>
          <p:cNvSpPr txBox="1"/>
          <p:nvPr/>
        </p:nvSpPr>
        <p:spPr>
          <a:xfrm>
            <a:off x="4835238" y="-61587"/>
            <a:ext cx="2521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PRESENTATION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</a:t>
            </a: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84" name="Google Shape;3184;p15"/>
          <p:cNvSpPr/>
          <p:nvPr/>
        </p:nvSpPr>
        <p:spPr>
          <a:xfrm>
            <a:off x="2562939" y="6057844"/>
            <a:ext cx="70662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SVERI’S COLLEGE OF ENGINEERING, PANDHARPUR.</a:t>
            </a:r>
            <a:endParaRPr sz="800" b="1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85" name="Google Shape;3185;p15"/>
          <p:cNvSpPr txBox="1"/>
          <p:nvPr/>
        </p:nvSpPr>
        <p:spPr>
          <a:xfrm>
            <a:off x="5744290" y="3003805"/>
            <a:ext cx="73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</a:t>
            </a:r>
            <a:endParaRPr sz="18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86" name="Google Shape;3186;p15"/>
          <p:cNvSpPr txBox="1"/>
          <p:nvPr/>
        </p:nvSpPr>
        <p:spPr>
          <a:xfrm>
            <a:off x="3000366" y="3373137"/>
            <a:ext cx="6191400" cy="25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IN" altLang="en-US" sz="18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Mini</a:t>
            </a:r>
            <a:r>
              <a:rPr lang="en-US" sz="18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Project Presentation</a:t>
            </a:r>
            <a:endParaRPr sz="1800" b="1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187" name="Google Shape;3187;p15" descr="SVERI - College of Engineering Pandharpur | LinkedIn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28287" y="4790149"/>
            <a:ext cx="1562100" cy="1267695"/>
          </a:xfrm>
          <a:prstGeom prst="rect">
            <a:avLst/>
          </a:prstGeom>
          <a:noFill/>
          <a:ln>
            <a:noFill/>
          </a:ln>
        </p:spPr>
      </p:pic>
      <p:sp>
        <p:nvSpPr>
          <p:cNvPr id="3188" name="Google Shape;3188;p15"/>
          <p:cNvSpPr txBox="1"/>
          <p:nvPr/>
        </p:nvSpPr>
        <p:spPr>
          <a:xfrm>
            <a:off x="4049885" y="1875287"/>
            <a:ext cx="3593100" cy="584735"/>
          </a:xfrm>
          <a:prstGeom prst="rect">
            <a:avLst/>
          </a:prstGeom>
          <a:gradFill>
            <a:gsLst>
              <a:gs pos="0">
                <a:srgbClr val="FF0066"/>
              </a:gs>
              <a:gs pos="50000">
                <a:schemeClr val="accent1"/>
              </a:gs>
              <a:gs pos="100000">
                <a:srgbClr val="E8995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Presented By,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en-IN" altLang="en-US" sz="16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UYESHA </a:t>
            </a:r>
            <a:r>
              <a:rPr lang="en-IN" altLang="en-US" sz="1600" dirty="0" smtClean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PATIL</a:t>
            </a:r>
            <a:endParaRPr lang="en-IN" altLang="en-US" sz="1600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89" name="Google Shape;3189;p15"/>
          <p:cNvSpPr txBox="1">
            <a:spLocks noGrp="1"/>
          </p:cNvSpPr>
          <p:nvPr>
            <p:ph type="body" idx="3"/>
          </p:nvPr>
        </p:nvSpPr>
        <p:spPr>
          <a:xfrm>
            <a:off x="4284775" y="3748900"/>
            <a:ext cx="3622500" cy="905100"/>
          </a:xfrm>
          <a:prstGeom prst="rect">
            <a:avLst/>
          </a:prstGeom>
          <a:gradFill>
            <a:gsLst>
              <a:gs pos="0">
                <a:srgbClr val="FF0066"/>
              </a:gs>
              <a:gs pos="50000">
                <a:schemeClr val="accent1"/>
              </a:gs>
              <a:gs pos="100000">
                <a:srgbClr val="E8995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 THE GUIDANCE OF </a:t>
            </a: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MRS. </a:t>
            </a:r>
            <a:r>
              <a:rPr lang="en-IN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P.A.SATARKAR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24"/>
          <p:cNvSpPr txBox="1">
            <a:spLocks noGrp="1"/>
          </p:cNvSpPr>
          <p:nvPr>
            <p:ph type="title"/>
          </p:nvPr>
        </p:nvSpPr>
        <p:spPr>
          <a:xfrm>
            <a:off x="2594291" y="358736"/>
            <a:ext cx="6734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 panose="02020603050405020304"/>
              <a:buNone/>
            </a:pPr>
            <a:r>
              <a:rPr lang="en-US" sz="5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</a:t>
            </a:r>
          </a:p>
        </p:txBody>
      </p:sp>
      <p:sp>
        <p:nvSpPr>
          <p:cNvPr id="3280" name="Google Shape;3280;p24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3281" name="Google Shape;3281;p24" descr="Implementation icon creative cycle symbol Vector Image"/>
          <p:cNvPicPr preferRelativeResize="0"/>
          <p:nvPr/>
        </p:nvPicPr>
        <p:blipFill rotWithShape="1">
          <a:blip r:embed="rId3"/>
          <a:srcRect l="15348" t="26887" r="14598" b="33390"/>
          <a:stretch>
            <a:fillRect/>
          </a:stretch>
        </p:blipFill>
        <p:spPr>
          <a:xfrm>
            <a:off x="9472798" y="209550"/>
            <a:ext cx="2520420" cy="1253318"/>
          </a:xfrm>
          <a:prstGeom prst="rect">
            <a:avLst/>
          </a:prstGeom>
          <a:noFill/>
          <a:ln>
            <a:noFill/>
          </a:ln>
        </p:spPr>
      </p:pic>
      <p:sp>
        <p:nvSpPr>
          <p:cNvPr id="3282" name="Google Shape;3282;p24"/>
          <p:cNvSpPr txBox="1"/>
          <p:nvPr/>
        </p:nvSpPr>
        <p:spPr>
          <a:xfrm>
            <a:off x="926122" y="1044770"/>
            <a:ext cx="10410000" cy="612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Collection:</a:t>
            </a:r>
            <a:endParaRPr sz="1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Equip athletes with wearable sensors (GPS, accelerometers, heart rate monitors) to track various metrics such as speed, movement, and heart rate during training or matches.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Set up a reliable data transmission system to collect this information in real-time.</a:t>
            </a:r>
            <a:endParaRPr sz="1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Central Data Storages:</a:t>
            </a:r>
            <a:endParaRPr sz="1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 a Data Collection Platform, either a cloud-based system or local database, to gather and store all the collected data.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Ensure secure and scalable storage that can handle large volumes of incoming data.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charset="0"/>
              <a:buChar char="q"/>
            </a:pPr>
            <a:r>
              <a:rPr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Preprocessing of Data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Clean and normalize the raw sensor data (e.g., handling missing values, filtering noise).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Segment the data into meaningful units like time intervals or sessions to prepare for analysis.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charset="0"/>
              <a:buChar char="q"/>
            </a:pPr>
            <a:r>
              <a:rPr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 Extraction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Extract key features such as average speed, fatigue levels, heart rate variability, and movement patterns.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step helps in summarizing the raw data into meaningful metrics for further analysis.</a:t>
            </a:r>
          </a:p>
          <a:p>
            <a:pPr marL="457200" marR="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p25"/>
          <p:cNvSpPr txBox="1">
            <a:spLocks noGrp="1"/>
          </p:cNvSpPr>
          <p:nvPr>
            <p:ph type="title"/>
          </p:nvPr>
        </p:nvSpPr>
        <p:spPr>
          <a:xfrm>
            <a:off x="2728912" y="781686"/>
            <a:ext cx="6734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 panose="02020603050405020304"/>
              <a:buNone/>
            </a:pPr>
            <a:r>
              <a:rPr lang="en-US" sz="5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</a:t>
            </a:r>
          </a:p>
        </p:txBody>
      </p:sp>
      <p:sp>
        <p:nvSpPr>
          <p:cNvPr id="3288" name="Google Shape;3288;p25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pic>
        <p:nvPicPr>
          <p:cNvPr id="3289" name="Google Shape;3289;p25" descr="Implementation icon creative cycle symbol Vector Image"/>
          <p:cNvPicPr preferRelativeResize="0"/>
          <p:nvPr/>
        </p:nvPicPr>
        <p:blipFill rotWithShape="1">
          <a:blip r:embed="rId3"/>
          <a:srcRect l="15348" t="26887" r="14598" b="33390"/>
          <a:stretch>
            <a:fillRect/>
          </a:stretch>
        </p:blipFill>
        <p:spPr>
          <a:xfrm>
            <a:off x="9472798" y="209550"/>
            <a:ext cx="2520420" cy="1543555"/>
          </a:xfrm>
          <a:prstGeom prst="rect">
            <a:avLst/>
          </a:prstGeom>
          <a:noFill/>
          <a:ln>
            <a:noFill/>
          </a:ln>
        </p:spPr>
      </p:pic>
      <p:sp>
        <p:nvSpPr>
          <p:cNvPr id="3290" name="Google Shape;3290;p25"/>
          <p:cNvSpPr txBox="1"/>
          <p:nvPr/>
        </p:nvSpPr>
        <p:spPr>
          <a:xfrm>
            <a:off x="1179195" y="1245235"/>
            <a:ext cx="10370820" cy="526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Training with Machine Learning Algorithms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 algorithms like Random Forest, SVM, Neural Networks to train models on historical performance data.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models will be trained to detect patterns, make predictions, and provide insights into performance trends or injury risks..</a:t>
            </a:r>
            <a:endParaRPr sz="1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Real-Time Analysis and Prediction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 real-time analysis by running the data through machine learning models to generate insights on-the-go.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example, detect fatigue in an athlete and notify the coach immediately if performance declines during training</a:t>
            </a:r>
            <a:r>
              <a:rPr lang="en-IN" alt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Feedback System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Develop a user interface, such as a mobile app or dashboard, for athletes and coaches to receive real-time insights and feedback.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feedback should be clear, actionable, and based on the predictions made by the machine learning models.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Evaluation and Continuous Improvement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Continuously monitor the performance of the models by comparing predictions with actual outcomes.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Fine-tune the models regularly based on new data and feedback to improve accuracy and reliability over 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p26"/>
          <p:cNvSpPr txBox="1">
            <a:spLocks noGrp="1"/>
          </p:cNvSpPr>
          <p:nvPr>
            <p:ph type="title"/>
          </p:nvPr>
        </p:nvSpPr>
        <p:spPr>
          <a:xfrm>
            <a:off x="1912144" y="1219836"/>
            <a:ext cx="8367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en-US" sz="4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VS CURRENT TECHNIQUE</a:t>
            </a:r>
          </a:p>
        </p:txBody>
      </p:sp>
      <p:sp>
        <p:nvSpPr>
          <p:cNvPr id="3296" name="Google Shape;3296;p26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cxnSp>
        <p:nvCxnSpPr>
          <p:cNvPr id="3297" name="Google Shape;3297;p26"/>
          <p:cNvCxnSpPr/>
          <p:nvPr/>
        </p:nvCxnSpPr>
        <p:spPr>
          <a:xfrm>
            <a:off x="6096000" y="2152650"/>
            <a:ext cx="0" cy="431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298" name="Google Shape;3298;p26"/>
          <p:cNvSpPr txBox="1"/>
          <p:nvPr/>
        </p:nvSpPr>
        <p:spPr>
          <a:xfrm>
            <a:off x="1271589" y="1905504"/>
            <a:ext cx="376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CURRENT TECHNIQUE</a:t>
            </a:r>
            <a:endParaRPr sz="2400" b="1" u="sng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99" name="Google Shape;3299;p26"/>
          <p:cNvSpPr txBox="1"/>
          <p:nvPr/>
        </p:nvSpPr>
        <p:spPr>
          <a:xfrm>
            <a:off x="6798572" y="1855899"/>
            <a:ext cx="40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TECHNIQUE</a:t>
            </a:r>
            <a:endParaRPr sz="2400" b="1" u="sng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00" name="Google Shape;3300;p26"/>
          <p:cNvSpPr txBox="1"/>
          <p:nvPr/>
        </p:nvSpPr>
        <p:spPr>
          <a:xfrm>
            <a:off x="876299" y="2468065"/>
            <a:ext cx="4552800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Mostly manual analysis</a:t>
            </a: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basic stats,</a:t>
            </a: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delayed feedback</a:t>
            </a:r>
          </a:p>
        </p:txBody>
      </p:sp>
      <p:sp>
        <p:nvSpPr>
          <p:cNvPr id="3301" name="Google Shape;3301;p26"/>
          <p:cNvSpPr txBox="1"/>
          <p:nvPr/>
        </p:nvSpPr>
        <p:spPr>
          <a:xfrm>
            <a:off x="6258757" y="2413677"/>
            <a:ext cx="5495400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sz="1400" b="0" i="0" u="none" strike="noStrike" cap="none">
                <a:solidFill>
                  <a:srgbClr val="1F232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Automated</a:t>
            </a: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sz="1400" b="0" i="0" u="none" strike="noStrike" cap="none">
                <a:solidFill>
                  <a:srgbClr val="1F232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real-time feedback using advanced data analytics </a:t>
            </a: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sz="1400" b="0" i="0" u="none" strike="noStrike" cap="none">
                <a:solidFill>
                  <a:srgbClr val="1F232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machine learning.</a:t>
            </a:r>
            <a:endParaRPr sz="1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p27"/>
          <p:cNvSpPr txBox="1">
            <a:spLocks noGrp="1"/>
          </p:cNvSpPr>
          <p:nvPr>
            <p:ph type="title"/>
          </p:nvPr>
        </p:nvSpPr>
        <p:spPr>
          <a:xfrm>
            <a:off x="3294184" y="164441"/>
            <a:ext cx="52515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 panose="02020603050405020304"/>
              <a:buNone/>
            </a:pPr>
            <a:r>
              <a:rPr lang="en-US" sz="5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FINAL RESULT</a:t>
            </a:r>
            <a:endParaRPr sz="5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08" name="Google Shape;3308;p27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Google Shape;3307;p27"/>
          <p:cNvSpPr txBox="1"/>
          <p:nvPr/>
        </p:nvSpPr>
        <p:spPr>
          <a:xfrm>
            <a:off x="3424555" y="1209040"/>
            <a:ext cx="8124190" cy="353441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8995B"/>
              </a:gs>
            </a:gsLst>
            <a:lin ang="10800025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285750" lvl="0" indent="-285750" algn="l" rtl="0">
              <a:lnSpc>
                <a:spcPct val="3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charset="0"/>
              <a:buChar char="o"/>
            </a:pPr>
            <a:r>
              <a:rPr lang="en-US" sz="2000"/>
              <a:t>Real-time performance insights help athletes improve faster.</a:t>
            </a:r>
          </a:p>
          <a:p>
            <a:pPr marL="285750" lvl="0" indent="-285750" algn="l" rtl="0">
              <a:lnSpc>
                <a:spcPct val="3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charset="0"/>
              <a:buChar char="o"/>
            </a:pPr>
            <a:r>
              <a:rPr lang="en-US" sz="2000"/>
              <a:t>Reduction in injury risks by detecting fatigue or poor movement early.</a:t>
            </a:r>
          </a:p>
          <a:p>
            <a:pPr marL="285750" lvl="0" indent="-285750" algn="l" rtl="0">
              <a:lnSpc>
                <a:spcPct val="3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charset="0"/>
              <a:buChar char="o"/>
            </a:pPr>
            <a:r>
              <a:rPr lang="en-US" sz="2000"/>
              <a:t>More precise and personalized training programs.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p31"/>
          <p:cNvSpPr txBox="1">
            <a:spLocks noGrp="1"/>
          </p:cNvSpPr>
          <p:nvPr>
            <p:ph type="title"/>
          </p:nvPr>
        </p:nvSpPr>
        <p:spPr>
          <a:xfrm>
            <a:off x="3638550" y="543561"/>
            <a:ext cx="4914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 panose="02020603050405020304"/>
              <a:buNone/>
            </a:pPr>
            <a:r>
              <a:rPr lang="en-US" sz="5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</a:p>
        </p:txBody>
      </p:sp>
      <p:sp>
        <p:nvSpPr>
          <p:cNvPr id="3338" name="Google Shape;3338;p31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3339" name="Google Shape;3339;p31"/>
          <p:cNvSpPr txBox="1"/>
          <p:nvPr/>
        </p:nvSpPr>
        <p:spPr>
          <a:xfrm>
            <a:off x="1500553" y="1900535"/>
            <a:ext cx="8686800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Advanced sports performance analysis systems provide valuable insights that traditional methods cannot.</a:t>
            </a:r>
            <a:r>
              <a:rPr lang="en-IN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Combining sensors, data analytics, and machine learning leads to more effective training and better results for athletes.</a:t>
            </a:r>
          </a:p>
        </p:txBody>
      </p:sp>
      <p:pic>
        <p:nvPicPr>
          <p:cNvPr id="3340" name="Google Shape;3340;p31" descr="Conclusion ⬇ Vector Image by © carmenbobo | Vector Stock 7427452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58400" y="124395"/>
            <a:ext cx="1973439" cy="15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p32"/>
          <p:cNvSpPr txBox="1">
            <a:spLocks noGrp="1"/>
          </p:cNvSpPr>
          <p:nvPr>
            <p:ph type="title"/>
          </p:nvPr>
        </p:nvSpPr>
        <p:spPr>
          <a:xfrm>
            <a:off x="3652837" y="543561"/>
            <a:ext cx="48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 panose="02020603050405020304"/>
              <a:buNone/>
            </a:pPr>
            <a:r>
              <a:rPr lang="en-US" sz="5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</a:p>
        </p:txBody>
      </p:sp>
      <p:sp>
        <p:nvSpPr>
          <p:cNvPr id="3346" name="Google Shape;3346;p32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3347" name="Google Shape;3347;p32"/>
          <p:cNvSpPr txBox="1"/>
          <p:nvPr/>
        </p:nvSpPr>
        <p:spPr>
          <a:xfrm>
            <a:off x="1758216" y="1095851"/>
            <a:ext cx="8336100" cy="680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marR="0" lvl="0" indent="-342900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AutoNum type="arabicPeriod"/>
            </a:pPr>
            <a:r>
              <a:rPr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Claudino, J.G.; de Oliveira Capanema, D.; De Souza, T.V.; Serr˜ao, J.C.; Pereira, A.C.M.; Nas_x0002_sis, G.P. Current Approaches to the Use of Artificial Intelligence for Injury Risk Assessment</a:t>
            </a:r>
            <a:r>
              <a:rPr lang="en-IN"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Performance Prediction in Team Sports: A Systematic Review. Sports Med. Open 2019, 5</a:t>
            </a:r>
          </a:p>
          <a:p>
            <a:pPr marL="431800" marR="0" lvl="0" indent="-342900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AutoNum type="arabicPeriod"/>
            </a:pPr>
            <a:r>
              <a:rPr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Marmolejo-Ramos, F., Palmer, C. (2021). Machine learning and artificial intelligence in sports</a:t>
            </a:r>
            <a:r>
              <a:rPr lang="en-IN"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performance: A systematic review. International Journal of Performance Analysis in Sport,21(3), 283-302. doi: 10.1080/24748668.2021.1903321</a:t>
            </a:r>
          </a:p>
          <a:p>
            <a:pPr marL="431800" marR="0" lvl="0" indent="-342900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AutoNum type="arabicPeriod"/>
            </a:pPr>
            <a:r>
              <a:rPr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Schlapkohl, N., Schlapkohl, M. (2021). Using artificial intelligence and machine learning in</a:t>
            </a:r>
            <a:r>
              <a:rPr lang="en-IN"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sports performance analysis: A systematic review. International Journal of Computer Science</a:t>
            </a:r>
            <a:r>
              <a:rPr lang="en-IN"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Sport, 20(1), 17-36. doi: 10.2478/ijcss-2021-0002</a:t>
            </a:r>
          </a:p>
          <a:p>
            <a:pPr marL="431800" marR="0" lvl="0" indent="-342900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AutoNum type="arabicPeriod"/>
            </a:pPr>
            <a:r>
              <a:rPr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 Sousa Vieira, T., Silveira, P., de Castro, H. (2020). Artificial intelligence in sports perfor_x0002_mance analysis: A systematic review. International Journal of Performance Analysis in Sport,20(6), 947-967. doi: 10.1080/24748668.2020.1801867</a:t>
            </a:r>
          </a:p>
          <a:p>
            <a:pPr marL="431800" marR="0" lvl="0" indent="-342900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AutoNum type="arabicPeriod"/>
            </a:pPr>
            <a:r>
              <a:rPr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Ding, J., Wang, G. (2021). The applications of machine learning in sports science: A review.</a:t>
            </a:r>
            <a:r>
              <a:rPr lang="en-IN"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sz="14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Journal of Sports Sciences, 39(6), 607-619. doi: 10.1080/02640414.2020.1743074</a:t>
            </a:r>
          </a:p>
          <a:p>
            <a:pPr marL="342900" marR="0" lvl="0" indent="-254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solidFill>
                <a:srgbClr val="0003A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1968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solidFill>
                <a:srgbClr val="0003A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1968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1">
              <a:solidFill>
                <a:srgbClr val="0003A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2" name="Google Shape;3352;p33" descr="Happy National Thank You Day! - Inventionlan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86000" y="1762125"/>
            <a:ext cx="7620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p16"/>
          <p:cNvSpPr txBox="1">
            <a:spLocks noGrp="1"/>
          </p:cNvSpPr>
          <p:nvPr>
            <p:ph type="title"/>
          </p:nvPr>
        </p:nvSpPr>
        <p:spPr>
          <a:xfrm>
            <a:off x="7068819" y="0"/>
            <a:ext cx="4846200" cy="14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 panose="02020603050405020304"/>
              <a:buNone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AGENDA</a:t>
            </a:r>
            <a:b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195" name="Google Shape;3195;p16" descr="group of people at a conference tabl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20367" r="20373"/>
          <a:stretch>
            <a:fillRect/>
          </a:stretch>
        </p:blipFill>
        <p:spPr>
          <a:xfrm>
            <a:off x="0" y="0"/>
            <a:ext cx="6096000" cy="685800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3196" name="Google Shape;3196;p16"/>
          <p:cNvSpPr txBox="1">
            <a:spLocks noGrp="1"/>
          </p:cNvSpPr>
          <p:nvPr>
            <p:ph type="body" idx="1"/>
          </p:nvPr>
        </p:nvSpPr>
        <p:spPr>
          <a:xfrm>
            <a:off x="6991045" y="945609"/>
            <a:ext cx="5001900" cy="4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US" cap="small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NTRODUCTION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US" cap="small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ROBLEM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</a:t>
            </a:r>
            <a:r>
              <a:rPr lang="en-US" cap="small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TATEMENT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cap="small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</a:t>
            </a:r>
            <a:r>
              <a:rPr lang="en-US" cap="small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ITERATURE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</a:t>
            </a:r>
            <a:r>
              <a:rPr lang="en-US" cap="small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EVIEW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cap="small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SYSTEM ARCHITECTURE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US" cap="small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MPLEMENTATION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cap="small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vs CURRENT TECHINIQUE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cap="small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FINAL RESULT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r>
              <a:rPr lang="en-US" cap="small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ONCLUSION</a:t>
            </a:r>
            <a:endParaRPr cap="small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</a:t>
            </a:r>
            <a:r>
              <a:rPr lang="en-US" cap="small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EFERENCES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97" name="Google Shape;3197;p16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p17"/>
          <p:cNvSpPr txBox="1">
            <a:spLocks noGrp="1"/>
          </p:cNvSpPr>
          <p:nvPr>
            <p:ph type="title"/>
          </p:nvPr>
        </p:nvSpPr>
        <p:spPr>
          <a:xfrm>
            <a:off x="3147390" y="328771"/>
            <a:ext cx="58971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 panose="02020603050405020304"/>
              <a:buNone/>
            </a:pPr>
            <a:r>
              <a:rPr lang="en-US" sz="5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</a:p>
        </p:txBody>
      </p:sp>
      <p:sp>
        <p:nvSpPr>
          <p:cNvPr id="3204" name="Google Shape;3204;p17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3205" name="Google Shape;3205;p17"/>
          <p:cNvSpPr txBox="1"/>
          <p:nvPr/>
        </p:nvSpPr>
        <p:spPr>
          <a:xfrm>
            <a:off x="1558827" y="1476484"/>
            <a:ext cx="8416200" cy="4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sz="1400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In modern sports, winning often depends on small margins. Even a slight improvement in performance can make a huge difference.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sz="1400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Performance analysis involves gathering data during training or games and converting it into meaningful insights that athletes and coaches can use to improve.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sz="1400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Technology plays a key role: wearable sensors, video analysis, GPS trackers, and machine learning algorithms allow detailed performance tracking.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sz="1400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This helps in identifying patterns, measuring strengths and weaknesses, and tracking improvements over time. Real-time monitoring enables immediate adjustments to training strategies.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sz="1400">
                <a:solidFill>
                  <a:schemeClr val="dk1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By using data-driven insights, teams and athletes can make informed decisions that optimize performance and minimize risks of injury or burnout.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Google Shape;3211;p18"/>
          <p:cNvSpPr txBox="1">
            <a:spLocks noGrp="1"/>
          </p:cNvSpPr>
          <p:nvPr>
            <p:ph type="title"/>
          </p:nvPr>
        </p:nvSpPr>
        <p:spPr>
          <a:xfrm>
            <a:off x="2045493" y="778187"/>
            <a:ext cx="8100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 panose="02020603050405020304"/>
              <a:buNone/>
            </a:pPr>
            <a:r>
              <a:rPr lang="en-US" sz="5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</a:p>
        </p:txBody>
      </p:sp>
      <p:sp>
        <p:nvSpPr>
          <p:cNvPr id="3212" name="Google Shape;3212;p18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3213" name="Google Shape;3213;p18"/>
          <p:cNvSpPr txBox="1"/>
          <p:nvPr/>
        </p:nvSpPr>
        <p:spPr>
          <a:xfrm>
            <a:off x="2045493" y="1916270"/>
            <a:ext cx="8100900" cy="353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sz="1400">
                <a:solidFill>
                  <a:srgbClr val="23263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Limited Data Insight: Traditional methods like basic statistics and visual observation fail to provide in-depth insights into an athlete's full performance (e.g., muscle fatigue or biomechanics).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sz="1400">
                <a:solidFill>
                  <a:srgbClr val="23263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Slow Feedback: Coaches often get performance data after games or training sessions, which leads to delayed decision-making and limits real-time adjustments.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sz="1400">
                <a:solidFill>
                  <a:srgbClr val="23263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Injury Risk: Overtraining or incorrect movements may go unnoticed until an injury occurs. Without proper monitoring, these risks can't be identified early.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sz="1400">
                <a:solidFill>
                  <a:srgbClr val="23263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Lack of Personalization: Most training programs are generalized and may not address the specific needs, weaknesses, or strengths of each individual athlete.</a:t>
            </a:r>
          </a:p>
        </p:txBody>
      </p:sp>
      <p:pic>
        <p:nvPicPr>
          <p:cNvPr id="3214" name="Google Shape;3214;p18" descr="Project Icon Business Management Icon Project Management Icon, PNG ..."/>
          <p:cNvPicPr preferRelativeResize="0"/>
          <p:nvPr/>
        </p:nvPicPr>
        <p:blipFill rotWithShape="1">
          <a:blip r:embed="rId3"/>
          <a:srcRect l="8265" t="5771" r="8073" b="9223"/>
          <a:stretch>
            <a:fillRect/>
          </a:stretch>
        </p:blipFill>
        <p:spPr>
          <a:xfrm>
            <a:off x="10868025" y="365759"/>
            <a:ext cx="1242696" cy="1287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Google Shape;3219;p19"/>
          <p:cNvSpPr txBox="1">
            <a:spLocks noGrp="1"/>
          </p:cNvSpPr>
          <p:nvPr>
            <p:ph type="title"/>
          </p:nvPr>
        </p:nvSpPr>
        <p:spPr>
          <a:xfrm>
            <a:off x="594519" y="462781"/>
            <a:ext cx="1100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 panose="02020603050405020304"/>
              <a:buNone/>
            </a:pPr>
            <a:r>
              <a:rPr lang="en-US" sz="5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</a:p>
        </p:txBody>
      </p:sp>
      <p:sp>
        <p:nvSpPr>
          <p:cNvPr id="3220" name="Google Shape;3220;p19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3221" name="Google Shape;3221;p19"/>
          <p:cNvSpPr txBox="1"/>
          <p:nvPr/>
        </p:nvSpPr>
        <p:spPr>
          <a:xfrm>
            <a:off x="2830304" y="2710810"/>
            <a:ext cx="3033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design a system which is user friendly</a:t>
            </a:r>
            <a:endParaRPr sz="1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22" name="Google Shape;3222;p19"/>
          <p:cNvSpPr txBox="1"/>
          <p:nvPr/>
        </p:nvSpPr>
        <p:spPr>
          <a:xfrm>
            <a:off x="2095500" y="1651819"/>
            <a:ext cx="8001000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Develop a system for real-time performance monitoring and analysis.</a:t>
            </a: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 detailed feedback to help athletes and coaches improve.</a:t>
            </a: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Detect strengths, weaknesses, and potential injury risks.</a:t>
            </a: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sz="1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Support better decision-making and training strategies.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Google Shape;3227;p20"/>
          <p:cNvSpPr txBox="1">
            <a:spLocks noGrp="1"/>
          </p:cNvSpPr>
          <p:nvPr>
            <p:ph type="title"/>
          </p:nvPr>
        </p:nvSpPr>
        <p:spPr>
          <a:xfrm>
            <a:off x="2181225" y="562611"/>
            <a:ext cx="782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 panose="02020603050405020304"/>
              <a:buNone/>
            </a:pPr>
            <a:r>
              <a:rPr lang="en-US" sz="5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</a:p>
        </p:txBody>
      </p:sp>
      <p:sp>
        <p:nvSpPr>
          <p:cNvPr id="3228" name="Google Shape;3228;p20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graphicFrame>
        <p:nvGraphicFramePr>
          <p:cNvPr id="3229" name="Google Shape;3229;p20"/>
          <p:cNvGraphicFramePr/>
          <p:nvPr/>
        </p:nvGraphicFramePr>
        <p:xfrm>
          <a:off x="852486" y="1469541"/>
          <a:ext cx="10406050" cy="4378530"/>
        </p:xfrm>
        <a:graphic>
          <a:graphicData uri="http://schemas.openxmlformats.org/drawingml/2006/table">
            <a:tbl>
              <a:tblPr firstRow="1" bandRow="1">
                <a:noFill/>
                <a:tableStyleId>{177E4428-DBE2-483C-A232-21BE2368904A}</a:tableStyleId>
              </a:tblPr>
              <a:tblGrid>
                <a:gridCol w="612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1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lt1"/>
                          </a:solidFill>
                        </a:rPr>
                        <a:t>Sr.no</a:t>
                      </a:r>
                      <a:endParaRPr sz="1400" b="0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lt1"/>
                          </a:solidFill>
                        </a:rPr>
                        <a:t>Title </a:t>
                      </a:r>
                      <a:endParaRPr sz="1400" b="0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lt1"/>
                          </a:solidFill>
                        </a:rPr>
                        <a:t>Author</a:t>
                      </a: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lt1"/>
                          </a:solidFill>
                        </a:rPr>
                        <a:t>Technology</a:t>
                      </a:r>
                      <a:endParaRPr sz="1400" b="0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lt1"/>
                          </a:solidFill>
                        </a:rPr>
                        <a:t>Limitation</a:t>
                      </a:r>
                      <a:endParaRPr sz="1400" b="0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Real-Time Performance Monitoring in Football Using GPS and Wearable Sensors</a:t>
                      </a: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b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John Smith, Emily Clark</a:t>
                      </a: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b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GPS technology and wearable accelerometers to track speed, distance, and heart rate during training and games</a:t>
                      </a: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b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Limited to outdoor sports; cannot function accurately indoors or in obstructed areas.</a:t>
                      </a:r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Machine Learning </a:t>
                      </a:r>
                      <a:r>
                        <a:rPr lang="en-I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</a:t>
                      </a: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or Predicting Athlete Fatigue in Endurance 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b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Mark Johnson, Sarah Lee</a:t>
                      </a: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Machine learning models (Random Forest, SVM) applied to training load and recovery data</a:t>
                      </a: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b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 collection is time-consuming, and real-time prediction is still challenging.</a:t>
                      </a:r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p21"/>
          <p:cNvSpPr txBox="1">
            <a:spLocks noGrp="1"/>
          </p:cNvSpPr>
          <p:nvPr>
            <p:ph type="title"/>
          </p:nvPr>
        </p:nvSpPr>
        <p:spPr>
          <a:xfrm>
            <a:off x="2181225" y="278526"/>
            <a:ext cx="7829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 panose="02020603050405020304"/>
              <a:buNone/>
            </a:pPr>
            <a:r>
              <a:rPr lang="en-US" sz="5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</a:p>
        </p:txBody>
      </p:sp>
      <p:sp>
        <p:nvSpPr>
          <p:cNvPr id="3235" name="Google Shape;3235;p21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graphicFrame>
        <p:nvGraphicFramePr>
          <p:cNvPr id="3236" name="Google Shape;3236;p21"/>
          <p:cNvGraphicFramePr/>
          <p:nvPr/>
        </p:nvGraphicFramePr>
        <p:xfrm>
          <a:off x="792955" y="1149946"/>
          <a:ext cx="10606075" cy="5323030"/>
        </p:xfrm>
        <a:graphic>
          <a:graphicData uri="http://schemas.openxmlformats.org/drawingml/2006/table">
            <a:tbl>
              <a:tblPr firstRow="1" bandRow="1">
                <a:noFill/>
                <a:tableStyleId>{177E4428-DBE2-483C-A232-21BE2368904A}</a:tableStyleId>
              </a:tblPr>
              <a:tblGrid>
                <a:gridCol w="52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2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</a:rPr>
                        <a:t>Sr.no</a:t>
                      </a:r>
                      <a:endParaRPr sz="1800" b="0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</a:rPr>
                        <a:t>Title </a:t>
                      </a:r>
                      <a:endParaRPr sz="1800" b="0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</a:rPr>
                        <a:t>Author</a:t>
                      </a: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</a:rPr>
                        <a:t>Technology</a:t>
                      </a:r>
                      <a:endParaRPr sz="1800" b="0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lt1"/>
                          </a:solidFill>
                        </a:rPr>
                        <a:t>Limitation</a:t>
                      </a:r>
                      <a:endParaRPr sz="1800" b="0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Video-Based Motion Analysis in Basketball Training</a:t>
                      </a: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b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Ahmed Khan, Maria Gonzales</a:t>
                      </a: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  <a:sym typeface="Calibri" panose="020F0502020204030204"/>
                        </a:rPr>
                        <a:t>Cascade one-sided perceptron (COS-P) algorithm, mapped and kernelized versions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  <a:sym typeface="Calibri" panose="020F0502020204030204"/>
                        </a:rPr>
                        <a:t>.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b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Accuracy decreases in complex game environments with multiple players and overlapping movements.</a:t>
                      </a:r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</a:t>
                      </a: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Heart Rate Variability and AI in Tennis Performance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b="0" u="none" strike="noStrike" cap="none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Kevin Liu, Rachel Ford</a:t>
                      </a: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Heart rate variability sensors combined with AI algorithms to assess player stress and recovery</a:t>
                      </a: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b="0" u="none" strike="noStrike" cap="none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AI models require large datasets for accuracy, and short-term changes can lead to false positives.</a:t>
                      </a:r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5</a:t>
                      </a: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algn="l"/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Using Neural Networks for Predicting Injury Risk in Soccer 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David Green, Lisa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Neural network-based system using past injury data and real-time biomechanical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 b="0" u="none" strike="noStrike" cap="none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Neural networks require vast amounts of historical data, which can be difficult to obtain for individual athletes.</a:t>
                      </a:r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p22"/>
          <p:cNvSpPr txBox="1">
            <a:spLocks noGrp="1"/>
          </p:cNvSpPr>
          <p:nvPr>
            <p:ph type="title"/>
          </p:nvPr>
        </p:nvSpPr>
        <p:spPr>
          <a:xfrm>
            <a:off x="175471" y="340099"/>
            <a:ext cx="118410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 panose="02020603050405020304"/>
              <a:buNone/>
            </a:pPr>
            <a:r>
              <a:rPr lang="en-US" sz="5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SYSTEM ARCHITECTUTE</a:t>
            </a:r>
          </a:p>
        </p:txBody>
      </p:sp>
      <p:sp>
        <p:nvSpPr>
          <p:cNvPr id="3243" name="Google Shape;3243;p22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3245" name="Google Shape;3245;p22"/>
          <p:cNvSpPr/>
          <p:nvPr/>
        </p:nvSpPr>
        <p:spPr>
          <a:xfrm>
            <a:off x="2239107" y="1882336"/>
            <a:ext cx="7924800" cy="4185300"/>
          </a:xfrm>
          <a:prstGeom prst="rect">
            <a:avLst/>
          </a:prstGeom>
          <a:noFill/>
          <a:ln>
            <a:noFill/>
          </a:ln>
        </p:spPr>
      </p:sp>
      <p:sp>
        <p:nvSpPr>
          <p:cNvPr id="3246" name="Google Shape;3246;p22"/>
          <p:cNvSpPr txBox="1"/>
          <p:nvPr/>
        </p:nvSpPr>
        <p:spPr>
          <a:xfrm>
            <a:off x="3405188" y="5929702"/>
            <a:ext cx="329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Fig.1 System Architecture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Text Box 0"/>
          <p:cNvSpPr txBox="1"/>
          <p:nvPr/>
        </p:nvSpPr>
        <p:spPr>
          <a:xfrm>
            <a:off x="3840480" y="2011045"/>
            <a:ext cx="4092575" cy="3651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Wearable Sensors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Data Collection Platform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Machine Learning Models</a:t>
            </a:r>
          </a:p>
        </p:txBody>
      </p:sp>
      <p:sp>
        <p:nvSpPr>
          <p:cNvPr id="2" name="Rectangles 1"/>
          <p:cNvSpPr/>
          <p:nvPr/>
        </p:nvSpPr>
        <p:spPr>
          <a:xfrm>
            <a:off x="3840480" y="1882140"/>
            <a:ext cx="1697355" cy="5994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405505" y="3014345"/>
            <a:ext cx="2555875" cy="6946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180080" y="4076065"/>
            <a:ext cx="3016250" cy="94932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 flipH="1">
            <a:off x="4683760" y="2481580"/>
            <a:ext cx="5715" cy="532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>
            <a:off x="4683760" y="3709035"/>
            <a:ext cx="4445" cy="367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p23"/>
          <p:cNvSpPr txBox="1">
            <a:spLocks noGrp="1"/>
          </p:cNvSpPr>
          <p:nvPr>
            <p:ph type="title"/>
          </p:nvPr>
        </p:nvSpPr>
        <p:spPr>
          <a:xfrm>
            <a:off x="3686175" y="619761"/>
            <a:ext cx="4819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 panose="02020603050405020304"/>
              <a:buNone/>
            </a:pPr>
            <a:r>
              <a:rPr lang="en-US" sz="5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</a:t>
            </a:r>
          </a:p>
        </p:txBody>
      </p:sp>
      <p:sp>
        <p:nvSpPr>
          <p:cNvPr id="3252" name="Google Shape;3252;p23"/>
          <p:cNvSpPr txBox="1">
            <a:spLocks noGrp="1"/>
          </p:cNvSpPr>
          <p:nvPr>
            <p:ph type="sldNum" idx="12"/>
          </p:nvPr>
        </p:nvSpPr>
        <p:spPr>
          <a:xfrm>
            <a:off x="11549269" y="6468303"/>
            <a:ext cx="4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3253" name="Google Shape;3253;p23" descr="Algorithm icon for graphic Royalty Free Vector Image"/>
          <p:cNvPicPr preferRelativeResize="0"/>
          <p:nvPr/>
        </p:nvPicPr>
        <p:blipFill rotWithShape="1">
          <a:blip r:embed="rId3"/>
          <a:srcRect l="20449" t="16109" r="20449" b="38473"/>
          <a:stretch>
            <a:fillRect/>
          </a:stretch>
        </p:blipFill>
        <p:spPr>
          <a:xfrm>
            <a:off x="10200478" y="223520"/>
            <a:ext cx="1570765" cy="13036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0"/>
          <p:cNvSpPr txBox="1"/>
          <p:nvPr/>
        </p:nvSpPr>
        <p:spPr>
          <a:xfrm>
            <a:off x="1181100" y="1916430"/>
            <a:ext cx="8741410" cy="4551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/>
              <a:t>Random Forest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/>
              <a:t>Support Vector Machine (SVM)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/>
              <a:t>K-Nearest Neighbors (KNN)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/>
              <a:t>Neural Networks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/>
              <a:t>Linear Regression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1262</Words>
  <Application>Microsoft Office PowerPoint</Application>
  <PresentationFormat>Widescreen</PresentationFormat>
  <Paragraphs>163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Helvetica Neue</vt:lpstr>
      <vt:lpstr>Noto Sans Symbols</vt:lpstr>
      <vt:lpstr>Petrona</vt:lpstr>
      <vt:lpstr>Times New Roman</vt:lpstr>
      <vt:lpstr>Wingdings</vt:lpstr>
      <vt:lpstr>Office Theme</vt:lpstr>
      <vt:lpstr>Office Theme</vt:lpstr>
      <vt:lpstr>“Sports Performance Analysis and Monitoring”</vt:lpstr>
      <vt:lpstr>AGENDA </vt:lpstr>
      <vt:lpstr>INTRODUCTION</vt:lpstr>
      <vt:lpstr>PROBLEM STATEMENT</vt:lpstr>
      <vt:lpstr>OBJECTIVE</vt:lpstr>
      <vt:lpstr>LITERATURE SURVEY</vt:lpstr>
      <vt:lpstr>LITERATURE SURVEY</vt:lpstr>
      <vt:lpstr>PROPOSED SYSTEM ARCHITECTUTE</vt:lpstr>
      <vt:lpstr>ALGORITHM</vt:lpstr>
      <vt:lpstr>IMPLEMENTATION</vt:lpstr>
      <vt:lpstr>IMPLEMENTATION</vt:lpstr>
      <vt:lpstr>PROPOSED VS CURRENT TECHNIQUE</vt:lpstr>
      <vt:lpstr>FINAL 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“Sports Performance Analysis and Monitoring”</dc:title>
  <dc:creator>dipti patil</dc:creator>
  <cp:lastModifiedBy>dipti patil</cp:lastModifiedBy>
  <cp:revision>2</cp:revision>
  <dcterms:created xsi:type="dcterms:W3CDTF">2024-09-19T18:46:05Z</dcterms:created>
  <dcterms:modified xsi:type="dcterms:W3CDTF">2024-12-20T10:48:46Z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72885C14ED7946DE956BC1631257D3F3_13</vt:lpwstr>
  </property>
  <property fmtid="{D5CDD505-2E9C-101B-9397-08002B2CF9AE}" pid="3" name="KSOProductBuildVer">
    <vt:lpwstr>1033-12.2.0.17562</vt:lpwstr>
  </property>
</Properties>
</file>