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2" r:id="rId5"/>
    <p:sldId id="271" r:id="rId6"/>
    <p:sldId id="273" r:id="rId7"/>
    <p:sldId id="275" r:id="rId8"/>
    <p:sldId id="277" r:id="rId9"/>
    <p:sldId id="274" r:id="rId10"/>
    <p:sldId id="283" r:id="rId11"/>
    <p:sldId id="280" r:id="rId12"/>
    <p:sldId id="279" r:id="rId13"/>
    <p:sldId id="284" r:id="rId14"/>
    <p:sldId id="285" r:id="rId15"/>
    <p:sldId id="286" r:id="rId16"/>
    <p:sldId id="287" r:id="rId17"/>
    <p:sldId id="288" r:id="rId18"/>
    <p:sldId id="28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4"/>
    <p:restoredTop sz="94656"/>
  </p:normalViewPr>
  <p:slideViewPr>
    <p:cSldViewPr snapToGrid="0">
      <p:cViewPr varScale="1">
        <p:scale>
          <a:sx n="95" d="100"/>
          <a:sy n="95" d="100"/>
        </p:scale>
        <p:origin x="200" y="8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C764DE79-268F-4C1A-8933-263129D2AF90}" type="datetimeFigureOut">
              <a:rPr lang="en-US" dirty="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10/21/24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10/21/24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C764DE79-268F-4C1A-8933-263129D2AF90}" type="datetimeFigureOut">
              <a:rPr lang="en-US" dirty="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8643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34566" y="1888145"/>
            <a:ext cx="10449052" cy="4462760"/>
          </a:xfrm>
          <a:prstGeom prst="rect">
            <a:avLst/>
          </a:prstGeom>
          <a:solidFill>
            <a:srgbClr val="3B3B3B"/>
          </a:solidFill>
        </p:spPr>
        <p:txBody>
          <a:bodyPr wrap="square" rtlCol="0">
            <a:spAutoFit/>
          </a:bodyPr>
          <a:lstStyle/>
          <a:p>
            <a:pPr algn="ctr"/>
            <a:r>
              <a:rPr lang="en-US" sz="6000" dirty="0">
                <a:solidFill>
                  <a:srgbClr val="FF6600"/>
                </a:solidFill>
                <a:latin typeface="Angsana New" pitchFamily="18" charset="-34"/>
                <a:cs typeface="Angsana New" pitchFamily="18" charset="-34"/>
              </a:rPr>
              <a:t>G2M </a:t>
            </a:r>
            <a:r>
              <a:rPr lang="tr-TR" sz="6000" dirty="0">
                <a:solidFill>
                  <a:srgbClr val="FF6600"/>
                </a:solidFill>
                <a:latin typeface="Angsana New" pitchFamily="18" charset="-34"/>
                <a:cs typeface="Angsana New" pitchFamily="18" charset="-34"/>
              </a:rPr>
              <a:t>I</a:t>
            </a:r>
            <a:r>
              <a:rPr lang="en-US" sz="6000" dirty="0" err="1">
                <a:solidFill>
                  <a:srgbClr val="FF6600"/>
                </a:solidFill>
                <a:latin typeface="Angsana New" pitchFamily="18" charset="-34"/>
                <a:cs typeface="Angsana New" pitchFamily="18" charset="-34"/>
              </a:rPr>
              <a:t>nsight</a:t>
            </a:r>
            <a:r>
              <a:rPr lang="en-US" sz="6000" dirty="0">
                <a:solidFill>
                  <a:srgbClr val="FF6600"/>
                </a:solidFill>
                <a:latin typeface="Angsana New" pitchFamily="18" charset="-34"/>
                <a:cs typeface="Angsana New" pitchFamily="18" charset="-34"/>
              </a:rPr>
              <a:t> for Cab Investment </a:t>
            </a:r>
            <a:r>
              <a:rPr lang="tr-TR" sz="6000" dirty="0">
                <a:solidFill>
                  <a:srgbClr val="FF6600"/>
                </a:solidFill>
                <a:latin typeface="Angsana New" pitchFamily="18" charset="-34"/>
                <a:cs typeface="Angsana New" pitchFamily="18" charset="-34"/>
              </a:rPr>
              <a:t>F</a:t>
            </a:r>
            <a:r>
              <a:rPr lang="en-US" sz="6000" dirty="0" err="1">
                <a:solidFill>
                  <a:srgbClr val="FF6600"/>
                </a:solidFill>
                <a:latin typeface="Angsana New" pitchFamily="18" charset="-34"/>
                <a:cs typeface="Angsana New" pitchFamily="18" charset="-34"/>
              </a:rPr>
              <a:t>irm</a:t>
            </a:r>
            <a:endParaRPr lang="tr-TR" sz="6000" dirty="0">
              <a:solidFill>
                <a:srgbClr val="FF6600"/>
              </a:solidFill>
              <a:latin typeface="Angsana New" pitchFamily="18" charset="-34"/>
              <a:cs typeface="Angsana New" pitchFamily="18" charset="-34"/>
            </a:endParaRPr>
          </a:p>
          <a:p>
            <a:pPr algn="ctr"/>
            <a:r>
              <a:rPr lang="en-US" sz="3600" dirty="0">
                <a:solidFill>
                  <a:srgbClr val="FF6600"/>
                </a:solidFill>
                <a:latin typeface="Angsana New" pitchFamily="18" charset="-34"/>
                <a:cs typeface="Angsana New" pitchFamily="18" charset="-34"/>
              </a:rPr>
              <a:t>Virtual</a:t>
            </a:r>
            <a:r>
              <a:rPr lang="en-US" sz="3600" dirty="0">
                <a:latin typeface="Angsana New" pitchFamily="18" charset="-34"/>
                <a:cs typeface="Angsana New" pitchFamily="18" charset="-34"/>
              </a:rPr>
              <a:t> </a:t>
            </a:r>
            <a:r>
              <a:rPr lang="en-US" sz="3600" dirty="0">
                <a:solidFill>
                  <a:srgbClr val="FF6600"/>
                </a:solidFill>
                <a:latin typeface="Angsana New" pitchFamily="18" charset="-34"/>
                <a:cs typeface="Angsana New" pitchFamily="18" charset="-34"/>
              </a:rPr>
              <a:t>Internship</a:t>
            </a:r>
          </a:p>
          <a:p>
            <a:endParaRPr lang="tr-TR" sz="3600" dirty="0">
              <a:solidFill>
                <a:srgbClr val="FF6600"/>
              </a:solidFill>
              <a:latin typeface="Angsana New" pitchFamily="18" charset="-34"/>
              <a:cs typeface="Angsana New" pitchFamily="18" charset="-34"/>
            </a:endParaRPr>
          </a:p>
          <a:p>
            <a:endParaRPr lang="tr-TR" sz="3600" dirty="0">
              <a:solidFill>
                <a:srgbClr val="FF6600"/>
              </a:solidFill>
              <a:latin typeface="Angsana New" pitchFamily="18" charset="-34"/>
              <a:cs typeface="Angsana New" pitchFamily="18" charset="-34"/>
            </a:endParaRPr>
          </a:p>
          <a:p>
            <a:pPr algn="ctr"/>
            <a:r>
              <a:rPr lang="tr-TR" sz="4400" dirty="0" err="1">
                <a:solidFill>
                  <a:srgbClr val="FF6600"/>
                </a:solidFill>
                <a:latin typeface="Angsana New" pitchFamily="18" charset="-34"/>
                <a:cs typeface="Angsana New" pitchFamily="18" charset="-34"/>
              </a:rPr>
              <a:t>Suyog</a:t>
            </a:r>
            <a:r>
              <a:rPr lang="tr-TR" sz="4400" dirty="0">
                <a:solidFill>
                  <a:srgbClr val="FF6600"/>
                </a:solidFill>
                <a:latin typeface="Angsana New" pitchFamily="18" charset="-34"/>
                <a:cs typeface="Angsana New" pitchFamily="18" charset="-34"/>
              </a:rPr>
              <a:t> </a:t>
            </a:r>
            <a:r>
              <a:rPr lang="tr-TR" sz="4400" dirty="0" err="1">
                <a:solidFill>
                  <a:srgbClr val="FF6600"/>
                </a:solidFill>
                <a:latin typeface="Angsana New" pitchFamily="18" charset="-34"/>
                <a:cs typeface="Angsana New" pitchFamily="18" charset="-34"/>
              </a:rPr>
              <a:t>Nemade</a:t>
            </a:r>
            <a:endParaRPr lang="tr-TR" sz="4400" dirty="0">
              <a:solidFill>
                <a:srgbClr val="FF6600"/>
              </a:solidFill>
              <a:latin typeface="Angsana New" pitchFamily="18" charset="-34"/>
              <a:cs typeface="Angsana New" pitchFamily="18" charset="-34"/>
            </a:endParaRPr>
          </a:p>
          <a:p>
            <a:pPr algn="ctr"/>
            <a:endParaRPr lang="en-US" sz="4400" dirty="0">
              <a:solidFill>
                <a:srgbClr val="FF6600"/>
              </a:solidFill>
              <a:latin typeface="Angsana New" pitchFamily="18" charset="-34"/>
              <a:cs typeface="Angsana New" pitchFamily="18" charset="-34"/>
            </a:endParaRPr>
          </a:p>
          <a:p>
            <a:pPr algn="ctr"/>
            <a:r>
              <a:rPr lang="tr-TR" sz="2800" dirty="0">
                <a:solidFill>
                  <a:srgbClr val="FF6600"/>
                </a:solidFill>
                <a:latin typeface="Angsana New" pitchFamily="18" charset="-34"/>
                <a:cs typeface="Angsana New" pitchFamily="18" charset="-34"/>
              </a:rPr>
              <a:t>21-OCT-2024</a:t>
            </a: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3711272" cy="523220"/>
          </a:xfrm>
          <a:prstGeom prst="rect">
            <a:avLst/>
          </a:prstGeom>
          <a:noFill/>
        </p:spPr>
        <p:txBody>
          <a:bodyPr wrap="none" rtlCol="0">
            <a:spAutoFit/>
          </a:bodyPr>
          <a:lstStyle/>
          <a:p>
            <a:r>
              <a:rPr lang="en-US" sz="2800" dirty="0">
                <a:latin typeface="Angsana New" pitchFamily="18" charset="-34"/>
                <a:cs typeface="Angsana New" pitchFamily="18" charset="-34"/>
              </a:rPr>
              <a:t>Gender distribution by cab company</a:t>
            </a:r>
            <a:r>
              <a:rPr lang="tr-TR" sz="2800" dirty="0">
                <a:latin typeface="Angsana New" pitchFamily="18" charset="-34"/>
                <a:cs typeface="Angsana New" pitchFamily="18" charset="-34"/>
              </a:rPr>
              <a:t>.</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xoAAAGsCAYAAABaTNETAAAAOXRFWHRTb2Z0d2FyZQBNYXRwbG90bGliIHZlcnNpb24zLjcuMSwgaHR0cHM6Ly9tYXRwbG90bGliLm9yZy/bCgiHAAAACXBIWXMAAA9hAAAPYQGoP6dpAAB30ElEQVR4nO3dd3hUVcIG8PdOL8mk90oIofcmHQEBKSoWBAuia9f97OzqqqurrmLDtWN3VURRsNOLICC9BUJ6ISG9T5LJtPP9gWQdEpIAk9xJ8v6eJw/kzp0774RJmDf3nnMkIYQAERERERGRGynkDkBERERERJ0PiwYREREREbkdiwYREREREbkdiwYREREREbkdiwYREREREbkdiwYREREREbkdiwYREREREbkdiwYREREREbkdiwYREREREbkdiwZRFxUbG4uFCxfKHeOsJEnCU0891eaPs2XLFkiShC1btjRsmzhxIvr169fmjw0AWVlZkCQJn3zySbs83p+15/N0hzNfs03923UWp18XL7/8stxRiIjOG4sGURvLzMzEvffei4SEBBgMBhgMBvTp0wf33HMPDh8+LHe8dhEbGwtJkiBJEhQKBXx9fdG/f3/cfvvt2LVrl9seZ9myZXjttdfcdjx38uRsbWX58uWQJAlLly5t8va77roLarUahw4daudkbWPLli248sorERoaCo1Gg+DgYMyePRsrV66ULVNhYSEefvhh9OrVCwaDAUajEUOHDsWzzz6LiooK2XIRUdegkjsAUWf2008/4dprr4VKpcL111+PgQMHQqFQ4Pjx41i5ciXeeecdZGZmIiYmRu6obW7QoEF46KGHAADV1dVISkrCihUr8P777+OBBx7Aq6++6rJ/XV0dVKpz+xG1bNkyJCYm4v7772/1fcaPH4+6ujpoNJpzeqxzdbZsMTExqKurg1qtbtPHl8O8efPw6aef4u9//zuuuOIKhISENNy2e/duvPfee3jooYcwcOBAGVO6xz//+U/861//Qo8ePXDHHXcgJiYGpaWl+OWXX3DVVVfhiy++wHXXXdeumfbs2YMZM2bAbDbjhhtuwNChQwEAe/fuxQsvvICtW7di3bp17ZqJiLoWFg2iNpKeno558+YhJiYGGzduRFhYmMvtixcvxttvvw2FouOfWLTb7XA6nc2+WY+IiMANN9zgsm3x4sW47rrrsGTJEvTo0QN33XVXw206na7N8gKAxWKBRqOBQqFo88dqjiRJsj5+W3vnnXfQt29fPPDAA1i2bBkAwOFw4I477kB0dHS7XB7X1r755hv861//wtVXX41ly5a5lMZHHnkEa9euhc1ma9dMFRUVmDNnDpRKJQ4cOIBevXq53P7cc8/h/fffb9dMRNT1dPx3OEQe6sUXX0RNTQ0+/vjjRiUDAFQqFf7v//4PUVFRLtuPHz+Oq6++Gv7+/tDpdBg2bBh++OEHl30++eQTSJKE7du348EHH0RQUBCMRiPmzJmD4uJil32FEHj22WcRGRkJg8GAiy++GEePHm0yc0VFBe6//35ERUVBq9UiPj4eixcvhtPpbNjnz9eOv/baa+jevTu0Wi2OHTt2zl8jvV6Pzz77DP7+/njuuecghGi47cwxGtXV1bj//vsRGxsLrVaL4OBgXHLJJdi/fz+AU+MNfv75Z2RnZzdcphUbGwvgf9fyL1++HI8//jgiIiJgMBhQVVXV7HX++/btw+jRo6HX69GtWze8++67Lref/nfIyspy2X7mMZvLdrYxGps2bcK4ceNgNBrh6+uLyy+/HElJSS77PPXUU5AkCWlpaVi4cCF8fX3h4+ODm2++GbW1ta37R2jheZrNZhiNRtx3332N7pebmwulUonnn3/+rMeOjY3FU089hS+//BLr168HALz++us4ePAg3nnnHRgMBtTX1+Of//wn4uPjodVqERUVhUWLFqG+vr7Vz+HPVqxYgaFDh0Kv1yMwMBA33HAD8vLyGm7/4YcfIEmSy6WL3377LSRJwpVXXulyrN69e+Paa69t9vGeeOIJ+Pv746OPPmryzNS0adMwa9YsAIDVasWTTz6JoUOHwsfHB0ajEePGjcPmzZvPevwlS5YgJiYGer0eEyZMQGJiYotfg6VLlyIvLw+vvvpqo5IBACEhIXj88cddtr399tvo27cvtFotwsPDcc899zS6vOr0uJ7Dhw9jwoQJMBgMiI+PxzfffAMA+PXXXzFy5Ejo9Xr07NkTGzZscLn/6dfs8ePHMXfuXJhMJgQEBOC+++6DxWJx2ffjjz/GpEmTEBwcDK1Wiz59+uCdd95p9FxiY2Mxa9Ys/PbbbxgxYgR0Oh3i4uLw3//+t2GfjIwMSJKEJUuWNLr/jh07IEkSvvzyy+a/qER07gQRtYnw8HARHx9/TvdJTEwUPj4+ok+fPmLx4sXizTffFOPHjxeSJImVK1c27Pfxxx8LAGLw4MFi0qRJ4o033hAPPfSQUCqVYu7cuS7HfPzxxwUAMWPGDPHmm2+KW265RYSHh4vAwEBx0003NexXU1MjBgwYIAICAsRjjz0m3n33XbFgwQIhSZK47777GvbLzMwUAESfPn1EXFyceOGFF8SSJUtEdnb2WZ9XTEyMmDlz5llv/8tf/iIAiMTExIZtAMQ///nPhs+vu+46odFoxIMPPig++OADsXjxYjF79mzx+eefCyGEWLdunRg0aJAIDAwUn332mfjss8/EqlWrhBBCbN68uSHzoEGDxKuvviqef/55UVNT03Db5s2bGx5rwoQJIjw8XAQHB4t7771XvP7662Ls2LECgPjwww8b/TtkZma6PJ8zj9lcttNfz48//rjh/uvXrxcqlUokJCSIF198UTz99NMiMDBQ+Pn5uTzWP//5z4bXwZVXXinefvttceuttwoAYtGiRWf9ep/r87z++utFSEiIsNvtLvd/8cUXhSRJzf7bCyGEzWYTAwcOFN27dxepqanCy8tLzJs3TwghhMPhEFOnThUGg0Hcf//9YunSpeLee+8VKpVKXH755S7HiYmJcXnNNvVvd/rfZPjw4WLJkiXi73//u9Dr9SI2NlaUl5cLIYQoLS0VkiSJN954o+F+9913n1AoFCIoKKhhW1FRkQAg3nzzzbM+t5SUFAFA3HLLLc1+DU4rLi4WYWFh4sEHHxTvvPOOePHFF0XPnj2FWq0WBw4caNjv9Ouif//+IjY2VixevFg8/fTTwt/fXwQFBYmCgoJmH2f06NFCr9eL+vr6VuU6/VqaMmWKeOONN8S9994rlEqlGD58uLBarQ37nX7NREVFiUceeUS88cYbok+fPkKpVIrly5eL0NBQ8dRTT4nXXntNRERECB8fH1FVVdXocfr37y9mz54t3nzzTXHDDTcIAOLGG290yTR8+HCxcOFCsWTJEvHGG2+IqVOnNvnvERMTI3r27ClCQkLEY489Jt58800xZMgQIUmSy8+UMWPGiKFDhzZ67nfffbfw9vYWNTU1rfpaEVHrsWgQtYHKykoBQFxxxRWNbisvLxfFxcUNH7W1tQ23TZ48WfTv319YLJaGbU6nU4wePVr06NGjYdvpN1NTpkwRTqezYfsDDzwglEqlqKioEEKceqOk0WjEzJkzXfZ77LHHBACXN23PPPOMMBqNIiUlxSXv3//+d6FUKkVOTo4Q4n9vgEwmkygqKmrV16OlorFkyRIBQHz//fcN284sGj4+PuKee+5p9nFmzpwpYmJiGm0//YY0Li7O5ev959vOLBoAxCuvvNKwrb6+XgwaNEgEBwc3vPFqbdFoLltTReP045SWljZsO3TokFAoFGLBggUN206/aTvzTe6cOXNEQEBAo8c6U2uf59q1awUAsXr1apf7DxgwQEyYMKHFxxFCiF27dgmFQiH8/f2Fr69vwxvlzz77TCgUCrFt2zaX/d99910BQGzfvr1hW0tFw2q1iuDgYNGvXz9RV1fXsN9PP/0kAIgnn3yyYVvfvn1dSvmQIUPENddcIwCIpKQkIYQQK1euFADEoUOHzvq8vv/+ewFALFmypFVfB7vd3ujNf3l5uQgJCXH5dzz9utDr9SI3N7dh+65duwQA8cADDzT7OH5+fmLgwIGtynT658TUqVOFw+Fo2P7mm28KAOKjjz5q2Hb6NbNs2bKGbcePHxcAhEKhEL///nvD9tOvmz+/tk+/Zi+77DKXDHfffXejr/WZ36tCCDFt2jQRFxfnsi0mJkYAEFu3bnV5TlqtVjz00EMN25YuXery7yvEqdfMmb90ISL34aVTRG2gqqoKAODl5dXotokTJyIoKKjh46233gIAlJWVYdOmTZg7dy6qq6tRUlKCkpISlJaWYtq0aUhNTXW5/AMAbr/9dkiS1PD5uHHj4HA4kJ2dDQDYsGEDrFYr/vrXv7rs19Rg6RUrVmDcuHHw8/NreOySkhJMmTIFDocDW7duddn/qquuQlBQ0Pl9gc5w+utUXV191n18fX2xa9cunDx58rwf56abboJer2/VviqVCnfccUfD5xqNBnfccQeKioqwb9++887Qkvz8fBw8eBALFy6Ev79/w/YBAwbgkksuwS+//NLoPnfeeafL5+PGjUNpaWnD67A5rXmeU6ZMQXh4OL744ouG/RITE3H48OFG427OZsSIEbjzzjtRVlaG559/vmFg+IoVK9C7d2/06tXL5XU3adIkAGj2kqIz7d27F0VFRbj77rtdxr3MnDkTvXr1ws8//9ywbdy4cdi2bRuAU6+7Q4cO4fbbb0dgYGDD9m3btsHX17fZKYBPf429vb1blVGpVDaMZXI6nSgrK4PdbsewYcMaLgP8syuuuAIRERENn48YMQIjR45s8nVwZq7WZjr9c+L+++93GTN22223wWQyuXzdgFPfr/PmzWv4vGfPnvD19UXv3r0xcuTIhu2n/56RkdHoMe+55x6Xz//6178CgMvz+vP3amVlJUpKSjBhwgRkZGSgsrLS5f59+vTBuHHjGj4PCgpCz549XR577ty50Ol0Lq/jtWvXoqSkpNWvYyI6NywaRG3g9H/wZrO50W1Lly7F+vXr8fnnn7tsT0tLgxACTzzxhEsRCQoKwj//+U8AQFFRkct9oqOjXT738/MDAJSXlwNAQ+Ho0aOHy35BQUEN+56WmpqKNWvWNHrsKVOmNPnY3bp1a+Gr0Hqnv07NvTF68cUXkZiYiKioKIwYMQJPPfVUk29gmnMumcPDw2E0Gl22JSQkAECjMRnudPrfrGfPno1u6927N0pKSlBTU+OyvaXXQXNa8zwVCgWuv/56fPfddw1jP7744gvodDpcc801rXhWpwwfPhwAMGzYsIZtqampOHr0aKPX3ekMZ77umtPc165Xr14NtwOnikZ+fj7S0tIartEfNWqUSwHZtm0bxowZ0+yEDSaTCUDzJflMn376KQYMGACdToeAgAAEBQXh559/bvTmGWj8vQuc+vdp6TVoMplanelsXzeNRoO4uDiXrxsAREZGuvziAgB8fHwajTfz8fEB0PTr8Mzn1b17dygUCpfntX37dkyZMqVhnFJQUBAee+wxAGj0tTrzewA49X3w58f29fXF7NmzGyYlAE69jiMiIhqKLRG5F2edImoDPj4+CAsLa3LQ5unf8p35RuH0gOuHH34Y06ZNa/K48fHxLp8rlcom9xN/GlTdWk6nE5dccgkWLVrU5O2n3/id1tozA61x+ut05vP7s7lz52LcuHFYtWoV1q1bh5deegmLFy/GypUrcemll7bqcdyZGUCjN1unORwOtz5OS9z5OjibBQsW4KWXXsJ3332H+fPnY9myZZg1a1bDm8nz5XQ60b9//0bTG5925ptXdxk7diwAYOvWrcjIyMCQIUMaBma//vrrMJvNOHDgAJ577rlmj3N6oPWRI0da9biff/45Fi5ciCuuuAKPPPIIgoODGwbUp6enX9iTOiPXwYMHYbVa3T5189lebxfyOjzzeyk9PR2TJ09Gr1698OqrryIqKgoajQa//PILlixZ4jJBxbk89oIFC7BixQrs2LED/fv3xw8//IC77767U8z+R+SJWDSI2sjMmTPxwQcfYPfu3RgxYkSL+8fFxQEA1Gp1w1mEC3V6fY7U1NSG4wNAcXFxo98ydu/eHWaz2W2P3VpmsxmrVq1CVFQUevfu3ey+YWFhuPvuu3H33XejqKgIQ4YMwXPPPddQNM72xv98nDx5EjU1NS6/7U9JSQGAhhmjTp85OHNmnjN/A3wu2U7/myUnJze67fjx4wgMDGx0BuJCtOZ5AkC/fv0wePBgfPHFF4iMjEROTg7eeOONC3787t2749ChQ5g8efIF//v9+Wt35m+ok5OTXdariY6ORnR0NLZt24aMjIyGy27Gjx+PBx98ECtWrIDD4cD48eObfcyEhAT07NkT33//Pf7zn/80ebnkn33zzTeIi4vDypUrXZ7v6bOWZ0pNTW20LSUlxeXfpimzZ8/Gzp078e2332L+/PnN7vvnr9uff05YrVZkZma2yc+E1NRUlzOMaWlpcDqdDc/rxx9/RH19PX744QeXsxXncildU6ZPn46goCB88cUXGDlyJGpra3HjjTde0DGJ6OxY4YnayKJFi2AwGHDLLbegsLCw0e1n/qYtODgYEydOxNKlS5Gfn99o/zOnrW2NKVOmQK1W44033nB5vKZWqJ47dy527tyJtWvXNrqtoqICdrv9nB+/JXV1dbjxxhtRVlaGf/zjH82eITjzUong4GCEh4e7TIFqNBqbvPzkfNjtdpcVra1WK5YuXYqgoKCGhc+6d+8OAC7jVxwOB957771Gx2tttrCwMAwaNAiffvqpS4FJTEzEunXrMGPGjPN9Sk1qzfM87cYbb8S6devw2muvISAgoNVnkpozd+5c5OXlNbmmQ11dXaPLxJozbNgwBAcH491333V5XaxevRpJSUmYOXOmy/7jxo3Dpk2bsHv37oaiMWjQIHh7e+OFF16AXq9v9DVoytNPP43S0lLceuutTX6frFu3Dj/99BOA//3m/c/fj7t27cLOnTubPPZ3333nMjZr9+7d2LVrV4tf+zvvvBNhYWF46KGHGorjnxUVFeHZZ58FcOrnhEajweuvv+6S68MPP0RlZWWjr5s7nB6bdtrp0nr6eTX1daqsrMTHH398QY+rUqkwf/58fP311/jkk0/Qv39/DBgw4IKOSURnxzMaRG2kR48eWLZsGebPn4+ePXs2rAwuhEBmZiaWLVsGhUKByMjIhvu89dZbGDt2LPr374/bbrsNcXFxKCwsxM6dO5Gbm4tDhw6dU4agoCA8/PDDeP755zFr1izMmDEDBw4cwOrVqxEYGOiy7yOPPIIffvgBs2bNwsKFCzF06FDU1NTgyJEj+Oabb5CVldXoPuciLy+vYVyK2WzGsWPHsGLFChQUFOChhx5yGZB8purqakRGRuLqq6/GwIED4eXlhQ0bNmDPnj145ZVXGvYbOnQovvrqKzz44IMYPnw4vLy8MHv27PPKGx4ejsWLFyMrKwsJCQn46quvcPDgQbz33nsNayX07dsXF110ER599FGUlZXB398fy5cvb/LN5rlke+mll3DppZdi1KhR+Mtf/oK6ujq88cYb8PHxcfsCd615nqddd911WLRoEVatWoW77rrLLauZ33jjjfj6669x5513YvPmzRgzZgwcDgeOHz+Or7/+GmvXrnUZ09EctVqNxYsX4+abb8aECRMwf/58FBYW4j//+Q9iY2PxwAMPuOw/btw4fPHFF5AkqeFSKqVSidGjR2Pt2rWYOHFiqy47uvbaa3HkyBE899xzOHDgAObPn9+wMviaNWuwcePGhnEBs2bNwsqVKzFnzhzMnDkTmZmZePfdd9GnT58mx3TFx8dj7NixuOuuu1BfX99Q8s52ieNpfn5+WLVqFWbMmIFBgwa5rAy+f/9+fPnllxg1ahSAUz8nHn30UTz99NOYPn06LrvsMiQnJ+Ptt9/G8OHD22SgdGZmJi677DJMnz4dO3fuxOeff47rrruuYZX4qVOnQqPRYPbs2bjjjjtgNpvx/vvvIzg4uMlfxJyLBQsW4PXXX8fmzZuxePFidzwdIjobmWa7Iuoy0tLSxF133SXi4+OFTqcTer1e9OrVS9x5553i4MGDjfZPT08XCxYsEKGhoUKtVouIiAgxa9Ys8c033zTsc3pa1T179rjct6lpVR0Oh3j66adFWFiY0Ov1YuLEiSIxMbHRVKFCCFFdXS0effRRER8fLzQajQgMDBSjR48WL7/8csNUp6en3XzppZda/TU4Pf0kACFJkjCZTKJv377itttuE7t27WryPvjT9Lb19fXikUceEQMHDhTe3t7CaDSKgQMHirffftvlPmazWVx33XXC19dXAGiYTvb012XFihWNHuds09v27dtX7N27V4waNUrodDoRExPT5HoK6enpYsqUKUKr1TbM479+/fpGxzxbtqamtxVCiA0bNogxY8YIvV4vTCaTmD17tjh27JjLPqenCi0uLnbZfrZpd890Ls/ztBkzZggAYseOHc0euylne91arVaxePFi0bdvX6HVaoWfn58YOnSoePrpp0VlZWXDfq1ZR0MIIb766isxePBgodVqhb+/v7j++utdpog97ejRowKA6N27t8v2Z599VgAQTzzxxDk9v40bN4rLL79cBAcHC5VKJYKCgsTs2bNdpm12Op3i3//+t4iJiRFarVYMHjxY/PTTT+Kmm25ymf74z99nr7zyioiKihJarVaMGzeu2el2z3Ty5EnxwAMPiISEBKHT6YTBYBBDhw4Vzz33nMvXVohT09n26tVLqNVqERISIu66666GtUdOO/2aOdPZprAG4DIt9enX7LFjx8TVV18tvL29hZ+fn7j33ntdpiQWQogffvhBDBgwQOh0uoa1RD766KNGr+2zPfaECRPOOv1y3759hUKhaPJ1QUTuIwnhxtGCRETUqc2ZMwdHjhxBWlqa3FGoA3rqqafw9NNPo7i4+ILOkF6owYMHw9/fHxs3bpQtA1FXwDEaRETUKvn5+fj55585eJY6tL179+LgwYNYsGCB3FGIOj2O0SAiomZlZmZi+/bt+OCDD6BWq5sdT0PkqRITE7Fv3z688sorCAsLw7XXXit3JKJOj2c0iIioWb/++ituvPFGZGZm4tNPP0VoaKjckYjO2TfffIObb74ZNpsNX375pcvq8UTUNjhGg4iIiIiI3I5nNIiIiIiIyO1YNIiIiIiIyO1YNIiIiIiIyO1YNIiIiGQUGxuL1157Te4YRERux6JBRERdxsKFCyFJUqMPLkBIROR+XEeDiIi6lOnTp+Pjjz922RYUFCRTGiKizotnNIiIqEvRarUIDQ11+VAqlfj+++8xZMgQ6HQ6xMXF4emnn4bdbm+4nyRJWLp0KWbNmgWDwYDevXtj586dSEtLw8SJE2E0GjF69Gikp6c33Cc9PR2XX345QkJC4OXlheHDh2PDhg3N5quoqMCtt96KoKAgmEwmTJo0CYcOHWqzrwcRUVth0SAioi5v27ZtWLBgAe677z4cO3YMS5cuxSeffILnnnvOZb9nnnkGCxYswMGDB9GrVy9cd911uOOOO/Doo49i7969EELg3nvvbdjfbDZjxowZ2LhxIw4cOIDp06dj9uzZyMnJOWuWa665BkVFRVi9ejX27duHIUOGYPLkySgrK2uz509E1Ba4YB8REXUZCxcuxOeff+6yKvSll16K8vJyTJ48GY8++mjD9s8//xyLFi3CyZMnAZw6o/H444/jmWeeAQD8/vvvGDVqFD788EPccsstAIDly5fj5ptvRl1d3Vkz9OvXD3feeWdDIYmNjcX999+P+++/H7/99htmzpyJoqIiaLXahvvEx8dj0aJFuP322933xSAiamMco0FERF3KxRdfjHfeeafhc6PRiAEDBmD79u0uZzAcDgcsFgtqa2thMBgAAAMGDGi4PSQkBADQv39/l20WiwVVVVUwmUwwm8146qmn8PPPPyM/Px92ux11dXVnPaNx6NAhmM1mBAQEuGyvq6tzuSSLiKgjYNEgIqIuxWg0Ij4+3mWb2WzG008/jSuvvLLR/n8++6FWqxv+LknSWbc5nU4AwMMPP4z169fj5ZdfRnx8PPR6Pa6++mpYrdYms5nNZoSFhWHLli2NbvP19W3dEyQi8hAsGkRE1OUNGTIEycnJjQrIhdq+fTsWLlyIOXPmADhVJLKysprNUVBQAJVKhdjYWLdmISJqbywaRETU5T355JOYNWsWoqOjcfXVV0OhUODQoUNITEzEs88+e97H7dGjB1auXInZs2dDkiQ88cQTDWc7mjJlyhSMGjUKV1xxBV588UUkJCTg5MmT+PnnnzFnzhwMGzbsvLMQEbU3zjpFRERd3rRp0/DTTz9h3bp1GD58OC666CIsWbIEMTExF3TcV199FX5+fhg9ejRmz56NadOmYciQIWfdX5Ik/PLLLxg/fjxuvvlmJCQkYN68ecjOzm4YE0JE1FFw1ikiIiIiInI7ntEgIiIiIiK3Y9EgIiIiIiK3Y9EgIiIiIiK3Y9EgIiIiIiK3Y9EgIiIiIiK34zoaRETUiM1qQ12t5dSaD0LAKQTE6Q/nGX/H//4OAEYvA0x+JigU/F0WEVFXxqJBRNRFmKvMKCupQFlxGcpLK1BWUo6y4nKUl5Sf+vvpz0vLUV1pvqDHUigU8Pbxhq+/D3z9feDzx58Nn/uZ/rTdFwHB/jB6Gdz0TImIyBNwHQ0iok7EUmtBRkom0o9nIj351J856SdQVlKGeotV7njNCgwJQGyPGHQ7/ZEQi9geMQgI8pc7GhERnQcWDSKiDshusyMrLbuhUGT88efJnHx0th/rJj8TusXHILZHNLolxP5RRGIREhEMSZLkjkdERGfBokFE5OGcTieOH0nBvu0HkHQoGenJmTiRmQu7zS53NFnpDXok9IvHwOH9MXBEfwwc3h8mX2+5YxER0R9YNIiIPFB6cib2btuHPdsP4MDvBy94zERXIEkSuiXEYuCI/hg8cgCGjBqE4LAguWMREXVZLBpERB4gL/sk9vy2D3t/24+9Ow6irLhM7kidQmx8NIaPHYrh44Zi6OhB8PbhGQ8iovbCokFEJIOSolLs2Xa6WBxA/okCuSN1ekqlEr0GJGDE+GGYPHMCEvr1kDsSEVGnxqJBRNROKsursPGnLVj33UYc3HX41BoVJJvouChcctnFmHL5JHTv2U3uOEREnQ6LBhFRG6qtqcXWtdux9ruN2PXrni4/gNtTxfXsdqp0XDYJMd2j5I5DRNQpsGgQEbmZzWrDjk27sO67jdi2fgcsdRa5I9E5SOgbj0sum4Qpl09CRHSY3HGIiDosFg0iIjdwOp3Yu/0A1n23EZt/+ZWzRHUSfQb1OlU6Zl+MkIhgueMQEXUoLBpERBcgJyMX3/73O6z/fhNKCkvljkNtRKFQYOyUUZh329UYNmaI3HGIiDoEFg0ionMkhMDvW3bjqw+/xc7NuzvdStzUvPg+3THvL1dh2pwp0Oq0cschIvJYLBpERK1UW1OLn75agxUfr0J2eo7ccUhmfgG+mHPjZbj6pisQGBIgdxwiIo/DokFE1IKi/GIsf/8brPriR9RU18gdhzyMSq3ClNkXY96tV6HPoN5yxyEi8hgsGkREZ5GZmoXP3voSa7/bCJvVJncc6gAGDOuHa2+9ChfPGA+VSiV3HCIiWbFoEBGd4dDuI/jvW8vw24adHH9B5yUkPBjX3TEXVy24HBqtRu44RESyYNEgIvpD0uFkvP7MO9i3/YDcUaiTCIsMxe2P3IxLr5oKhUIhdxwionbFokFEXV5+bgHefv59rPtuI89gUJuI7x2Hux+9HWOnjJI7ChFRu2HRIKIuq6qiGh//5zOs+GQVrPVWueNQFzD4ooG49x93oP/QvnJHISJqcywaRNTl2Kw2fP3xSnz8+ueoKq+SOw51QRMvHYd7Hr0dMfHRckchImozLBpE1GUIIbDuu414Z/EHOJmTL3cc6uKUSiVmXTsdtz98C4JCA+WOQ0TkdiwaRNQl7N95EK8/8w6OHTwudxQiF1qdFvNuvRo33XsdvExecschInIbFg0i6tSy00/g9X+9jW3rd8gdhahZ/kH+WPTv+zFp5gS5oxARuQWLBhF1Sg6HA5+/8xXef+VjDvSmDuXiGePxyL/vR2BwgNxRiIguCIsGEXU6GSlZeOaBF3D0QJLcUYjOi8nXG/c9eTdmz5shdxQiovPGokFEnYbD4cB/31qGD179FDarTe44RBds5PhhePSlhxEeFSZ3FCKic8aiQUSdQvrxDPzzr88h5Wia3FGI3Epv0OOuv9+KubdcydXFiahDYdEgog7Nbrfj0ze+wIdLPoXd7pA7DlGb6T+0Lx5/dRG69YiVOwoRUauwaBBRh5WWlI4n//os0o5lyB2FqF1otBrcfN+NuOme66BSq+SOQ0TULBYNIupw7DY7Pn79M3z0n8/g4FkM6oJ69InHc+88idgeMXJHISI6KxYNIupQTmTmYtFfHkf68Uy5oxDJymDU4x+vLMIll02SOwoRUZNYNIiow9i2fjsev/sZ1NXUyR2FyGPMu/Vq/N8Td/FSKiLyOCwaROTxhBB4/Zm38cW7X8sdhcgjDRzeH/9e+hSCQgPljkJE1IBFg4g8WmV5Fe6/8REc3X9c7ihEHs0/0A/PvvMkho0ZIncUIiIALBpE5MEO7jmMh29+DFVl1XJHIeoQlEol7lz0Fyy49zpIkiR3HCLq4lg0iMgjffHecrz57HucVYroPIyfNhZP/edReJm85I5CRF0YiwYReRS73Y7H7n4KW37aJncUog4tMjYCL7z/LyT0jZc7ChF1USwaROQxCk4W4t55DyInLVfuKESdglanxd8XP4iZ10yXOwoRdUEsGkTkEXZs+R2P3fEUaqs5dS2Ru93+8M249cGFcscgoi6GRYOIZLfivyvx6uNvwGF3yh2FqNO65uY5ePjZ+zhInIjaDYsGEcnG6XTizRfewRdvrQB/FBG1vamXT8JTr/+Di/sRUbtg0SAiWdTW1uKZRc9j48qtckch6lIumjgCiz/4F/QGvdxRiKiTY9EgonZXWFCIx//vaRz67ajcUYi6pL6De2PJZ4vh6+8jdxQi6sRYNIioXWVlZOFvdz6BzMQcuaMQdWndesTg9WUvIyQiWO4oRNRJKeQOQERdR9Kx43hg4SKWDCIPkJmajVsvvwdZqdlyRyGiTopFg4jaxYF9B/HwzY8iL61Q7ihE9IfCk0W47Yq/4uiBJLmjEFEnxKJBRG1u+9ad+NutT6D4RJncUYjoDJXllbj7mgfw+5Y9ckchok6GYzSIqM0IIbBh9QY8v+hVmMtq5Y5DRM1Qa9R4+ZN/Y9TEEXJHIaJOgkWDiNqEEAI//7AaL//tP6itssgdh4haQW/Q443lL2PAsH5yRyGiToBFg4jczul04vtvf8AbTy/lmQyiDsbk642lK19H915xckchog6ORYOI3Mput+Pbr1fi/Rc/RVWRWe44RHQeAkMC8P73byEiOkzuKETUgbFoEJHb1NfX4+tlK/D5W1+h/GSV3HGI6AJExkbgve/eQGBwgNxRiKiD4qxTROQW9fX1+PzTL/DleytYMog6gdysPPzfdY+gurJa7ihE1EGxaBDRBXM4HPjmq2/x/Rc/oyS7Qu44ROQmacfS8eCCR2Gp5YQORHTuWDSI6IIIIfDj9z9h5effozCtRO44RORmh/Ycwd9vfxJ2m13uKETUwbBoENF5E0Jg4/pNWP7JCuQlFYEjvog6px2bduGp+/4Np9MpdxQi6kBYNIjovP2+Yxc+e/8LZB86CaeDb0CIOrN1323Ey//4j9wxiKgDYdEgovNy+OBhfLz0U6TtzYbD5pA7DhG1g28+/Q6fvPG53DGIqINg0SCic5aakooPl36CpJ1psNXzum2iruTdxR9i+8bf5Y5BRB0AiwYRnZMTObn45P1PcXTHcdTXWOWOQ0TtzOl04ol7nkF2+gm5oxCRh2PRIKJWKy4qxkfvf4xDO4+iqrhG7jhEJBNzlRmLbvkHasy1ckchIg/GokFErVJZUYmP3/8Eh/ccQXFmudxxiEhmmanZeOr/noPgdHNEdBaS4E8IImpBXV0dPnj3Q2zfuhMnjxTDUlsvdyTycPnmHORWZyHEEIFon+6wO23Iq85GVX056h31UCvU8NUFIMI7FiqFqsljOIUTedVZqKwvQ73DAqWkgknri0jvbtAotQ37ZFWmoNxSCrVCgxifePho/f6U4wSsjnrE+MS3y/Puim5/+Gbc+uBCuWMQkQfiGQ0iapYQAj9+9xN27dyNypwalgxqkdlajaLafOhVxoZtVocVNqcVUaY49Asaim6+CaisL0dWZcpZj+MUTtTazAj3ikGfwCGI9+sDi70OqeVHG/Yprs1Hjc2MPgGDEGQIRUbF8YbfsNfb61BcW4BI79g2e64EfPDqp9j16x65YxCRB2LRIKJm/b5jF9atWY/6UjtK83nJFDXP4XQgo+I4Yn0SXM5UGNRGxPv1ga8uADqVHiatHyK9Y1FhKT3rpTcqhQo9AwbAXx8EvcoAL40J0aZ41NrMqHdYAAB19lr4agOgVxsRYgyH3WmD3WkDAGRVpSHK1A3Ks5wxIfdwOp148t5nUZRfLHcUIvIwLBpEdFY5WTn45qtvUVNWh+ykPLnjUAeQXZUKX52/y+VLZ+MQdigVKkiS1OrjO8Sp6ZRV0qnyYFAZYbZWwikcqKwvh1qhgUqhRmldIRRQwE8XeH5PhM5JeWkF/nHn07DbOd01Ef0PiwYRNam6uhrLPvsSJ0/kIycxX+441AGU1hWh1mZGpHe3Fve1OW04ac5BkD601cd3CidyqzLhrwtqOEsRaAiFQW3EkeK9OGnOQXe/3nAIO/KqsxHt0x251Zk4XLQbyaVHYHXwsr+2dGjPEbz97/fljkFEHoRFg4gacTqdWLliFY4cSkRJeiVs9Ta5I5GHq3dYkFOVjjjfXlBIzf/X4nDakVqWCL3KgHDvmFYd3ymcSC8/BgCI9enRsF0hKRDj0wMDg0eib+AQeGt8cKIqA8HGCNTaalBhKUXfwKHw0ngjpyr9/J8gtcoXS7/C1rXb5Y5BRB6CRYOIGvl101b8umkraoutqCypkjsOdQC1NjPsThuOluzHnvyt2JO/FdXWShTW5mFP/taGcRgOpx3JZYlQSkrE+/VtsZQAp0tGEuod9egZ0L/ZMRdV9RWos9cixBCOamsFfLT+UCqU8NcFoaq+wl1Pl85CCIF/PfA8SopK5Y5CRB6AI+SIyEVKcipWffsdLFVW5KUWyB2HOgiTxhd9A4e6bMusTIZeZUCoMQqSJP1RMo5AISkQ73+uJaMOPf0HQKVQN7tvdlUa4nx7QZKkU+Xmj+EfAgIAZ3NvD1UV1Xjx0SV48cNn5Y5CRDLjGQ0ialBeVo4vP1uOitIKnDjKcRnUekqFCga10eVDKSmhktQwqI0NJcMpnIj1SYDT6YDNYYXNYXWZdepI0R6UW0oA/K9k1NiqEefbCwAa7uMUzkYZTlZnw0frD6PaCwDgrfFBuaUEtTYzCmtOwkvj0w5fCQKALau3Yf0Pm+SOQUQy4xkNIgIA2Gw2fPXl10hNSYWlyI76OqvckagTqbGZUWOrBgAcKXZdc2FA0AhoVToAgMVRB4fz1MxFNocVFfWnLsE5WrLf5T49/QfApPVt+LzWVoMyS7HLWRU/XSCqrBU4XnoIOpWhoaxQ+3jl8dcxfMwQ+Ab4yh2FiGTClcGJCADwy4+r8dWyr2FQG7FvwxG54xBRJzBtzhQ889YTcscgIpnw0ikiQuKRo/jp+5/h4+OD47s5Mw8RucfaVRuwbR1noSLqqlg0iLo4s9mMVStWwWKxoDS7AjVVtXJHIqJO5IW/vwpzlVnuGEQkAxYNoi5u/ZoNSE5OgZ/JH2mHs+SOQ0SdTHFBCV57+m25YxCRDFg0iLqwlORUbFi7EcGBQTi87Rg4ZIuI2sIPX/6M3Vv3yh2DiNoZiwZRF2WxWLDqm+9QYzajLK8KlaXVckciok7suUdeQm0NL80k6kpYNIi6qC0bf8XRw0cRFBCC4/vS5I5DRJ1c/okCvPXv9+SOQUTtiEWDqAvKyT6B1T+vgY+vD47uTIbT0XjxMyIid/vmk+9wcNdhuWMQUTth0SDqYux2O1Z9+x3KSstQX2lDSX6Z3JGIqIsQQmDJU29yPBhRF8GiQdTFbN+6Awf2HkBkRASO7UqROw4RdTFJh5Kx4YfNcscgonbAokHUhRQWFOKnH36GwWBAzvF8WOttckcioi7oncUfwG6zyx2DiNoYiwZRF+F0OvHDqh+RfzIf/r7+SD+SJXckIuqicrPysPKzH+SOQURtjEWDqIvYs2svft+xC9Ex0Ujak8oB4EQkqw+XfIoaM6e7JerMWDSIuoCqqmr8+N1PUCqVcNQ7cSL1pNyRiKiLKy+twOdvfyl3DCJqQywaRF3Ati3bkJWVheiYKCTuPC53HCIiAMCy91agpKhU7hhE1EZYNIg6uaLCImxcvwn+fv5QqVSIHxALk7+33LGIiFBXW4f3X/lE7hhE1EZYNIg6uU0bNqOosAihYSEAgLDYEEyeOxbDJg+EwVsvczoi6up++PJnZKflyB2DiNoAiwZRJ5aVkYVtv/6G0NAQKBT/+3aXJAnRCRGYOn8CBo7tA61eI2NKIurKHHYH3n7hfbljEFEbYNEg6qSEEFi7Zh2qKqsREBjQ5D4KpQLd+8di2vUT0WdEAlQaVTunJCICNv+yFYf3Jsodg4jcjEWDqJMqKy1DUmISFAoJdnvzC2Op1Cr0GhqPaddPRI+B3aBQ8kcDEbWvN59bKncEInIzSQgh5A5BRO4nhMCObTuwbs0GZGZkwsvLCxGR4VAqlS3et9Zch+N705B9PBf8EUFE7eW9VW9g0MgBcscgIjdh0SDq5Gpra7Fz++9Yv2YDcnNz4e/nh9CwUJcxG2dTXW7Gsd0pyMsoaIekRNTVTZo5AS+8/y+5YxCRm7BoEHURlZVV+O3X37Bpw2YUFhQiODgIQcFBkCSpxfuWF1Xg6K5kFOVyvnsiajtKpRLf7vgC4VFhckchIjdg0SDqYkqKS7Bl06/YumUbykvLEBoeBn9/v1YVjqLcEhzdlYzyosp2SEpEXdH826/BA0/dK3cMInIDFg2iLiov9yQ2rd+EnTt+R3VVNSKjIuDj49O6+6bn49juFFRX1LRxSiLqaozeRvy07xsYvQxyRyGiC8SiQdSFCSGQlZGFdWvXY/+eA6i3WBAZHQkvL6+W7+sUyE7ORdLeVNSZLe2Qloi6igf/9VfMu/VquWMQ0QVi0SAiCCFwPCkZ69asx+EDhyGEQFR0JPT6llcOd9gdyEjMRvKBdFgttnZIS0SdXURMOL7d/kWrJq0gIs/FokFEDRwOB44cOoK1q9fj+LHjUCmViIyOglbb8srhNqsNKQczkXYoEw67ox3SElFn9uKHz2LipePkjkFEF4BFg4gasdls2LdnP9avWY+0lHToDXpERkVApWp55XBLbT2O70tD1rETcDqd7ZCWiDqjwRcNxNKVr8sdg4guAIsGEZ2VxWLB7p27sW71emRn58DHx4Sw8LBWLfpXU1WLY3tScCL1JMCfMkR0Hj5b+z569k+QOwYRnScWDSJqkdlsxo7fdmL9mg3IP5mPwMAABIcEt+r66crSKhzdlYKC7KJ2SEpEncmlV0/F06//Q+4YRHSeWDSIqNXKy8qxdcs2bNn0K0qKSxAcEozAwIBWrcFRWlCOxN+PozS/vB2SElFnoNao8f2urxAYEiB3FCI6DywaRJ1YTYUZRt+Wp6o9V4UFhdiy6Vds+/U3VFZUIjwiDL6+vq0qHAXZRTi6KxmVpdVuz0VEnc9tD92M2x5aKHcMIjoPLBpEnZQQAi9f+jcYfL0wc9F8xA7p4fbHyMk+gY3rN2H3zl2oqa1DZGQETCbvVmXLTT2JY3tSUVNV6/ZcRNR5xHSPxoptn8kdg4jOA4sGUSe1/4cd+Oz//jdjS79LhmHmonkI7RHp1scRQiA9LR3rVq/HgX0HYbfbERUVCYOx5VV9nQ4nMpNO4Pi+NNTX1rs1FxF1HhwUTtQxsWgQdUJOhxMvXPIQijPyXbZLCgnD5ozDpQ/OhV9EoHsf0+nEsaNJWPfLOiQeOQpJkhAVHQmdTtfife02B9IOZyL1YAZsVrtbcxFRx3fj3fPx18fvlDsGEZ0jFg2iTsJqtaK+zgJvHxN2fb0ZyxctPeu+Ko0ao6+fgkvunQOvAJNbczgcDhzcfwhrf1mLlORUaDQaREZFQKNpedE/q8WK5AMZyEjMgsPONTiI6JSwyFB8v/sruWMQ0Tli0SDqBOx2O5a+8haK8gsxbspE7Fz8I8pOFLd4P62XHhP/MgMTb5sFnZferZmsViv27NqL9Ws2ICMtA17eRoRHhLdq0b86swVJe1ORnZwL4eSPKCICPvjhLQwY1k/uGER0Dlg0iDqBg7v346M33oNGo0VdTiU0qZZzur/R3xtT7r4CY2+cCpVW7dZstbW1+H37LqxftwEnck7Az88PYWGhrVqDw1xRg6O7U5CXnt/ivkTUuc295Uo8/Ox9cscgonPAokHUwVmtVrz94hvITElDXEI88lYdha30/GZy8osIxLT7rsbwq8ZDoWy5CJyLysoqbN+6HRvXb0JhQSGCggIRHBLcqilxy4srcXRXMopOlLg1ExF1HAHB/vh5/7et+iUFEXkGFg2iDm7vjt349O0PERkTDVFuReEvyRd8zJAekZjx0FwMmD7CDQldlZaUYsumX7F181aUlpYhLCwU/gH+rSocxXmlSPw9GeVFFW7PRUSe762vl2D42CFyxyCiVmLRIOrArFYr3vj3EpzIzEG3HnEoXJOCutxKtx0/ZlA8Zv1tPuJH9XXbMU87mZePTRs2Yedvv6OqqhqRkeHw8fVp1X3zMgpwbHcKqsvNbs9FRJ7riutn4bGXHpE7BhG1EosGUQd2cPd+fPjGe4iKiYJU68TJlUfb5HF6jhuAmX+bj6h+3dx+7KyMLKxfuwF7d++DxVKPqKgIeHm3vJq5cApkp+QiaU8q6sznNiaFiDomHz8frD64Eip1y5NKEJH8WDSIOiiHw4F3X34TyYnH0b1nPIp/zUBNammbPZ4kSRg4YyRmPHwtgrqFufXYQggkH0/BujXrcejAIQiHE1ExUdDrW54Jy+FwICMxB8n702G1WN2ai4g8z5LPFmPM5IvkjkFErcCiQdRBJScm4Z2X30RwaAi0khq5Xx0G2mEqWIVKiZHXTMS0+6+CT4i/W4/tdDpx5NARrFu9HseOJkGlUiIyKgpabctrcNisdqQezEDa4UzYbQ635iIiz3Hp1VPx9Ov/kDsGEbUCiwZRBySEwKdvf4Q923choU9PlO06gaojBe2aQa3TYNxN0zD57sth8Gn5UqdzYbPZsH/vAaxbsx5pKWnQ63WIiIyAWt3y1Lv1dfU4vi8dmUdz4HRy0T+izsbobcT6oz+0ak0eIpIXiwZRB5SdkYU3nl8Ck8kEk8mEE18egtNilyWL3mTExXfMwoRbZkCj17r12BaLBbt37sa6NRuQnZUNHx8TwsLDoFQqW7xvbXUdju1JQU5KHsCfckSdyoc/vo3+Q90/SQURuReLBlEHtOK/y7Hplw3o2bcXajPLUbwpXe5I8A7yxdT/uxKj5k2C0s0DNc1mM3b8thMb121CXt5JBPj7IyQ0uFXz6VeVVePorhTkZxW6NRMRyefuR2/Dwr/eIHcMImoBiwZRB1OUX4gl/3oJarUaAcGBKPglGZaTVXLHahAYE4LpD16DIZeNadXaGOeiorwCv27eil83/YqiomKEhAQjMCiwVY9TVlCOxF3JKDlZ5tZMRNT+Ro4fhjeWvyJ3DCJqAYsGUQfz87c/4sevV6FXvz6wm63I++qw3JGaFNEnFjMeuRZ9Lh7s9mMXFRZh88Yt+O3X7SgvL0dERDh8/XxbVTgKcopxdFcyKks8p5wR0bnR6XXYmPQT1JqWx20RkXxYNIg6kBpzDV568nlY6uoQFhGO8r25qDyYL3esZnUf0Rsz/zYP3Yb2dPuxT+TkYsO6jdi9czdqamoQGRUBk8nU4v2EEMhNy8exPSmoqax1ey4ianvvrXoDg0YOkDsGETWDRYOoA9m7cw8+efN9dIuPg1KpQu7yQ3DU2uSO1Sp9pwzFzEfmIaxnlFuPK4RARnoG1q1ej/37DsBmtSEqOhJGo7HF+zqdTmQlncDxvWmw1Na7NRcRta07HrkFf3ngJrljEFEzWDSIOgghBN5f8g4SDxxB957xqM2uQNH6VLljnRNJIWHoFWNx6QPXwD8q2K3HFkLg2NEkrFu9DkcOJUKSJERFR0Kn07V4X7vNgfQjWUg5kA6bVZ7Zu4jo3AwdMxjvrHhN7hhE1AwWDaIOIjf7BP7z7Csw+Zhg8vVB4bpU1OVUyB3rvCg1Koy+bgouuXcOvAN93Hpsh8OBQwcOYd3q9TielAyNRoPIqAhoNC0v+mettyHlQDrSj2TBYecaHESeTKvTYGPSz9C0YkFPIpIHiwZRB7Hmu5/x/fKV6Nm3N5wWO04sO9jh14fQGnWY8JcZuPi2WdB5G9x6bKvVir2792Hd6vXISMuA0cuIiMjwVi3yVVdjwfG9qcg6ngvRDqutE9H5eXvFEgwbM0TuGER0FiwaRB2Apa4OL/3zBZgrqxEeFYGqpCKUbc+WO5bbGP28MfnuyzFuwTSotO6dRaa2tha7duzG+rXrcSInF76+PggLD2vVGhzmyhoc252C3DTPHnBP1FX95f4FuGPRX+SOQURnwaJB1AEc3L0fH7y+FDFxsdBoNB63doa7+IYHYNp9V2HE1ROhULZcBM5FVVU1tm/djo3rN6EgvwBBQYEIDglu1ZS4FSVVOPp7MgpPFLs1ExFdmIEj+uP9796UOwYRnQWLBpGHE0Lg4zc/wP5de9GjVwIcFhtOfHEI6MTfusHdwzHj4Wsx8NKRbj92WWkZft28FVs2/Yqy0lKEhIYiIMC/VYWj+GQpjv6ejLLCCrfnIqJzp9aosfHYT9AZWp70gYjaH4sGkYcryMvHkmdegsFggK+/H6qPF6P0tyy5Y7WL6IHdMetv89FjdD+3Hzv/ZD42bdiMHb/tRFVlFSIiw+Hr69uq+57MLMSxXcmoKje7PRcRnZs3l7+CEeOHyR2DiJrAokHk4bau34IvP/wcPfv2giRJKFidDEte57tsqjkJY/tj1t/mI6p/nNuPnZ2ZjfVrN2Dv7n2oq6tDZFQkvL29WryfEAI5yXlI2puK2uo6t+ciota578m7cf2d18odg4iawKJB5MGEEHhr8X+QdjwV3eLj4LDYceKLg536sqmzkSQJAy4dgRkPX4vguHC3HlsIgZTkVKxbvQ6HDhyGw+FAdHQU9AZ9i/d1OpzIOJqN5H3pqLdY3ZqLiFo2+9pL8cSSv8sdg4iawKJB5MEK8vLx6r9ehJe3N3x8fVCdUozSrVlyx5KVQqXEiKsnYNr9V8M31N+tx3Y6nUg8nIh1azbgWOIxKBQKREVHQqvVtnhfu82O1IOZSD2UCbuNi/4RtZe+g3vj45/flTsGETWBRYPIg/22cSuWvf9fJPxx2VTh2hTUnaiUO5ZHUGvVGHvTNEy++woYfVu+1Olc2O127N97AOtWr0dqSip0Oh0ioyKgVrc89W59nRXJ+9OQcTQHTgcX/SNqawajHptTVrdqQgcial8sGkQeSgiBd156AylHk9GtRxycNgdyPjsAcAE5FzpvAybdMRvjb7kUWjfPPFNfX4/dO3dj/ZoNyMzMgslkQnhEGJRKZYv3ra2uw7E9KTiRchL8MUvUtr7btRzhUWFyxyCiM7BoEHmoovxCvPLUYhi9jPDx80XtiQoUrU2VO5bH8g7yxdS/zsGo+ZOhVLe8+ve5qKmpwY7fdmLD2o3Iy81DQIA/QkJDWrXoX1VZNY7uTkF+ZqFbMxHR/7z63xcwdsoouWMQ0RncuyIWEblNalIyqquq4O1jAoAuN9PUuaoursC3T36M5yc/iL2rtsHpdN9lS0ajEZdMm4LHnvw7rr1uLpQqFY4dTUJxUXGLZytM/t4YNX0oJl45GoHh7h1TQkSnZCRnyh2BiJrAokHkgYQQOLL/MNRqTcNvzetYNFqlNKcIXzzwFl6Z8Xcc3bjPrcf28fXB7Ctm4dEn/obLrpgNq82GY0eTUFZW3mLh8A/xxfjLL8KYmcPhG2hyay6iri4jJUvuCETUBF46ReSBSgqL8dI/n29YpM9ea0PusoNyx+qQug3viVmL5iNueC+3Hzv3RB42rNuI3Tt3wWyuQWRkBEw+LZcIIQTy0gtwbHcKzJU1bs9F1NX0GtAT/13zntwxiOgMLBpEHmjvzj346PX30KN3AhQKBcypJSj5lZcGXIg+kwZj5qL5CO8V7dbjCiGQmZGJdWvWY/+eA7BZrYiMioTRy9jifZ1OJ7KP5yJpbxosNRa35iLqSnR6HX5NW8OZp4g8DIsGkQf65rOvsHnNRiT07gkAKP41AzWppTKn6vgkhYQhl43BpQ/NRUBUsFuPLYRA0rHjWLd6PY4cOgIIgajoKOj0Lc+E5bA7kH4kC8kHMmCrt7k1F1FXsWrnl4iIce9inkR0YVg0iDyM3W7HC/94FubKaoRFnvpP88Syg3DU8g2ouyjVSoyaPxlT/3olvIN83Xpsh8OBwwcPY+0v63A8KRlqtRpR0ZHQaDQt3tdab0PKgQykH8mCw+5way6izu6VT/6NcVPHyB2DiP6ERYPIw+RkZuO1Z15GUHAQDF5GWMvrcPLbRLljdUoagxYTbpmBi2+fDb3J4NZjW61W7NuzH+tWr0d6WjqMRgMiIiOgUrU89a6lth5Je1ORlXQCguumELXKPY/ejpv+er3cMYjoTzjrFJGHOZGZDUttHfTGU298LfnVMifqvKy19Vj/5io8N+E+bH7vR9gsVrcdW6PRYNSYi7DoHw/jlttuhp+/H44nJSM3N6/FqXd1Bi0Gj++HS+aNR2Q8FyEjao2czFy5IxDRGVg0iDxMWnIalGpVw6DG+mKzzIk6v5ryavzw7y/w74vvx84vN8LpcN8aHHq9HhMnT8Dfn/g7brjpeuh0Ohw7moSC/MIWp8T18jFixCWDMemasQiJDnJbJqLOqLykXO4IRHQGXjpF5EHqauvw/GPPwOlwICjk1GDlvG+OwFbBGYnaU3BcOC59aC4Gzhjp9llsykrLsHXLNmzeuAWlJaUIDQ1BQGBAqx6n5GQZEnclo6yAb6iIztRvSB989NM7cscgoj9h0SDyICnHkvHWC/9BREwktFotnDYHcv67H+B3qSyiBsRh5iPz0HPcALcfuyC/AJs2bMaObTtRWVmFiIgw+Pr5tuq+JzMLcWx3MqrKeLaL6LSImHCs2vml3DGI6E9YNIg8yMaf1+Hbz79Gz769AQCW/CoU/JwscyrqMaYfZi2aj+iB3d1+7OzMbGxYvxF7ft+L2to6REVHwtvbq8X7CSFwIuUkju1JQW11ndtzEXU0BqMeW1LXyB2DiP6ERYPIg3z4+ns4vO8g4nqcekNbeTgf5bs5wNFTDJg+AjMevhYh8RFuPa4QAqkpaVi3Zj0O7j8Ih92BqOhIGAwtz4TldDiReSwHx/elob7OfYPZiTqibRnroNVp5Y5BRH9g0SDyEFarFf/+29Ow2WwIDg0BABRtTENtJq/H9yQKpQLDrxqPafdfDb/wQLce2+l04uiRo1i7ej2OJR6DQiEhKjoKWm3Lb5zsNjtSD2Ui9VAm7Fa7W3MRdRQ/7P4aoZEhcscgoj+waBB5iLycXLz6rxcREBgIo5cRAJD71WHYq+tlTkZNUWvVGHPjVEy55woY/bzdemy73Y4D+w5i3ep1SElOhU6nRWRUJNRqdYv3rbdYkbw/HRmJ2W6dPYuoI/h0zXvoPaCn3DGI6A8trxxFRO2iML8Alto6GP5YP8NhsbFkeDBbvQ1bPvgZv3+1CRffNgsTbp0JrUHnlmOrVCoMHzkMAwb1x57f92Ddmg1ISU6FyeSN8IhwKJXKs95Xq9NgwOjeiB8Qi6Q9qchJzmtxGl2izoJT3BJ5Fq6jQeQhCvLyIQQapjm1ltTKnIhaw1Jdh9WvrsCz4+/D1k/WuPWyJa1Wi7ETxuJvjz+Cm/6yAN4mbyQdO46TefktLvpn8NJj6MUDMOXacQjvxktJqGsoL62QOwIR/QmLBpGHyE7PchnEaKvgTEIdibmkEque+gTPT3oAe77d2mIROBdGoxFTpk7Go0/8HfOuvxYqtQrHjiahqLCoxbMV3n5euGj6UEy8ajSCIgLclonIE1WUVsodgYj+hEWDyAPU1dbh5Ik8eP1pWlNbJS+b6ojKcoux7KG38fKlf0Pi+r1uPbaPrw9mXT4Tjz7xN1x+5WWw2x04mngMZaVlLRYO/2BfjLtsJMbMGg7fIB+35iLyFGW8dIrIo7BoEHmAwvwCmKvNMHr9uWhwNfCOLD/5BD687WX856onkb47ya3HDgoOwjXzrsbfHl+EqZdeArO5BknHjqOqsqrF+4ZEBeHiq0Zj5NTB8PI1ujUXkdwqeOkUkUdh0SDyAEX5hai31EOn/99gYhaNziFrXwrenPs03lv4AvKOZbv12BGR4bhx4Q14+NEHMWb8aJSUluJ4UjJqzDXN3k+SJER0D8Ml147H4An9oTe6ZxA7kdzKWDSIPApnnSLyAMWFxQD+NxDcaXfCUcPF1zqTpC0HcfzXQxg8exQufWguAmNC3XJcSZIQ1z0Ot991G5ImHMe61etx5PARwCkQFR3lUl4b3VchoVufKEQnhCM9MRsp+9Nhrbe5JReRHOpqOLaNyJOwaBB5gMKTBdBoNA2f23k2o1MSQmD/DztwaPUuXHTtJEz9v6tgCvZ1y7ElSUKfvr3Rs1cCDh88jHVrNiDpaBLUajWioiNdXl9nUqqUSBgUh269o5ByMANph7PgsDvckouoPfF1S+RZWDSIZCaEQEFevutlU1UsGp2Zw+bA9s/XY8+3WzH+5umYdOfl0JsMbjm2UqnE4KGD0W9AP+zbsx9rV69DWmo6jEYDIiIjoFKd/ce+WqtG35E90b1/LI7vS0PmsRwIJ9fgoI7D4WTRIPIkXBmcSGbVVdV4/tF/QaPRwi/ADwBQceAkKvblyZyM2ovB1wuT7rwM4xZOh0Z39jMP56Ourg67d+7BujXrkZOdAx8fE8LCw5pd9O+0mqpaHNudghNpJwH+T0EdQO+BPfHp6vfkjkFEf2DRIJLZiawcLPnXSwgODYHeoAcAFP+agZrUUpmTUXvzCfXH1P+7EiPnXgylquUicC6qq6uxY9sObFi3Cfkn8xEYGICQ0JCGcUHNqSytwtFdySjILnZrJiJ3S+gbj8/Xfyh3DCL6A2edIpJZeWk56i31Lov1cSB411RZUIYVj32AxZc8hAM/7mhxbYxz4e3tjWkzpuGxJ/+Oq+ddBQA4mngMxcUlLT6OT4AJo2cMx/grLkJAqJ/bMhG5mzsXyiSiC8czGkQy27p+C776eBkS+vRs2Jb3bSJs5Zw9pauL7NcNMx+Zh14TBrr92AX5Bdiy6Vf8tnU7KisqER4RBl9f31ad4cjPLkLS7hTUVNW6PRdRazmdTigUSpdf0sTGR+Ojn96RMRUR/RmLBpHMVi37Bht+WudSNHI+OwBnvV3GVORJ4kf1xaxF8xAzuIfbj52TlYMN6zZiz649qKmtQ1RkBLxN3m5/HCJ3y8rMQnyPeDz86ENyRyGis+ClU0Qyy8/Nd/mNnHAKlgxykbbzKF6b8wQ+uv0VFKTmuvXY0bHRuPm2hXjwbw9g5KgRKCoqRvLxFNTW8GwFeTZJknipFJGH4/S2RDJyOp0oKSqCTve/qW0ddVwwjZp2ZN0eHN24D8PmjMP0B66BX0SgW44rSRJ6JPRA9/juOJp4DOtXr0fikaOQJAnR0VEuRZjIU7BoEHk+Fg0iGdXV1qHeUg/1nxZTY9Gg5jgdTuz+5lfs/2EHRt8wBZfcOwde/ia3HFuhUKD/gH7o3acXDu4/hHWr1yElORUajQahrZyhiqi92O0OOBwsGkSejEWDSEZ1NbWwWW3QG/63WBuLBrWG3WrD1o9WY9fXWzDx1pm4+LZZ0Bp1Ld+xFVQqFYaNGIr+A/th7669WLdmAwryCyC4mAZ5Egnw8fWROwURNYODwYlklJ2RhdeeeRlhEWHQ/nH5VHVKMUq3ZskbjDocrwATptxzBcbcMBUqjXt/h1RbW4uSohK3HpPIHQKCAmA0GuWOQURnwTMaRDKqNdfAZrVCpVY3bHPUcSA4nTtzaRW++9d/8euHv2D6/Vdj2FXjoVC4Z74Pg8GA6NhotxyLiIi6Ds46RSSj2tpaCCGgVP5vFWinhUWDzl95Xgm+fORdvDR9EY6s3SN3HCIi6sJYNIhkVGuuBeA6wFbYHPKEoU6lICUXH93xCl6b8wTSfj8mdxwiIuqCWDSIZFRrrgHOGGDrtHMWFXKf7AOpeGvev7B0wfPITcyUOw4REXUhHKNBJKPqajN4RoPaw/Gth5C87TAGzbwIlz58LYJiQ+WOREREnRzPaBDJqKKsHBqN2mUbz2hQWxFC4MBPO/HClIfw9WMfoLKoXO5IRETUibFoEMmo1lwDpcr1xKLgAlTUxpx2B3Yu24Dnxt+HH19YhtpKs9yRiIioE2LRIJJRvbW+0RSkwsGlbah92CxWbHr3Bzw77j5seOs7WOvq5Y5ERESdCIsGkYzqLfUuU9sCAJwsGtS+6qpq8PNLy/HchPux/bN1cNg5ToiIiC4ciwaRTJxOJ2xWGxRnFA1eOkVyqSoqxzdPfIQXpjyE/d9vhxAsvUREdP5YNIhkYrPZ4HQ4oDzz0ime0SCZlWQV4LP73sArMx9F0uYDcschIqIOitPbEsnEYXfA6RRQqc64dEqSmr4DUTvLO5aF925ejO4je2PUdZMbTVxAJLeIvrGcqpnIg/F/DSKZOBwOCKcTCoVrsZAULBrkWdJ3JSF9V5LcMYgaueqZW1g0iDwYL50ikonT4YBTOCFJLBpEROfjzJ+fRORZWDSIZOJwOCGEgHTGGA1Jyf84iYhag7+YIfJsLBpEMnE6nYBo4jdyCn5bEhG1hkLJn5dEnozfoUQyUSoVgAQIp+t0tvwNHRFR65w5PTgReRYWDSKZKJVKKCRFo7UKWDSIiFpH56WXOwIRNYNFg0gmCqUSkkJqvCgax2gQEbWK3mSQOwIRNYNFg0gmSqUSkqSA08kzGkRE50PLMxpEHo1Fg0gmCqUCkgQI4TpGQ6HmNcdERK2h9+YZDSJPxqJBJBOFQgFJ0XiMhkLLdTSJiFpDx6JB5NFYNIhkcmowuNTo0imljkWDiKg1OBicyLOxaBDJRKFQQKFUNL50ikWDiKhFSo0Kap1G7hhE1AwWDSIZKVUqCJ7RICI6ZxyfQeT5WDSIZGQwGGC32122KXRqmdIQEXUcHJ9B5PlYNIhkZPL1aVQ0eEaDiKhl3kE+ckcgohawaBDJyORjgs1qc9nGMRpERC3zCwuQOwIRtYBFg0hGXiYvOJ0Ol20KjRKQuGgfEVFzfFk0iDweiwaRjPR6PaQzSoUkSVDqeVaDiKg5vuEsGkSejkWDSEY6Q9NzwKu8tO2chIioY/ELD5Q7AhG1gEWDSEZ6vR5CoNHq4CoTiwYRUXN46RSR52PRIJKR3qCHUqmA0+m6aJ+aRYOIqFm8dIrI87FoEMlIZ9BDpVY3mnlK5c2iQUR0NmqdBl7+JrljEFELWDSIZGT08oJGo4HNanXZrjLpZEpEROT5fMP85Y5ARK3AokEkIx8/H2h1WlgsFpftvHSKiOjsAqJC5I5ARK3AokEkI7VaDf/AAFjqXIuGUq+GpOa3JxFRU0J7RsodgYhage9kiGQWHBaC+jPOaAAcp0FEdDZhCVFyRyCiVmDRIJJZYHAQHGfMOgUAao7TICJqUmhPFg2ijoBFg0hmPn4+gGi8Xe3X9GJ+RERdmaSQENqDl04RdQQsGkQy8/XzhVKpgN1ud9muDTTIlIiIyHMFRAVDo+elpUQdAYsGkcxMvj7Q6nSot9S7bNcEGmVKRETkuUI5PoOow2DRIJKZj58vdHpdo5mnVEYNFDqVTKmIiDxTGMdnEHUYLBpEMtMb9DD5+sBSV9foNk0AL58iIvozntEg6jhYNIhkJkkSYuJiUVdb2+g2jtMgInIV3jta7ghE1EosGkQeICwyHE5n46mnNAEcp0FEdJrBx4iQ+Ai5YxBRK7FoEHmA4NBgSAqp0cxTGp7RICJqEDMkAZIkyR2DiFqJRYPIAwSFhsDoZUStucZlu9qkg0KjlCkVEZFn6TYsQe4IRHQOWDSIPIBfgB98fH1Qc0bRAABtsJcMiYiIPE+3oT3ljkBE54BFg8gDKBQKxHSPbbJo6MK8ZUhERORZlGologfFyx2DiM4BiwaRhwiPioTT6Wi0XRfOokFEFNm3GzQ6jdwxiOgcsGgQeYjg0BBAkuBwuJYNTYARkprjNIioa+s2jJdNEXU0LBpEHiI4NBhGL2Ojy6ckhQRdKMdpEFHXxqJB1PGwaBB5iIDgQAQEBaK6sqrRbbpwkwyJiIg8R7ehnHGKqKNh0SDyEAqFAj379oK52tzoNg4IJ6KuLKJvLLyDfOWOQUTniEWDyINEx8VAkgCn0+myXRNggELLcRpE1DX1uXiw3BGI6DywaBB5kMjoKBi9vWCuqnbZLkkSdKE8q0FEXROLBlHHxKJB5EGCQoMRFBKMqqbGaUT6yJCIiEheRj9vRA/m+hlEHRGLBpEHkSQJPfv2Qk1N44X7DNG+7R+IiEhmvSYMhELBtytEHRG/c4k8THS3GEhovJ6GyqiBNtgoUyoiInnwsimijotFg8jDRMZEwcvUeJwGABhi/GRIREQkD4VSgZ4TBsodg4jOE4sGkYcJCA5ESFgoqioaj9MwxLJoEFHXETO4B4y+XLCUqKNi0SDyMJIkoe+gfk2O01D76KD21cmQioio/fWZNETuCER0AVg0iDxQ9549oNVpUVdb1+g2ntUgoq5i0KyL5I5ARBeARYPIA8V0j0VQSDDKS8sa3caiQURdQczgHgiMDpE7BhFdABYNIg+kVqvRb8gAVDcxIFwbaITSSyNDKiKi9jP0ijFyRyCiC8SiQeShevTqAZVKCWu9tdFtxm7+MiQiImofCpUSg2eNljsGEV0gFg0iDxWX0B3+gQEoL2t8+ZRXQqAMiYiI2kfCmH7wCjDJHYOILhCLBpGH0un16DOwHyrLKxrdpvHTQxPExfuIqHMaesVYuSMQkRuwaBB5sIQ+PSFJCtjt9ka38awGEXVGGr0W/acOlzsGEbkBiwaRB+veMx6+/r6oKCtvdJsxzh+SUpIhFRFR2+k7ZSi0Rq4XRNQZsGgQeTBvHxP6DOqHspLG4zSUWhWnuiWiTmfoHF42RdRZsGgQebiBQwdDqVSg3lLf6DavHrx8iog6D//IIPSeOEjuGETkJiwaRB4uvncPhEaEo6SouNFtuggTlEauqUFEncPoGy6BQsG3JkSdBb+biTycVqvFsNHDUV1VBSGEy22SJMGrR4BMyYiI3EetVeOiay+WOwYRuRGLBlEH0GdgP3h5eze5Urh3ryCAY8KJqIMbNGsUjH7ecscgIjdi0SDqACKiI9G9ZzxKCosa3aby0sIQw0HhRNSxjb1pmtwRiMjNWDSIOgBJkjDkomGw2+1wOByNbjf1C5EhFRGRe0QP7I7oAd3ljkFEbsaiQdRB9O7fBwFBgSgtLm10my7UG5oAgwypiIgu3NgFPJtB1BmxaBB1EN4+JgwYNgjlpY3X1AB4VoOIOiavABMGzxoldwwiagMsGkQdyOARQ6HT62CuNje6zdjdH0qjWoZURETnb9R1k6HS8mcXUWfEokHUgXTrEYcevRNQeLKg0W2SQgFT31AZUhERnR+NXovxN18qdwwiaiMsGkQdiEKhwMjxo+AUTljrrY1u9+4VBEmjlCEZEdG5u2jeJHj5m+SOQURthEWDqIPpO7AfIqIjUZjf+KyGQqOEqXeQDKmIiM6NUqPCxbfPkjsGEbUhFg2iDkar02HUhDGoMdc0PdVt/zBIan5rE5FnG37lePiGBcgdg4jaEN+NEHVAQ0YORXBoMIqbWMBPqVPB1I9jNYjIcynVSky55wq5YxBRG2PRIOqATL4+GDFuFCrKyiGEaHS7T/8QKLQcq0FEnmnYleMREBUsdwwiamMsGkQd1LBRw+Hr54eyksYL+Ck0Kpj686wGEXkepVqJS+6dI3cMImoHLBpEHVRIeCgGXzQUxYXFTZ7VMPUNgUKnkiEZEdHZDb9qAs9mEHURLBpEHdjYyePh4+eDsuImzmqolfAZGCZDKiKipmn0Wkx/4Gq5YxBRO2HRIOrAwiMjMGLsRSguKmryrIZ372AoDVxxl4g8w8TbZsEnxF/uGETUTlg0iDq4MRePg5+/P0qKihvdplAp4DMoXIZURESuTMF+mHTnbLljEFE7YtEg6uBCwkNx0cTRKC0ugdPpbHS7d69AqH10MiQjIvqfGQ/PhdbAn0VEXQmLBlEnMHriOAQEBTW5roakUMB/VLQMqYiITgnvHYPhV0+QOwYRtTMWDaJOIDA4EKMvHouy0rImz2roI31giPFt/2BERAAuf/wGKBR8y0HU1fC7nqiTGDVhNEJCQ1CYX9Dk7X4XRUNS8lueiNpXn0mDkTCmv9wxiEgGfNdB1En4BfhjzOTxqCyvgN1ub3S72lsL0wAu4kdE7UehUuKyx26QOwYRyYRFg6gTGTVhDKLjYpGbfaLJ230GhkHppWnnVETUVU34ywyExEfIHYOIZMKiQdSJeJu8ccmsabDb7aitqW10u0KlgP/IKBmSEVFXExAdjOkPXCN3DCKSEYsGUSczaMQQ9B88ACeycppcxM/YzR+6cJMMyYioK7nm37dBo+MZVKKujEWDqJNRqVS45LLp8PL2QllJWZP7BIyJ4cBwImozw64cj55jOQCcqKvjOw2iTqhbfBxGTRyDosJCOByORrerfXTwHcbrponI/Qx+XrjiiRvljkFEHkAldwAiahsXT5+MI/sP4eSJPETFNl6wz9QvBLVZ5agvNMuQrmvbWZGIXZVHXbb5qbxxU8QMVNpr8HHeT03eb0bgaCQYmx5jY3XasL3iMNJr81DntMJHZcQg7x4Y4B3fsM+vZQdwrCYLakmJsb4D0MsrtuG2lJoTSKrJwuXB4y78CVKXduVTC2H085Y7BhF5ABYNok7K198PU2ZNw7L3/wtLnQU6vc7ldkmSEDi+G06uOgphb7zIH7WtALUJV4ZMbPhc8ccJZm+lHrdFXuay75HqDOyrOo5Y/dmnJ95afhAnLEWYFngRTCojcuoKsKlsH4xKPbobIpBRm4fkmhxcGTwB5fZqrC/dgxh9GPRKLeqdVuyoOOySh+h89Bw/AEMvHyt3DCLyELx0iqgTGzZ6BHr174MTWdlNDgxX++jgx0uoZCFBAaNS3/ChV2oBAArJdbtRqUd6bS4SDFHQKNRnPV5+fQn6GGMRpQuGj8qI/t7dEaTxRWH9qXE6ZbYqROqCEKL1Ry9jDLSSCpX2U2eztpUfwgDveJhUxrZ/4tRpqfUazP33bXLHICIPwqJB1IlpNBrMuHIWjF5eKCkqaXIf774h0IZ6tXMyqrBX4/3c7/FR3k9YXbwTVfaaJvcrrC9Dsa0Cfb3imj1emDYQGXV5MNtrIYTACUshym3ViNaHAAACNb4otJbD4rCisL4MduGAr8obeZZiFFvLMci7h9ufI3UtV/5zIfwjg+SOQUQeRBJN/ZqTiDqV1at+xo9fr0JsfBy0Wm2j221VFpxcyUuo2ktmXT5sTjv81N6ocdRhV+VRmO11uDF8eqOzFptK9yK3vhgLwi9t9ph24cDG0r1IqsmCAhIkSJgcMAx9vLo17LOzIhHHa7KhkpQY5dsP3fRhWJa/HlMDRiC/vhSHqlOhU2owxX84AjQ+bfLcqXPqP20Ybln6sNwxiMjDcIwGURdw8fRJSDl6HClJyejRKwGSJLncrjbp4Dc8EmU7c2RK2LV004c1/D0IvgjVBuCj3J+QUnMC/bz/d+bC7rTjeE0ORvr2afGYh6pSUVBfisuCxsJbZUSepRiby/bDS6lH9B9jO0b59sMo334N9/m9IhHRuhAoJAV2Vx7DDeHTkFl3EmtLd+G6sKlufMbUmXkF+WDei3fKHYOIPBAvnSLqAnR6PWbPvRxe3l4oKSpuch/vPsHQR/G32HLQKTTwU3uhwu46A1hqbS7swoHexthm72932rG94gjG+w1CnCECQRpfDDL1QIIxCvuqkpu8T5mtCsdrsjHKtx9yLUWI0AXBoNQhwRCNIms5rE6bu54edWaShIVv3g+DDy+/JKLGWDSIuoi4hHhcPH0yykpKUV9f3+h2SZIQOCEOSi+u5NverE4bKuw1MCpdZwZLNGcgzhAOwxnbz+SAgBNO4IwzVRIkCDS+OlYIgY2lezHebxA0CjUEBJzC+cexTv3pbOJ+RGeacNsMdB/ZW+4YROShWDSIupCJ0yahV/++yM7IanIWKqVOhaBJ3QGF1MS9yV22lh9ErqUIlfYanLSU4Kfi7VBAQk/j/9Y7qbBVI6++GP3OMgj807xfkFabCwDQKtSI0Abhtz+muK20mXHUnImkmmx0N0Q2um+iOQN6pRZxhlMzjoVrA3HCUoT8+hIcqEqBv9oEnYKFk5oX0isSsxddJ3cMIvJgHKNB1IXo9HrMvuYy5OWcQHFhMYJDgxvvE+wFv+GRKN91QoaEXYPZXovVJTthcVihV2oRrg3EtaFTXM5cHDVnwltpQIyu6bUzyu3VqP/T5U0zgkZhe/lhrCn5HRanFSalAWN8+2OAV3eX+9U4LNhdeQzXhk5p2BaqDcAQU098X7QNeoUW0wJHuvkZU2ej0qlx2/uLoFQp5Y5CRB6Ms04RdUHrfliN775ciZi4GOj0+ib3KVyfirrsivYNRkQdwvxX78KIKyfIHYOIPBwvnSLqgiZMm4RBwwcjMz0TTmfTU9oGju8GFcdrENEZhs+byJJBRK3CokHUBWm1Wsy57mpEREciOyOryX2UWhWCJnO8BhH9T2j/GMx77na5YxBRB8GiQdRFBYUG44p5V0GpVJ51ylttkBf8L4pu8jYi6lq0fgbc899/QKHkWwciah3+tCDqwvoN7o/JM6eitLgUdbV1Te5j6hMM7z6NB40TUdchqRW47cNF8PIzyR2FiDoQFg2iLkySJEyZNRWDRw5FdkYWHA5Hk/v5XxQNfSQX8yPqqqY/Ng/dh/SSOwYRdTAsGkRdnEajwZz5VyEyJgo5ZxmvISkkBE3qDrVf0zNUEVHn1eeKEZh682VyxyCiDohFg4gQGBKEK+ZfBZVajeLCpsdrKDRKBE/tAYWOy+8QdRWBfSPwl1fvlzsGEXVQLBpEBADoM7Avpl5+KSrKylBdVd3kPmpvLYKn9oCk5ExURJ2dPsyE+5Y9BYWCbxWI6PzwpwcRATg1XmPSpVMwdvIE5OWcgKXO0uR+umAvBIzv1s7piKg9qXy0uPeLJ+Dl4y13FCLqwFg0iKiBSqXC5fOuxKDhQ5CZlgG73d7kfl7dA+A7NKKd0xFRe5B0SixY+gDC46LkjkJEHRyLBhG50Bv0uOam+ejeMx4ZKekQQjS5n+/gcJj6hbRzOiJqUyoJM5+5Af0vGiR3EiLqBFg0iKgR/0B/zLvlegSFBCE7PeusZcP/omh49Qxq53RE1BaEAhh+91RMunq63FGIqJNg0SCiJkXFRuPqBfOg1qpRcDL/rPsFjI2Bsbt/OyYjIncTEtDr2hGY+383QpI42QMRuQeLBhGdVb/B/TH7mitQW1OL8tLyJveRJAmBE+Kgj/Ft33BE5BYCQPT0Prj5n3dDpeL01UTkPiwaRNSsMZPGYfLMqSguLERVZVWT+0gKCcGTukMXbmrndER0IQSAkIndcfuLD0Kr08kdh4g6GRYNImqWQqHAzKtmY8K0ScjPPQlzddNrbEhKBYKnxkMb4tXOCYnofAicuvTxzlcegpc3v2+JyP1YNIioRSqVClfMvwpjJ49DbnYuas01Te6nUCkRMq0HNEHGdk5IROdCAPAZFYHbFt8PvwCOsSKitsGiQUStotFocNUNczFy3CjkZGWjrrauyf0UGhVCZ/SELpwLfRF5IiEBxhGhuOW5vyI0IkzuOETUibFoEFGraXU6zF04H0MuGo6sjEzUW5pePVyhViJkWgL00b7tG5CImiUkQDs4EAuevAMxcbFyxyGiTo5Fg4jOicFowLxbrsegYYORkZoOa721yf0kpQLBU+I59S2RhxASoBsahAVP3ome/XrLHYeIugAWDSI6Z94mb8z/yw3oO6g/0lPSYLPamtxPUkgInBgH795c1I9ITkIB6EcE46Yn70TfQf3kjkNEXYQkzrbkLxFRC8pKyvDZux8j6cgxxPXoDq1Oe/Z9d59A1eGCdkxHRAAg1BKMo8KwYNFtPJNBRO2KRYOILkhFWTmWffAZDu87iNjucdAb9Gff91A+KvbktmM6oq5N6BXwHhuBGx+4FQl9esodh4i6GBYNIrpg1VXVWP7RF9j/+x5Ex8bA4HX26W3NqSUo2ZYFOPmjh6gtCW8lTOOicONfb0GP3glyxyGiLohFg4jcoramFis+XY6dv25HZEwUvE1nn97Wkl+Fog1pcNY72jEhUdfhDFDBb1wMbrzrZnTvGS93HCLqolg0iMht6i0WfPvFCvy2YStCI8Lg4+tz1n1tlRYUrk2Bvaq+HRMSdX72UDVCxnfH9bfdiG49ussdh4i6MBYNInIrm82GH75ahc2rNyIgKBD+gWef3tZhsaN4UxosJ6vbMSFRJyUB1mgN4if3x7xbrkdYZLjciYioi2PRICK3s9vtWL3qJ2z4cS2MXl4ICQ89677CKVD2ew6qjxW1Y0KizkXSKFHfXY2Bl4zA3IXz4evvJ3ckIiIWDSJqG06nE1vXb8FP33wPp8OJ6G4xkCTprPtXHy9C6Y4cDhInOkcKHw0s3dUYc+kEzLn+mmZnfiMiak8sGkTUpg7u3o9vP/8aZaVl6J4QD6VSedZ9LUVmFG9Kh8Pc9GrjRORKGW6ANVaDKVdMw6VzZkGtVssdiYioAYsGEbW5zNR0fPXxl8jKyERcfPML+znq7SjZmom67Ir2C0jU0SglSPFeUEQZMHvuFRg3ZQIUCoXcqYiIXLBoEFG7KCksxteffonD+w4hMjoS3j6mZvevTCxA+e5cXkpFdAal16lLpfxignDlDddg8IihckciImoSiwYRtZvamlp8/9VKbN+4DT5+vggODW52//piM4o3ZcBezSlwiQBAG+mNylAHuvdNwNULrkVs925yRyIiOisWDSJqVw6HA5vXbMSaVT/DbrMjOi6m2XEbTqsdJVuzUJtV3o4piTyLpFZC288Plbp6DB8zAnOuu5ozSxGRx2PRIKJ2J4RA4oEj+H75t8jLyUNMXGyLM+VUHStE+a5cCIeznVISeQZtqBfqu6kh6VWYPHMqLpk9DRqNRu5YREQtYtEgItmUFBZj1Zff4sCufQgICkBgcFCz+9sqLSjZlon6AnM7JSSSkVKC98BQlGiqEBIRjsuvnYOBwwc3O000EZEnYdEgIllZrVZs+mU9Nvy8DnarDdFxsc1eSiWEQPWxIpTvyYWw8+wGdU5qfz10gwNRXFOGfoMH4Mrrr+FK30TU4bBoEJHshBA4dugovl/+LU5knUB0txgYjIZm72OrsqB0WxYs+dXtlJKoHUiAd98QVPnbICkVGDdlAi6dM4uL8BFRh8SiQUQeo6SoBN9/+S32/b4XfgH+CAoJavYyESEEqpOKUb7nBISNZzeoY9MEGaEfFITC6mJExUZj1jVXoP+QAbxUiog6LBYNIvIoVqsVW9Zuwsaf18FcbUZMXCy02rMv8AcA9up6lPyWBUteVTulJHIfhVYJn6ERqNRbYLNaMXLcKMy4ajb8AvzljkZEdEFYNIjII2WkpOGnb35E0uGj8A/0R1BIcIu/2a3JLEPZrhNwmK3tlJLowhh7BEDfLxC5+XkIDgvBjCtnYfiYkVzlm4g6BRYNIvJYlro6bF2/BRt/WQ9z1R9nN3TNn91w2p2oOlKAykP5HCxOHkvtq4P/6BhUihpUVVZh0IghuGzuFQgJD5U7GhGR27BoEJHHy0zLwE8rvkfS4WPw9fdFcGhIi2c37OZ6lO3ORW1GWTulJGqZpFbAZ1A4VN28kXfiBHz9/TD1sksxZtI4qNVqueMREbkViwYRdQj1Fgu2bvgVm35ej8qKSsTExUKn17V4P0t+Ncp+z4G1tLYdUhKdhUKCd68gePUPRn5RARx2OwYOG4zpc2YiIjpS7nRERG2CRYOIOpTsjCz8tOJ7HDt0FHqDHuFREc2uuwGcmp3KfLwYFQdOwlFra6ekRKcY4/zhMzQc1dYaFBUUIbpbDKZefikGjxjS4muXiKgjY9Egog7HarViz/Zd2PTzeuSdyEVwSAj8gwJavJzKaXeiOqkIlYfz4ayzt1Na6qp04Sb4jYiEMCqQk5UDo9GIMZPH4+Jpk2Dy9ZE7HhFRm2PRIKIOq7K8AlvWbcaOzdtQXVWNyOgoGL2MLd7PaXeg+lgRKg8XwGlh4SD30gQa4Dc8EppQL+TnnkRdbS36DOyH6VfMQFxCvNzxiIjaDYsGEXV42RlZWP/jWhzedxAKhQKRMVGtGljrtDlQdbQQVUcK4Kx3tENS6sw0QUb4DAiFPsYXJUXFKCspQ2hEGKbMmooRYy/iYG8i6nJYNIioU3A4HDi87yDW/7gWmakZ8PH1QUh4aKvWI3BaHahKLEDV0UIWDjpnukgTfAaEQRfmjfLSMhTmF8I/MABjJ4/H6Ilj4OvvJ3dEIiJZsGgQUadSW1OLHVt+w7b1W1BUUAQ/fz8EhQa3rnDYHDCnlqLqaCHslZZ2SEsdlgQYu/nDNDAM2gADqiqrkJ+bBy+TN0aMvQjjp0xEcFiI3CmJiGTFokFEnVJ5aRl+37oTOzZvQ3FRMQICAhAYEtSqwiGEQN2JSlQlFsJysqod0lJHISkleCUEwtQ/FGqTDrXmGuSdyIVGq8WgEUMwcdokRHeLkTsmEZFHYNEgok6ttLgUv2/dgZ1btqO0uBj+gYEICglqcYaq06xltahKLERNeimEgz8uuyqVSQuvnkHwTgiEUq9GjbkGBXknAUlC34H9cPGlU9Cjd0KrX1dERF0BiwYRdQklhcXY8etv+P3XHSgvLUNAUBACgwNb/cbQUWdD9fFiVCcXw2G2tnFa8ggKCYYYX3j3CoIu3AQAqKqsQmF+AdRqNRL69MTYyRPQd1A/rodBRNQEFg0i6lKK8guxY8tv2L3td5SXlcPkY0JwaDBUrZwRSAgBS341zKklqM0sh7A72zgxtTeVSQvvnkHw+uPshRAC5aVlKC4sgsFoRN9B/TB64lj06NOzVZfiERF1VSwaRNQlFRcU4cDuffh96w4UniyARqNBSHgY9AZ9q4/htDlQk1kGc0op6guq2zAttTVJpYA+2hfePQOhCzdBkiQ4nU6UFBWjtLgUvv6+GDxiKEaOH4WYuFheIkVE1AosGkTUpdWYa3Bk/yHs3LIdmWkZcDocCA4LhcnHdE5vJm3V9ahJLYE5tRT26vo2TEzuIqkU0Ef5wNjNH/poHyhUpy5/qrdYUFRQhBpzDfwDAzBi3EUYMWYkwiLDZU5MRNSxsGgQEQGw2+1ITjyOXdt2IunwUZirzfAP9Id/YABUKtU5Hau+tBZ12eWoza6AtbS2jRLT+ZCUp8uFH/TRvlCoT5ULp9OJirIKlBQXQ6lQICI6EsPHjMTA4UMQEBQgc2oioo6JRYOI6E+EEMjNPoG9O3bjwK59KC0ugVKpQmBwIEy+Pud8yYy9uh61ORWozS6HJd8M8Eduu1NolNBFmGCI9YPhT+UCcD174ePng76D+mHwiGFI6NsTGo1GxtRERB0fiwYR0VlUV1UjOTEJB3btQ+rxFFRXVsNoNCIwJOicxnKc5qi3oy6nArU5FbCcrIaz3t4GqQmSBG2wEfoIE3SRPtAGGiEp/lcQHQ4HKsoqUFpcDKVShYiYSIwYMxL9Bg9AUGiwjMGJiDoXFg0iohYIIVCQl4+kw0exd+ce5OXkwma1wc/fD/6B/q2eserMY1pLa2E5WQ3LySpYCqshbJzB6nypTFroI3ygjzRBF2aCQuM63azD4UBleQXKS8vgcDjg4+eL3gP6YMjI4ejRJ4FnL4iI2gCLBhHRObDb7UhPTkPigcM4tPcgSotLAeGEyccHfgH+0Oq053Vc4RSwltXCUlCN+gIzLAXVcFp4xqNJkgRNgB7aYK9THyFeUHs3/rqfLhdlJafKha+fL3r06Yl+g/sjvlcP+AX4yxCeiKjrYNEgIjpP5mozMpLTkJKUjGOHElFSVAK7zQajlxf8AvxhMBouaBpUu7ke1tJaWEtrUf/Hn11xsUCVjw7aQAM0QUZoA43QBBoaZog6k91mQ2VFFcrLyuCwnyoX8b0T0G9wf/ToncByQUTUjlg0iIjcoN5iQVZ6FtKTU3Fk/2EUnixAXW0tdHo9fP394G3ydsvq0Y56e0P5sJbWwlZRB3t1PZz1Djc8CxkpJKhNWqh99VD76KD21f3xp77RZVB/5nQ6UVNtRkV5BWpraqFQKuDj64O4hPg/ykVP+AeyXBARyYFFg4jIzRwOB3KzTyAjOQ1HDhxBXs4JmKvMAAQMRiN8fH1g9PZy66rSTqsdtqp62KtPf1hhr66HrboeDnM9hEPeH/WSUoLSoIFSr4bScOpD5aVtKBQqb63LgO2zEULAUmdBZUUFqiurIYQTRi8vBIcGo/fAfoiJi0VMXAy8fUzt8KyIiKg5LBpERG1ICIHS4lLkZuUgJzMbxxOTUFJYjBqzGUIABqMB3j4meHl7nfN6HefCaXPAWW+Hw2KHs/7Pf7c3/F04nIBTQDgFIE6NGxFOcWqbOPUncGqhO0mlgOKPPyWV0vVzteJUofijVKgMaig05/fcnE4nasw1MFdXo6baDIfDCY1WA78AP/Ts1xtxPbojulsMgsNC3FrciIjowrFoEBG1I6fTieKCIuSdyEVedi5SjiWjuLAI5qpqOIWAQlLAYDTA6GWEwWiERtt1ZkMSQqCutg41ZjNqqs2or7dCknDqLJCfD+J6dEdUtxhEREcgIiYKWu35DbwnIqL2waJBRCQjIQTKS8tRkHcSxYXFKMjLR3ZGFspLy1BrroXdbgMA6PR6GIwG6PQ6aHU6qFSqCxpoLieHw4G62jpY6ur++NMCIZwQAtAb9DB6GRERE4nYuG4IDg9BaHgYgsNC3DLGhYiI2g+LBhGRhxFCoKqiEsWFxSguLEJRfiGy07NQXFgEi8WC+rp6OBynp76VoNVpT31oddDqtNBo1FDKVESEELDb7LBZrbDabLBZrbBZbaivr4fNemrGLEmhgE6vg16vh39gAMKjIhAYHAi/QH8Eh4YgKCQIWp2u3bMTEZF7sWgQEXUQ9RYLKssrUVlx6qO6ohLlZeUozC9ASWEJ6mpq/3hDb4PdbncpGkIIqFQqqNQqqFQqKFVKSJLU7AckCcLphNPhhMPpgNPhhNPphMPhgNN56u9Oh/OP0nPqsQROPY5ao4ZGo4Fao4G3txf8Av0RGhEOvwA/+Af4wy/AH34BfiwURESdGIsGEZEbZGVloVu3bjhw4AAGDRrU7o9/eprXqsoq1NbUoq62DvUWCyx1lobLlKqrqlBdVQ1zlRkWiwVOhwMOhxNC/DHY+48/nc4//g4BhUJx6kOphFqjhlajgUarhUargVarhUanhZfJC15e3jB6G2E0GmHwMsL4x4fBy9img9yJiMhz8ac/EXVZCxcuxKeffoo77rgD7777rstt99xzD95++23cdNNN+OSTT+QJeA4UCgW8fUznPK3rqWLhbPgQTiccjv/9XaVWN5wF4axORER0Lvi/BhF1aVFRUVi+fDnq6uoatlksFixbtgzR0dEyJmsfkiRBqVRCrVZDq9VCpz81GNvb5A2Trw8MRgM0Gg1LBhERnTP+z0FEXdqQIUMQFRWFlStXNmxbuXIloqOjMXjw4IZta9aswdixY+Hr64uAgADMmjUL6enpzR47MTERl156Kby8vBASEoIbb7wRJSUlbfZciIiIPAmLBhF1ebfccgs+/vjjhs8/+ugj3HzzzS771NTU4MEHH8TevXuxceNGKBQKzJkzB06ns8ljVlRUYNKkSRg8eDD27t2LNWvWoLCwEHPnzm3T50JEROQpOEaDiLq8G264AY8++iiys7MBANu3b8fy5cuxZcuWhn2uuuoql/t89NFHCAoKwrFjx9CvX79Gx3zzzTcxePBg/Pvf/3a5T1RUFFJSUpCQkNA2T4aIiMhDsGgQUZcXFBSEmTNn4pNPPoEQAjNnzkRgYKDLPqmpqXjyySexa9culJSUNJzJyMnJabJoHDp0CJs3b4aXl1ej29LT01k0iIio02PRICLCqcun7r33XgDAW2+91ej22bNnIyYmBu+//z7Cw8PhdDrRr18/WP9YhO5MZrMZs2fPxuLFixvdFhYW5t7wREREHohFg4gIwPTp02G1WiFJEqZNm+ZyW2lpKZKTk/H+++9j3LhxAIDffvut2eMNGTIE3377LWJjY7mOBBERdUkcDE5EBECpVCIpKQnHjh2DUql0uc3Pzw8BAQF47733kJaWhk2bNuHBBx9s9nj33HMPysrKMH/+fOzZswfp6elYu3Ytbr75ZjgcjrZ8KkRERB6BRYOI6A8mkwkmU+MF7xQKBZYvX459+/ahX79+eOCBB/DSSy81e6zw8HBs374dDocDU6dORf/+/XH//ffD19eXa1IQEVGXIAkhhNwhiIiIiIioc+Gv1YiIiIiIyO1YNIiIiIiIyO1YNIiIiIiIyO1YNIiIiIiIyO1YNIiIiIiIyO1YNIiIiIiIyO1YNIiIiIiIyO1YNIiIiIiIyO1YNIiIiIiIyO1YNIiIiIiIyO1YNIiIiIiIyO1YNIiIiIiIyO3+HwfXB2lj/qud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a:extLst>
              <a:ext uri="{FF2B5EF4-FFF2-40B4-BE49-F238E27FC236}">
                <a16:creationId xmlns:a16="http://schemas.microsoft.com/office/drawing/2014/main" id="{6E11149E-E40E-1366-8E47-942D06660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7235"/>
            <a:ext cx="6763186" cy="36456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F28F428-4F6A-503E-DA95-9D4F09EAE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226" y="2708461"/>
            <a:ext cx="6357898" cy="344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03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558906" y="1541208"/>
            <a:ext cx="4139275" cy="523220"/>
          </a:xfrm>
          <a:prstGeom prst="rect">
            <a:avLst/>
          </a:prstGeom>
          <a:noFill/>
        </p:spPr>
        <p:txBody>
          <a:bodyPr wrap="none" rtlCol="0">
            <a:spAutoFit/>
          </a:bodyPr>
          <a:lstStyle/>
          <a:p>
            <a:r>
              <a:rPr lang="tr-TR" sz="2800" dirty="0">
                <a:latin typeface="Angsana New" pitchFamily="18" charset="-34"/>
                <a:cs typeface="Angsana New" pitchFamily="18" charset="-34"/>
              </a:rPr>
              <a:t>P</a:t>
            </a:r>
            <a:r>
              <a:rPr lang="en-US" sz="2800" dirty="0" err="1">
                <a:latin typeface="Angsana New" pitchFamily="18" charset="-34"/>
                <a:cs typeface="Angsana New" pitchFamily="18" charset="-34"/>
              </a:rPr>
              <a:t>opulation</a:t>
            </a:r>
            <a:r>
              <a:rPr lang="en-US" sz="2800" dirty="0">
                <a:latin typeface="Angsana New" pitchFamily="18" charset="-34"/>
                <a:cs typeface="Angsana New" pitchFamily="18" charset="-34"/>
              </a:rPr>
              <a:t> and user distribution by cities</a:t>
            </a:r>
            <a:r>
              <a:rPr lang="tr-TR" sz="2800" dirty="0">
                <a:latin typeface="Angsana New" pitchFamily="18" charset="-34"/>
                <a:cs typeface="Angsana New" pitchFamily="18" charset="-34"/>
              </a:rPr>
              <a:t>.</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EAAAI/CAYAAABZMk+2AAAAOXRFWHRTb2Z0d2FyZQBNYXRwbG90bGliIHZlcnNpb24zLjcuMSwgaHR0cHM6Ly9tYXRwbG90bGliLm9yZy/bCgiHAAAACXBIWXMAAA9hAAAPYQGoP6dpAAEAAElEQVR4nOzdeXxM5/v/8fcISWwJIUQqltp3GqRpUGpJibWqqJJaqpQW+RT1qV1LV6WlVFtba2+LFkXs1L61+FhKtVEk1JJYk0ju3x/9Zb5GwkSSMQmv5+NxHsw599z3dc5MJleuOec+FmOMEQAAAAAAAIC7yubsAAAAAAAAAIDMjiIaAAAAAAAAYAdFNAAAAAAAAMAOimgAAAAAAACAHRTRAAAAAAAAADsoogEAAAAAAAB2UEQDAAAAAAAA7KCIBgAAAAAAANhBEQ0AAAAAAACwgyIagDSrX7++6tevn6F9jhw5UhaLJUP7TI0///xTFotFH3300QMf+15KlCihl19+OVVtHfF6AAAAPGgzZ86UxWLR7t27nR2KVVKuOHPmzFS1t1gsGjlypENjAvDgUUQDMqmk5CFpcXd3V9myZdW3b19FRUU5O7x0uX79ukaOHKkNGzY4OxSnOXHihF599VU9/vjjcnd3l4eHh4KCgjRx4kTduHHjrs/73//+p5EjR+rPP/98cMECAIBMLelLyH/++SfF7ZUrV+aLtnvYsGGDnnvuOfn4+MjV1VWFChVSixYt9MMPP9zzeStWrKBQBjxisjs7AAD3Nnr0aJUsWVI3b97Uli1bNGXKFK1YsUIHDx5Urly5nB1emly/fl2jRo2SpGQJ3dChQ/XWW285IaoHZ/ny5WrXrp3c3NzUpUsXVa5cWXFxcdqyZYsGDhyoQ4cOadq0aZKko0ePKlu2//u+43//+59GjRql+vXrq0SJEjb9rl69+kHuBgAAQJY3YsQIjR49WmXKlNGrr76q4sWL68KFC1qxYoXatm2rOXPm6MUXX1Tx4sV148YN5ciRw/rcFStWaPLkySkW0m7cuKHs2flzG3jY8FMNZHJNmzZVzZo1JUk9evRQgQIFNH78eC1dulQdO3Z0cnQZL3v27A91wnHy5El16NBBxYsX17p161SkSBHrtj59+uj48eNavny5dZ2bm1uq+3Z1dc3QWAEAANLi5s2bcnV1tfkiMDP67rvvNHr0aD3//POaO3euTYFs4MCBWrVqleLj4yXJemVIat1PWwBZR+b+VAOQzDPPPCPp32KMJN26dUtjxoxRqVKl5ObmphIlSui///2vYmNjbZ5XokQJNW/eXKtXr1b16tXl7u6uihUrJjtN/W5zkiVdXnqvywjj4uI0fPhw+fv7y9PTU7lz51bdunW1fv16a5s///xT3t7ekqRRo0ZZL1dN+gYvpfHvdx+3bNmi2rVry93dXY8//rhmz559jyOa3CeffKLixYsrZ86cevrpp3Xw4EHrthkzZshisWjfvn3Jnjd27Fi5uLjo9OnTd+37gw8+0NWrV/X111/bFNCSlC5dWv369bPZp6Q50WbOnKl27dpJkho0aGA9dkmXxaY0J1psbKxGjBih0qVLy83NTX5+fho0aFCyYxceHq46deooX758ypMnj8qVK6f//ve/9zxOAAAg6/rss89UqVIl5cqVS/nz51fNmjU1d+5cmzanT59Wt27dVLhwYbm5ualSpUqaPn26TZsNGzbIYrFo/vz5Gjp0qB577DHlypVLMTExio+P16hRo1SmTBm5u7urQIECqlOnjsLDw1MV4/Xr1/Xqq6+qQIEC8vDwUJcuXXTp0iXr9tDQUBUsWNBa6LpdkyZNVK5cuXv2P2zYMHl5eWn69Ok2BbQkwcHBat68uaTkc6K9/PLLmjx5siTZTMGSJKU50VJzPKXUvTYAnOPhPd0DeEidOHFCklSgQAFJ/56dNmvWLD3//PP6z3/+ox07dmjcuHE6fPiwFi9ebPPc33//Xe3bt1evXr0UGhqqGTNmqF27dlq5cqUaN26c7thiYmL01VdfqWPHjnrllVd05coVff311woODtbOnTtVvXp1eXt7a8qUKerdu7fatGmj5557TpJUtWrVu/Z7P/t4/PhxPf/88+revbtCQ0M1ffp0vfzyy/L391elSpXs7sPs2bN15coV9enTRzdv3tTEiRP1zDPP6MCBAypcuLCef/559enTR3PmzFGNGjVsnjtnzhzVr19fjz322F37/+mnn/T444/rqaeeshvLnerVq6c33nhDn376qf773/+qQoUKkmT9906JiYlq2bKltmzZop49e6pChQo6cOCAPvnkEx07dkxLliyRJB06dEjNmzdX1apVNXr0aLm5uen48eP65Zdf7jtGAACQ+X355Zd644039Pzzz6tfv366efOmfvvtN+3YsUMvvviiJCkqKkpPPvmkLBaL+vbtK29vb/3888/q3r27YmJi1L9/f5s+x4wZI1dXV7355puKjY2Vq6urRo4cqXHjxqlHjx6qXbu2YmJitHv3bu3duzdVuWffvn2VL18+jRw5UkePHtWUKVP0119/WQt3nTt31uzZs7Vq1SprsUuSIiMjtW7dOo0YMeKuff/+++86cuSIunXrprx58973MXz11Vd15swZhYeH65tvvrHbPrXHMzWvDQAnMgAypRkzZhhJZs2aNeb8+fPm1KlTZv78+aZAgQImZ86c5u+//zb79+83kkyPHj1snvvmm28aSWbdunXWdcWLFzeSzPfff29dFx0dbYoUKWJq1KhhXTdixAiT0kdDUjwnT560rnv66afN008/bX1869YtExsba/O8S5cumcKFC5tu3bpZ150/f95IMiNGjEg2zp3jp2UfN23aZF137tw54+bmZv7zn/8kG+t2J0+eNJKsxzbJjh07jCQzYMAA67qOHTsaX19fk5CQYF23d+9eI8nMmDHjrmNER0cbSaZVq1b3jOV2xYsXN6GhodbHixYtMpLM+vXrk7W98/X45ptvTLZs2czmzZtt2k2dOtVIMr/88osxxphPPvnESDLnz59PdVwAACDzSMqf7va7vFKlSjY5QqtWrUylSpXu2Wf37t1NkSJFzD///GOzvkOHDsbT09Ncv37dGGPM+vXrjSTz+OOPW9clqVatmgkJCbnv/UnKO/39/U1cXJx1/QcffGAkmaVLlxpjjElISDBFixY17du3t3n++PHjjcViMX/88cddx1i6dKmRZD755JNUxZSUK96e6/Xp0yfFvNkYkyzXTe3xTM1rA8B5uJwTyOQaNWokb29v+fn5qUOHDsqTJ48WL16sxx57TCtWrJAkhYWF2TznP//5jyTZzK0lSb6+vmrTpo31cdJp8fv27VNkZGS6Y3VxcbHOy5WYmKiLFy/q1q1bqlmzpvbu3ZumPu93HytWrKi6detaH3t7e6tcuXL6448/UjVe69atbc4kq127tgICAqxxSFKXLl105swZm8tU58yZo5w5c6pt27Z37TsmJkaS0vRtZ1osWrRIFSpUUPny5fXPP/9Yl6RLgpPiz5cvnyRp6dKlSkxMfCCxAQAA58mXL5/+/vtv7dq1K8Xtxhh9//33atGihYwxNnlEcHCwoqOjk+V2oaGhypkzZ7JxDh06pN9//z1Ncfbs2dPmMsvevXsre/bs1rwsW7Zs6tSpk3788UdduXLF2m7OnDl66qmnVLJkybv2/SDzsvs5nvZeGwDO9dAU0TZt2qQWLVrI19dXFovFepnS/TDG6KOPPlLZsmXl5uamxx57TO+++27GBwvch8mTJys8PFzr16/X//73P/3xxx8KDg6WJP3111/Kli2bSpcubfMcHx8f5cuXT3/99ZfN+tKlSyebb6xs2bKSdM+5zu7HrFmzVLVqVeu8F97e3lq+fLmio6PT1N/97mOxYsWS9ZE/f36b+TPupUyZMsnWlS1b1ub4NG7cWEWKFNGcOXMk/VswnDdvnlq1anXPRMzDw0OSbJI8R/r999916NAheXt72yxJr/m5c+ckSe3bt1dQUJB69OihwoULq0OHDlq4cCEFNQAAHiK354CDBw9Wnjx5VLt2bZUpU0Z9+vSxmcbh/Pnzunz5sqZNm5Ysj+jatauk/8sjkqRUsBo9erQuX76ssmXLqkqVKho4cKB+++23VMd8Z16WJ08eFSlSxCYv69Kli27cuGGd4uPo0aPas2ePOnfufM++H2Redj/H095rA8C5Hpo50a5du6Zq1aqpW7du1jmW7le/fv20evVqffTRR6pSpYouXryoixcvZnCkwP2pXbu29e6cd5PSjQDS6m59JSQk2H3ut99+q5dfflmtW7fWwIEDVahQIbm4uGjcuHHWudwyOq47ubi4pLjeGJOu8e8c48UXX9SXX36pzz//XL/88ovOnDmjl1566Z7P8/DwkK+vr82NChwpMTFRVapU0fjx41Pc7ufnJ0nKmTOnNm3apPXr12v58uVauXKlFixYoGeeeUarV6++6zEFAACZQ9KdIG/cuJHi9uvXr9vcLbJChQo6evSoli1bppUrV+r777/X559/ruHDh2vUqFHWL9JeeuklhYaGptjnnfPZ3nkWmvTvfK4nTpzQ0qVLtXr1an311Vf65JNPNHXqVPXo0SNN+3qnihUryt/fX99++626dOmib7/9Vq6urnrhhRfu+bzy5ctLkg4cOJAhcdzL/RxPe68NAOd6aIpoTZs2VdOmTe+6PTY2Vm+//bbmzZuny5cvq3Llynr//fetd7I7fPiwpkyZooMHD1rv4nKv03+BzKB48eJKTEzU77//bjO5fFRUlC5fvqzixYvbtD9+/LiMMTYFqWPHjkn69y6Q0r9nbUnS5cuXrZf5SUp2xldKvvvuOz3++OP64YcfbMa4c1LX+yn63e8+pldKlxscO3bMenySdOnSRR9//LF++ukn/fzzz/L29raeIXgvzZs317Rp07Rt2zYFBgbed3z3c+xKlSqlX3/9VQ0bNrT7vGzZsqlhw4Zq2LChxo8fr7Fjx+rtt9/W+vXr1ahRo/uOEwAAPDhJ+dDRo0etX5IluX79uk6dOqUmTZrYrM+dO7fat2+v9u3bKy4uTs8995zeffddDRkyRN7e3sqbN68SEhLSnQd4eXmpa9eu6tq1q65evap69epp5MiRqSqi/f7772rQoIH18dWrV3X27Fk1a9bMpl2XLl0UFhams2fPau7cuQoJCbHmtHdTtmxZlStXTkuXLtXEiROVJ0+e+9631OZl93s87/Xa3F4MBfDgPTSXc9rTt29fbdu2TfPnz9dvv/2mdu3a6dlnn7X+wZx0x7xly5apZMmSKlGihHr06MGZaMjUkhKICRMm2KxPOvMoJCTEZv2ZM2ds7mYZExOj2bNnq3r16vLx8ZH0b+FF+vcS6STXrl3TrFmz7MaTdMbS7Wd97dixQ9u2bbNplytXLkn/Fursud99TK8lS5bo9OnT1sc7d+7Ujh07khXpq1atqqpVq+qrr77S999/rw4dOih7dvvfSwwaNEi5c+dWjx49FBUVlWz7iRMnNHHixLs+P3fu3JJSd+xeeOEFnT59Wl9++WWybTdu3NC1a9ckKcXPuerVq0v69wsIAACQuTVs2FCurq6aMmVKsukYpk2bplu3btnkMhcuXLBp4+rqqooVK8oYo/j4eLm4uKht27b6/vvvUzyD/vz586mK685x8uTJo9KlS6c6v5g2bZri4+Otj6dMmZJsXySpY8eOslgs6tevn/744w+7VwckGTVqlC5cuKAePXro1q1bybavXr1ay5Ytu+vzU5uX3c/xtPfaAHCuh+ZMtHuJiIjQjBkzFBERIV9fX0nSm2++qZUrV2rGjBkaO3as/vjjD/31119atGiRZs+erYSEBA0YMEDPP/+81q1b5+Q9AFJWrVo1hYaGatq0abp8+bKefvpp7dy5U7NmzVLr1q1tvrmT/v3GrXv37tq1a5cKFy6s6dOnKyoqSjNmzLC2adKkiYoVK6bu3btr4MCBcnFx0fTp0+Xt7a2IiIh7xtO8eXP98MMPatOmjUJCQnTy5ElNnTpVFStW1NWrV63tcubMqYoVK2rBggUqW7asvLy8VLlyZVWuXDnd+5hepUuXVp06ddS7d2/FxsZqwoQJKlCggAYNGpSsbZcuXfTmm29KUqqTtVKlSmnu3Llq3769KlSooC5duqhy5cqKi4vT1q1btWjRIr388st3fX716tXl4uKi999/X9HR0XJzc9MzzzyjQoUKJWvbuXNnLVy4UL169dL69esVFBSkhIQEHTlyRAsXLtSqVatUs2ZNjR49Wps2bVJISIiKFy+uc+fO6fPPP1fRokVVp06d1B04AADgNIUKFdLw4cM1dOhQ1atXTy1btlSuXLm0detWzZs3T02aNFGLFi2s7Zs0aSIfHx8FBQWpcOHCOnz4sCZNmqSQkBDr/K7vvfee1q9fr4CAAL3yyiuqWLGiLl68qL1792rNmjWpOtmgYsWKql+/vvz9/eXl5aXdu3fru+++U9++fVO1X3FxcWrYsKFeeOEFHT16VJ9//rnq1Kmjli1b2rTz9vbWs88+q0WLFilfvnyp/pK1ffv2OnDggN59913t27dPHTt2VPHixXXhwgWtXLlSa9eu1dy5c+/6fH9/f0nSG2+8oeDgYLm4uKhDhw4ptk3t8UzNawPAiZx1W1BHkmQWL15sfbxs2TIjyeTOndtmyZ49u3nhhReMMca88sorRpI5evSo9Xl79uwxksyRI0ce9C4A1lt779q1657t4uPjzahRo0zJkiVNjhw5jJ+fnxkyZIi5efOmTbvixYubkJAQs2rVKlO1alXj5uZmypcvbxYtWpSszz179piAgADj6upqihUrZsaPH2+N5+TJk9Z2Tz/9tM3t0hMTE83YsWNN8eLFjZubm6lRo4ZZtmyZCQ0NNcWLF7cZY+vWrcbf39+4urra3AI86Rbt6dnHO90ZZ0qSblv+4Ycfmo8//tj4+fkZNzc3U7duXfPrr7+m+JyzZ88aFxcXU7Zs2Xv2nZJjx46ZV155xZQoUcK4urqavHnzmqCgIPPZZ5/Z7Ffx4sVNaGiozXO//PJL8/jjjxsXFxcjyaxfv/6u+xkXF2fef/99U6lSJePm5mby589v/P39zahRo0x0dLQxxpi1a9eaVq1aGV9fX+Pq6mp8fX1Nx44dzbFjx+57vwAAgPN8++235sknnzS5c+e25nqjRo1KljN98cUXpl69eqZAgQLGzc3NlCpVygwcONCaGySJiooyffr0MX5+fiZHjhzGx8fHNGzY0EybNs3aZv369UZSijnlO++8Y2rXrm3y5ctncubMacqXL2/effddExcXd8/9SMo7N27caHr27Gny589v8uTJYzp16mQuXLiQ4nMWLlxoJJmePXum9nBZJeVChQoVMtmzZzfe3t6mRYsWZunSpdY2SbnijBkzrOtu3bplXn/9dePt7W0sFotNDnt7fpskNcczta8NAOewGJOBs21nEhaLRYsXL1br1q0lSQsWLFCnTp106NChZBNk58mTRz4+PhoxYoTGjh1rc4rsjRs3lCtXLq1evVqNGzd+kLsAZLgSJUqocuXK9zwlHffnn3/+UZEiRTR8+HANGzbM2eEAAAA8spYuXarWrVtr06ZNqlu3rrPDAfCQeiQu56xRo4YSEhJ07ty5u36gBgUF6datWzpx4oR1TqikCdczeuJyAA+HmTNnKiEhwe4t1AEAAOBYX375pR5//HGmogDgUA9NEe3q1as6fvy49fHJkye1f/9+eXl5qWzZsurUqZP1bno1atTQ+fPntXbtWlWtWlUhISFq1KiRnnjiCXXr1k0TJkxQYmKi+vTpo8aNG6ts2bJO3DMAmc26dev0v//9T++++65at26d7M6dAAAAeDCSbhy3fPlyTZw48b7uZA4A9+uhuZxzw4YNKU4wHhoaqpkzZyo+Pl7vvPOOZs+erdOnT6tgwYJ68sknNWrUKFWpUkXSv3cufP3117V69Wrlzp1bTZs21ccffywvL68HvTtAhuNyzoxTv359bd26VUFBQfr222/12GOPOTskAACAR5LFYlGePHnUvn17TZ06NVV3SweAtHpoimgAAAAAAACAo2RzdgAAAAAAAABAZkcRDQAAAAAAALAjS18wnpiYqDNnzihv3rxMIAkAAFLNGKMrV67I19dX2bLxnWJmRJ4HAADSwpF5XpYuop05c0Z+fn7ODgMAAGRRp06dUtGiRZ0dBlJAngcAANLDEXleli6i5c2bV9K/B8bDw8PJ0QAAgKwiJiZGfn5+1lwCmQ95HgAASAtH5nlZuoiWdGq/h4cHyRUAALhvXCaYeZHnAQCA9HBEnsckIAAAAAAAAIAdFNEAAAAAAAAAOyiiAQAAAAAAAHZQRAMAAAAAAADsoIgGAAAAAAAA2EERDQAAAAAAALCDIhoAAAAAAABgB0U0AAAAAAAAwA6KaAAAAAAAAIAdFNEAAAAAAAAAOyiiAQAAAAAAAHZQRAMAAAAAAADsoIgGAAAAAAAA2EERDQAAAAAAALCDIhoAAEAWMGXKFFWtWlUeHh7y8PBQYGCgfv75Z+v2mzdvqk+fPipQoIDy5Mmjtm3bKioqyqaPiIgIhYSEKFeuXCpUqJAGDhyoW7du2bTZsGGDnnjiCbm5ual06dKaOXNmslgmT56sEiVKyN3dXQEBAdq5c6fN9tTEAgAAkNVkd3YAAHA/ltfo6JB+Q/bNc0i/AJBRihYtqvfee09lypSRMUazZs1Sq1attG/fPlWqVEkDBgzQ8uXLtWjRInl6eqpv37567rnn9Msvv0iSEhISFBISIh8fH23dulVnz55Vly5dlCNHDo0dO1aSdPLkSYWEhKhXr16aM2eO1q5dqx49eqhIkSIKDg6WJC1YsEBhYWGaOnWqAgICNGHCBAUHB+vo0aMqVKiQJNmNBQBS4qg8TyLXA5AxLMYY4+wg0iomJkaenp6Kjo6Wh4eHs8MB8ABQRAOQER6WHMLLy0sffvihnn/+eXl7e2vu3Ll6/vnnJUlHjhxRhQoVtG3bNj355JP6+eef1bx5c505c0aFCxeWJE2dOlWDBw/W+fPn5erqqsGDB2v58uU6ePCgdYwOHTro8uXLWrlypSQpICBAtWrV0qRJkyRJiYmJ8vPz0+uvv6633npL0dHRdmNJSWxsrGJjY62PY2Ji5Ofnl+VfIwCpRxENQEZwZJ7H5ZwAAABZTEJCgubPn69r164pMDBQe/bsUXx8vBo1amRtU758eRUrVkzbtm2TJG3btk1VqlSxFtAkKTg4WDExMTp06JC1ze19JLVJ6iMuLk579uyxaZMtWzY1atTI2iY1saRk3Lhx8vT0tC5+fn5pPTwAAAAOQRENAAAgizhw4IDy5MkjNzc39erVS4sXL1bFihUVGRkpV1dX5cuXz6Z94cKFFRkZKUmKjIy0KaAlbU/adq82MTExunHjhv755x8lJCSk2Ob2PuzFkpIhQ4YoOjraupw6dSp1BwUAAOABYU40AACALKJcuXLav3+/oqOj9d133yk0NFQbN250dlgZws3NTW5ubs4OAwAA4K4oogEAAGQRrq6uKl26tCTJ399fu3bt0sSJE9W+fXvFxcXp8uXLNmeARUVFycfHR5Lk4+OT7C6aSXfMvL3NnXfRjIqKkoeHh3LmzCkXFxe5uLik2Ob2PuzFAgAAkBVxOScAAEAWlZiYqNjYWPn7+ytHjhxau3atddvRo0cVERGhwMBASVJgYKAOHDigc+fOWduEh4fLw8NDFStWtLa5vY+kNkl9uLq6yt/f36ZNYmKi1q5da22TmlgAAACyIs5EAwAAyAKGDBmipk2bqlixYrpy5Yrmzp2rDRs2aNWqVfL09FT37t0VFhYmLy8veXh46PXXX1dgYKD1bphNmjRRxYoV1blzZ33wwQeKjIzU0KFD1adPH+tllL169dKkSZM0aNAgdevWTevWrdPChQu1fPlyaxxhYWEKDQ1VzZo1Vbt2bU2YMEHXrl1T165dJSlVsQAAAGRFFNEAAACygHPnzqlLly46e/asPD09VbVqVa1atUqNGzeWJH3yySfKli2b2rZtq9jYWAUHB+vzzz+3Pt/FxUXLli1T7969FRgYqNy5cys0NFSjR4+2tilZsqSWL1+uAQMGaOLEiSpatKi++uorBQcHW9u0b99e58+f1/DhwxUZGanq1atr5cqVNjcbsBcLAABAVmQxxhhnB5FWMTEx8vT0VHR0tDw8PJwdDoAHYHmNjg7pN2TfPIf0CyBzIofI/HiNgEePo/I8iVwPeJQ4ModgTjQAAAAAAADADopoAAAAAAAAgB0U0QAAAAAAAAA7KKIBAAAAAAAAdji1iJaQkKBhw4apZMmSypkzp0qVKqUxY8YoC9/rAAAAAAAAAA+h7M4c/P3339eUKVM0a9YsVapUSbt371bXrl3l6empN954w5mhAQAAAAAAAFZOLaJt3bpVrVq1UkhIiCSpRIkSmjdvnnbu3OnMsAAAAAAAAAAbTr2c86mnntLatWt17NgxSdKvv/6qLVu2qGnTpim2j42NVUxMjM0CAAAAAAAAOJpTz0R76623FBMTo/Lly8vFxUUJCQl699131alTpxTbjxs3TqNGjXrAUQIAAAAAAOBR59Qz0RYuXKg5c+Zo7ty52rt3r2bNmqWPPvpIs2bNSrH9kCFDFB0dbV1OnTr1gCMGAAAAAADAo8ipZ6INHDhQb731ljp06CBJqlKliv766y+NGzdOoaGhydq7ubnJzc3tQYcJAAAAAACAR5xTz0S7fv26smWzDcHFxUWJiYlOiggAAAAAAABIzqlnorVo0ULvvvuuihUrpkqVKmnfvn0aP368unXr5sywAAAAAAAAABtOLaJ99tlnGjZsmF577TWdO3dOvr6+evXVVzV8+HBnhgUAAAAAAADYcGoRLW/evJowYYImTJjgzDAAAAAAAACAe3LqnGgAAAAAAABAVkA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cGoRrUSJErJYLMmWPn36ODMsAAAAAAAAwEZ2Zw6+a9cuJSQkWB8fPHhQjRs3Vrt27ZwYFQAAAAAAAGDLqWeieXt7y8fHx7osW7ZMpUqV0tNPP+3MsAAAADKdcePGqVatWsqbN68KFSqk1q1b6+jRozZt6tevn+wM/169etm0iYiIUEhIiHLlyqVChQpp4MCBunXrlk2bDRs26IknnpCbm5tKly6tmTNnJotn8uTJKlGihNzd3RUQEKCdO3fabL9586b69OmjAgUKKE+ePGrbtq2ioqIy5mAAAAA4QaaZEy0uLk7ffvutunXrJovFkmKb2NhYxcTE2CwAAACPgo0bN6pPnz7avn27wsPDFR8fryZNmujatWs27V555RWdPXvWunzwwQfWbQkJCQoJCVFcXJy2bt2qWbNmaebMmRo+fLi1zcmTJxUSEqIGDRpo//796t+/v3r06KFVq1ZZ2yxYsEBhYWEaMWKE9u7dq2rVqik4OFjnzp2zthkwYIB++uknLVq0SBs3btSZM2f03HPPOfAIAQAAOJbFGGOcHYQkLVy4UC+++KIiIiLk6+ubYpuRI0dq1KhRydZHR0fLw8PD0SECyASW1+jokH5D9s1zSL8AMqeYmBh5enpm6Rzi/PnzKlSokDZu3Kh69epJ+vdMtOrVq2vChAkpPufnn39W8+bNdebMGRUuXFiSNHXqVA0ePFjnz5+Xq6urBg8erOXLl+vgwYPW53Xo0EGXL1/WypUrJUkBAQGqVauWJk2aJElKTEyUn5+fXn/9db311luKjo6Wt7e35s6dq+eff16SdOTIEVWoUEHbtm3Tk08+aXf/HobXCMD9cVSeJ5HrAY8SR+YQmeZMtK+//lpNmza9awFNkoYMGaLo6GjrcurUqQcYIQAAQOYRHR0tSfLy8rJZP2fOHBUsWFCVK1fWkCFDdP36deu2bdu2qUqVKtYCmiQFBwcrJiZGhw4dsrZp1KiRTZ/BwcHatm2bpH+vHtizZ49Nm2zZsqlRo0bWNnv27FF8fLxNm/Lly6tYsWLWNnfiigMAAJDZOfXGAkn++usvrVmzRj/88MM927m5ucnNze0BRQUAAJA5JSYmqn///goKClLlypWt61988UUVL15cvr6++u233zR48GAdPXrUmmNFRkbaFNAkWR9HRkbes01MTIxu3LihS5cuKSEhIcU2R44csfbh6uqqfPnyJWuTNM6dxo0bl+IVBwAAAJlFpiiizZgxQ4UKFVJISIizQwEAAMj0+vTpo4MHD2rLli0263v27Gn9f5UqVVSkSBE1bNhQJ06cUKlSpR50mPdlyJAhCgsLsz6OiYmRn5+fEyMCAACw5fTLORMTEzVjxgyFhoYqe/ZMUdMDAADItPr27atly5Zp/fr1Klq06D3bBgQESJKOHz8uSfLx8Ul2h8ykxz4+Pvds4+HhoZw5c6pgwYJycXFJsc3tfcTFxeny5ct3bXMnNzc3eXh42CwAAACZidOLaGvWrFFERIS6devm7FAAAAAyLWOM+vbtq8WLF2vdunUqWbKk3efs379fklSkSBFJUmBgoA4cOGBzF83w8HB5eHioYsWK1jZr16616Sc8PFyBgYGSJFdXV/n7+9u0SUxM1Nq1a61t/P39lSNHDps2R48eVUREhLUNAABAVuP0U7+aNGmiTHKDUAAAgEyrT58+mjt3rpYuXaq8efNa5xbz9PRUzpw5deLECc2dO1fNmjVTgQIF9Ntvv2nAgAGqV6+eqlatKunfvKtixYrq3LmzPvjgA0VGRmro0KHq06ePdd7ZXr16adKkSRo0aJC6deumdevWaeHChVq+fLk1lrCwMIWGhqpmzZqqXbu2JkyYoGvXrqlr167WmLp3766wsDB5eXnJw8NDr7/+ugIDA1N1Z04AAIDMyOlFNAAAANg3ZcoUSVL9+vVt1s+YMUMvv/yyXF1dtWbNGmtBy8/PT23bttXQoUOtbV1cXLRs2TL17t1bgYGByp07t0JDQzV69Ghrm5IlS2r58uUaMGCAJk6cqKJFi+qrr75ScHCwtU379u11/vx5DR8+XJGRkapevbpWrlxpc7OBTz75RNmyZVPbtm0VGxur4OBgff755w46OgAAAI5nMVn4NLCYmBh5enoqOjqaeTOAR8TyGh0d0m/IvnkO6RdA5kQOkfnxGgGPHkfleRK5HvAocWQO4fQ50QAAAAAAAIDMji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HB6Ee306dN66aWXVKBAAeXMmVNVqlTR7t27nR0WAAAAAAAAYJXdmYNfunRJQUFBatCggX7++Wd5e3vr999/V/78+Z0ZFgAAAAAAAGDDqUW0999/X35+fpoxY4Z1XcmSJZ0YEQAAAAAAAJCcUy/n/PHHH1WzZk21a9dOhQoVUo0aNfTll1/etX1sbKxiYmJsFgAAAAAAAMDRnFpE++OPPzRlyhSVKVNGq1atUu/evfXGG29o1qxZKbYfN26cPD09rYufn98DjhgAAAAAAACPIqcW0RITE/XEE09o7NixqlGjhnr27KlXXnlFU6dOTbH9kCFDFB0dbV1OnTr1gCMGAAAAAADAo8ipRbQiRYqoYsWKNusqVKigiIiIFNu7ubnJw8PDZgEAAAAAAAAczalFtKCgIB09etRm3bFjx1S8eHEnRQQAAAAAAAAk59Qi2oABA7R9+3aNHTtWx48f19y5czVt2jT16dPHmWEBAAAAAAAANpxaRKtVq5YWL16sefPmqXLlyhozZowmTJigTp06OTMsAAAAAAAAwEZ2ZwfQvHlzNW/e3NlhAAAAAAAAAHfl1DPRAAAAAAAAgKyAIhoAAAAAAABgB0U0AAAAAAAAwA6KaAAAAAAAAIAdFNEAAAAAAAAAOyiiAQAAAAAAAHZQRAMAAAAAAADsoIgGAAAAAAAA2EERDQAAIAsYN26catWqpbx586pQoUJq3bq1jh49atPm5s2b6tOnjwoUKKA8efKobdu2ioqKsmkTERGhkJAQ5cqVS4UKFdLAgQN169YtmzYbNmzQE088ITc3N5UuXVozZ85MFs/kyZNVokQJubu7KyAgQDt37rzvWAAAALISimgAAABZwMaNG9WnTx9t375d4eHhio+PV5MmTXTt2jVrmwEDBuinn37SokWLtHHjRp05c0bPPfecdXtCQoJCQkIUFxenrVu3atasWZo5c6aGDx9ubXPy5EmFhISoQYMG2r9/v/r3768ePXpo1apV1jYLFixQWFiYRowYob1796patWoKDg7WuXPnUh0LAABAVmMxxhhnB5FWMTEx8vT0VHR0tDw8PJwdDoAHYHmNjg7pN2TfPIf0CyBzehhyiPPnz6tQoULauHGj6tWrp+joaHl7e2vu3Ll6/vnnJUlHjhxRhQoVtG3bNj355JP6+eef1bx5c505c0aFCxeWJE2dOlWDBw/W+fPn5erqqsGDB2v58uU6ePCgdawOHTro8uXLWrlypSQpICBAtWrV0qRJkyRJiYmJ8vPz0+uvv6633norVbHY8zC8RgDuj6PyPIlcD3iUODKH4Ew0AACALCg6OlqS5OXlJUnas2eP4uPj1ahRI2ub8uXLq1ixYtq2bZskadu2bapSpYq1gCZJwcHBiomJ0aFDh6xtbu8jqU1SH3FxcdqzZ49Nm2zZsqlRo0bWNqmJ5U6xsbGKiYmxWQAAADITimgAAABZTGJiovr376+goCBVrlxZkhQZGSlXV1fly5fPpm3hwoUVGRlpbXN7AS1pe9K2e7WJiYnRjRs39M8//yghISHFNrf3YS+WO40bN06enp7Wxc/PL5VHAwAA4MGgiAYAAJDF9OnTRwcPHtT8+fOdHUqGGTJkiKKjo63LqVOnnB0SAACAjezODgAAAACp17dvXy1btkybNm1S0aJFret9fHwUFxeny5cv25wBFhUVJR8fH2ubO++imXTHzNvb3HkXzaioKHl4eChnzpxycXGRi4tLim1u78NeLHdyc3OTm5vbfRwJAACAB4sz0QAAALIAY4z69u2rxYsXa926dSpZsqTNdn9/f+XIkUNr1661rjt69KgiIiIUGBgoSQoMDNSBAwds7qIZHh4uDw8PVaxY0drm9j6S2iT14erqKn9/f5s2iYmJWrt2rbVNamIBAADIajgTDQAAIAvo06eP5s6dq6VLlypv3rzWucU8PT2VM2dOeXp6qnv37goLC5OXl5c8PDz0+uuvKzAw0Ho3zCZNmqhixYrq3LmzPvjgA0VGRmro0KHq06eP9SywXr16adKkSRo0aJC6deumdevWaeHChVq+fLk1lrCwMIWGhqpmzZqqXbu2JkyYoGvXrqlr167WmOzFAgAAkNVQRAMAAMgCpkyZIkmqX7++zfoZM2bo5ZdfliR98sknypYtm9q2bavY2FgFBwfr888/t7Z1cXHRsmXL1Lt3bwUGBip37twKDQ3V6NGjrW1Kliyp5cuXa8CAAZo4caKKFi2qr776SsHBwdY27du31/nz5zV8+HBFRkaqevXqWrlypc3NBuzFAgAAkNVYjDHG2UGkVUxMjDw9PRUdHS0PDw9nhwPgAVheo6ND+g3ZN88h/QLInMghMj9eI+DR46g8TyLXAx4ljswhmBMNAAAAAAAAsIMiGgAAAAAAAGAHRTQAAAAAAADADopoAAAAAAAAgB0U0QAAAAAAAAA7KKIBAAAAAAAAdlBEAwAAAAAAAOygiAYAAAAAAADYQRENAAAAAAAAsIMiGgAAAAAAAGAHRTQAAAAAAADAjjQV0aKiotS5c2f5+voqe/bscnFxsVkAAAAAAACAh0n2tDzp5ZdfVkREhIYNG6YiRYrIYrFkdFwAAAAAAABAppGmItqWLVu0efNmVa9ePYPDAQAAAAAAADKfNF3O6efnJ2NMugcfOXKkLBaLzVK+fPl09wsAAAAAAABkpDQV0SZMmKC33npLf/75Z7oDqFSpks6ePWtdtmzZku4+AQAAAAAAgIyUpss527dvr+vXr6tUqVLKlSuXcuTIYbP94sWLqQ8ge3b5+Pikqm1sbKxiY2Otj2NiYlI9DgAAAAAAAJBWaSqiTZgwIcMC+P333+Xr6yt3d3cFBgZq3LhxKlasWIptx40bp1GjRmXY2AAAAAAAAEBqpKmIFhoamiGDBwQEaObMmSpXrpzOnj2rUaNGqW7dujp48KDy5s2brP2QIUMUFhZmfRwTEyM/P78MiQUAAAAAAAC4mzQV0SQpISFBS5Ys0eHDhyX9O7dZy5Yt5eLikuo+mjZtav1/1apVFRAQoOLFi2vhwoXq3r17svZubm5yc3NLa8gAAAAAAABAmqSpiHb8+HE1a9ZMp0+fVrly5ST9e6mln5+fli9frlKlSqUpmHz58qls2bI6fvx4mp4PAAAAAAAAOEKa7s75xhtvqFSpUjp16pT27t2rvXv3KiIiQiVLltQbb7yR5mCuXr2qEydOqEiRImnuAwAAAAAAAMhoaToTbePGjdq+fbu8vLys6woUKKD33ntPQUFBqe7nzTffVIsWLVS8eHGdOXNGI0aMkIuLizp27JiWsAAAAAAAAACHSFMRzc3NTVeuXEm2/urVq3J1dU11P3///bc6duyoCxcuyNvbW3Xq1NH27dvl7e2dlrAAAAAAAAAAh0hTEa158+bq2bOnvv76a9WuXVuStGPHDvXq1UstW7ZMdT/z589Py/AAAAAAAADAA5WmOdE+/fRTlSpVSoGBgXJ3d5e7u7uCgoJUunRpTZw4MaNjBAAAAAAAAJwqTWei5cuXT0uXLtXvv/+uI0eOSJIqVKig0qVLZ2hwAAAAAAAAQGaQpiJakjJlyqhMmTIZFQsAAAAAAACQKaW6iBYWFqYxY8Yod+7cCgsLu2fb8ePHpzswAACAh8WsWbNUsGBBhYSESJIGDRqkadOmqWLFipo3b56KFy/u5AgBAABgT6qLaPv27VN8fLz1/wAAAEidsWPHasqUKZKkbdu2afLkyfrkk0+0bNkyDRgwQD/88IOTIwQAAIA9qS6irV+/PsX/AwAA4N5OnTplnTt2yZIlatu2rXr27KmgoCDVr1/fucEBAAAgVdJ0d85u3brpypUrydZfu3ZN3bp1S3dQAAAAD5M8efLowoULkqTVq1ercePGkiR3d3fduHHDmaEBAAAgldJURJs1a1aKCd+NGzc0e/bsdAcFAADwMGncuLF69OihHj166NixY2rWrJkk6dChQypRooRzgwMAAECq3FcRLSYmRtHR0TLG6MqVK4qJibEuly5d0ooVK1SoUCFHxQoAAJAlTZ48WU899ZTOnz+v77//XgUKFJAk7dmzRx07dnRydAAAAEiNVM+JJkn58uWTxWKRxWJR2bJlk223WCwaNWpUhgUHAACQ1d26dUuffvqpBg8erKJFi9psI28CAADIOu6riLZ+/XoZY/TMM8/o+++/l5eXl3Wbq6urihcvLl9f3wwPEgAAIKvKnj27PvjgA3Xp0sXZoQAAACAd7quI9vTTT0uSTp48KT8/P2XLlqYp1QAAAB4pDRs21MaNG5n/DJnCmW/ecVjfvp2HOqxvAACc7b6KaEmKFy8uSbp+/boiIiIUFxdns71q1arpjwwAAOAh0bRpU7311ls6cOCA/P39lTt3bpvtLVu2dFJkAAAASK00FdHOnz+vrl276ueff05xe0JCQrqCAgAAeJi89tprkqTx48cn22axWMidAAAAsoA0XY/Zv39/Xb58WTt27FDOnDm1cuVKzZo1S2XKlNGPP/6Y0TECAABkaYmJiXddKKABAABkDWk6E23dunVaunSpatasqWzZsql48eJq3LixPDw8NG7cOIWEhGR0nAAAAA+Fmzdvyt3d3dlhAAAA4D6l6Uy0a9euqVChQpKk/Pnz6/z585KkKlWqaO/evRkXHQAAwEMgISFBY8aM0WOPPaY8efLojz/+kCQNGzZMX3/9tZOjAwAAQGqkqYhWrlw5HT16VJJUrVo1ffHFFzp9+rSmTp2qIkWKZGiAAAAAWd27776rmTNn6oMPPpCrq6t1feXKlfXVV185MTIAAACkVpqKaP369dPZs2clSSNGjNDPP/+sYsWK6dNPP9XYsWMzNEAAAICsbvbs2Zo2bZo6deokFxcX6/pq1arpyJEjTowMAAAAqZWmOdFeeukl6//9/f31119/6ciRIypWrJgKFiyYYcEBAAA8DE6fPq3SpUsnW5+YmKj4+HgnRAQAAID7laYz0e6UK1cuPfHEExTQAAAAUlCxYkVt3rw52frvvvtONWrUcEJEAAAAuF+pPhMtLCws1Z2OHz8+TcEAAAA8jIYPH67Q0FCdPn1aiYmJ+uGHH3T06FHNnj1by5Ytc3Z4AAAASIVUF9H27duXqnYWiyXNwQAAADyMWrVqpZ9++kmjR49W7ty5NXz4cD3xxBP66aef1LhxY2eHBwAAgFRIdRFt/fr1jowDAADgoVa3bl2Fh4c7OwwAAACkUYbMiQYAAIC7O3XqlP7++2/r4507d6p///6aNm2aE6MCAADA/UhTEa1BgwZ65pln7roAAADg/7z44ovWs/ojIyPVqFEj7dy5U2+//bZGjx6dqj42bdqkFi1ayNfXVxaLRUuWLLHZ/vLLL8tisdgszz77rE2bixcvqlOnTvLw8FC+fPnUvXt3Xb161abNb7/9prp168rd3V1+fn764IMPksWyaNEilS9fXu7u7qpSpYpWrFhhs90Yo+HDh6tIkSLKmTOnGjVqpN9//z1V+wkAAJBZpamIVr16dVWrVs26VKxYUXFxcdq7d6+qVKmS0TECAABkaQcPHlTt2rUlSQsXLlSVKlW0detWzZkzRzNnzkxVH9euXVO1atU0efLku7Z59tlndfbsWesyb948m+2dOnXSoUOHFB4ermXLlmnTpk3q2bOndXtMTIyaNGmi4sWLa8+ePfrwww81cuRImzPmtm7dqo4dO6p79+7at2+fWrdurdatW+vgwYPWNh988IE+/fRTTZ06VTt27FDu3LkVHBysmzdvpmpfAQAAMqNUz4l2u08++STF9SNHjkz2bSYAAMCjLj4+Xm5ubpKkNWvWqGXLlpKk8uXL6+zZs6nqo2nTpmratOk927i5ucnHxyfFbYcPH9bKlSu1a9cu1axZU5L02WefqVmzZvroo4/k6+urOXPmKC4uTtOnT5erq6sqVaqk/fv3a/z48dZi28SJE/Xss89q4MCBkqQxY8YoPDxckyZN0tSpU2WM0YQJEzR06FC1atVKkjR79mwVLlxYS5YsUYcOHVKMLzY2VrGxsdbHMTExqTouAAAAD0qGzon20ksvafr06RnZJQAAQJZXqVIlTZ06VZs3b1Z4eLj1MsszZ86oQIECGTbOhg0bVKhQIZUrV069e/fWhQsXrNu2bdumfPnyWQtoktSoUSNly5ZNO3bssLapV6+eXF1drW2Cg4N19OhRXbp0ydqmUaNGNuMGBwdr27ZtkqSTJ09aL1lN4unpqYCAAGublIwbN06enp7Wxc/PLx1HAgAAIONlaBFt27Ztcnd3z8guAQAAsrz3339fX3zxhZ5++ml17NhR1apVkyT9+OOP1ss80+vZZ5/V7NmztXbtWr3//vvauHGjmjZtqoSEBEn/zsVWqFAhm+dkz55dXl5eioyMtLYpXLiwTZukx/ba3L799uel1CYlQ4YMUXR0tHU5derUfe0/AACAo6Xpcs7nnnvO5rExRmfPntXu3bs1bNiwDAkMAADgYVG/fn39888/iomJUf78+a3re/bsqVy5cmXIGLdfJlmlShVVrVpVpUqV0oYNG9SwYcMMGcOR3NzcrJe8AgAAZEZpKqJ5enraPM6WLZvKlSun0aNHq0mTJhkSGAAAQFaXP39+WSyWZOs9PT1VtmxZvfnmm2rcuLFDxn788cdVsGBBHT9+XA0bNpSPj4/OnTtn0+bWrVu6ePGidR41Hx8fRUVF2bRJemyvze3bk9YVKVLEpk316tUzbgcBAAAesDQV0WbMmJHRcei9997TkCFD1K9fP02YMCHD+wcAAHjQ7pbTXL58WXv27FHz5s313XffqUWLFhk+9t9//60LFy5YC1mBgYHWcf39/SVJ69atU2JiogICAqxt3n77bcXHxytHjhySpPDwcJUrV856Bl1gYKDWrl2r/v37W8cKDw9XYGCgJKlkyZLy8fHR2rVrrUWzmJgY7dixQ717987w/QQAAHhQ0lRES7J7924dPnxYklSxYkVrQna/du3apS+++EJVq1ZNTzgAAACZSmho6D23V69eXePGjUtVEe3q1as6fvy49fHJkye1f/9+eXl5ycvLS6NGjVLbtm3l4+OjEydOaNCgQSpdurSCg4MlSRUqVNCzzz6rV155RVOnTlV8fLz69u2rDh06yNfXV5L04osvatSoUerevbsGDx6sgwcPauLEiTZ3Zu/Xr5+efvppffzxxwoJCdH8+fO1e/duTZs2TZJksVjUv39/vfPOOypTpoxKliypYcOGydfXV61bt77fQwgAAJBppOnGAn///bfq1q2r2rVrq1+/furXr59q1aqlOnXq6O+//76vvq5evapOnTrpyy+/tJkjBAAA4GHXvHlzHTlyJFVtd+/erRo1aqhGjRqSpLCwMNWoUUPDhw+Xi4uLfvvtN7Vs2VJly5ZV9+7d5e/vr82bN9vMMzZnzhyVL19eDRs2VLNmzVSnTh1r8Uv69zLT1atX6+TJk/L399d//vMfDR8+XD179rS2eeqppzR37lxNmzZN1apV03fffaclS5aocuXK1jaDBg3S66+/rp49e6pWrVq6evWqVq5cyQ2oAABAlpamM9F69Oih+Ph4HT58WOXKlZMkHT16VF27dlWPHj20cuXKVPfVp08fhYSEqFGjRnrnnXfu2TY2NlaxsbHWxzExMWkJHwAAIFOIjY2Vq6trqtrWr19fxpi7bl+1apXdPry8vDR37tx7tqlatao2b958zzbt2rVTu3bt7rrdYrFo9OjRGj16tN2YAAAAsoo0FdE2btyorVu3WgtoklSuXDl99tlnqlu3bqr7mT9/vvbu3atdu3alqv24ceM0atSo+44XAAAgM/r666+ZbB/I4o71bu+QfstOWeCQfgEAaZemIpqfn5/i4+OTrU9ISLDOqWHPqVOn1K9fP4WHh6f61P4hQ4YoLCzM+jgmJkZ+fn6pCxoAAOABuz1vuV10dLT27t2rY8eOadOmTQ84KgAAAKRFmopoH374oV5//XVNnjxZNWvWlPTvPB39+vXTRx99lKo+9uzZo3PnzumJJ56wrktISNCmTZs0adIkxcbGysXFxeY5bm5uNvN6AAAAZGb79u1Lcb2Hh4caN26sH374QSVLlnzAUQEAACAt0lREe/nll3X9+nUFBAQoe/Z/u7h165ayZ8+ubt26qVu3bta2Fy9eTLGPhg0b6sCBAzbrunbtqvLly2vw4MHJCmgAAABZzfr1650dAgAAADJImopoEyZMSPfAefPmtbmLkyTlzp1bBQoUSLYeAAAAAAAAcKY0FdFCQ0MzOg4AAAAAAAAg00pTEU36d/6yJUuW6PDhw5KkSpUqqWXLlum6DHPDhg1pfi4AAAAAAADgKGkqoh0/flzNmjXT6dOnVa5cOUnSuHHj5Ofnp+XLl6tUqVIZGiQAAAAAAADgTNnS8qQ33nhDpUqV0qlTp7R3717t3btXERERKlmypN54442MjhEAAAAAAABwqjSdibZx40Zt375dXl5e1nUFChTQe++9p6CgoAwLDgAAAAAAAMgM0nQmmpubm65cuZJs/dWrV+Xq6pruoAAAAAAAAIDMJE1FtObNm6tnz57asWOHjDEyxmj79u3q1auXWrZsmdExAgAAAAAAAE6VpiLap59+qtKlS+upp56Su7u73N3dFRQUpNKlS2vixIkZHSMAAAAAAADgVPc1J1piYqI+/PBD/fjjj4qLi1Pr1q0VGhoqi8WiChUqqHTp0o6KEwAAAAAAAHCa+yqivfvuuxo5cqQaNWqknDlzasWKFfL09NT06dMdFR8AAAAAAADgdPd1Oefs2bP1+eefa9WqVVqyZIl++uknzZkzR4mJiY6KDwAAAAAAAHC6+yqiRUREqFmzZtbHjRo1ksVi0ZkzZzI8MAAAAAAAACCzuK8i2q1bt+Tu7m6zLkeOHIqPj8/QoAAAAAAAAIDM5L7mRDPG6OWXX5abm5t13c2bN9WrVy/lzp3buu6HH37IuAgBAAAAAAAAJ7uvIlpoaGiydS+99FKGBQMAAAAAAABkRvdVRJsxY4aj4gAAAAAAAMBDzjt/KYf0e/7SCYf0e7v7mhMNAAAAAAAAeBRRRAMAAAAAAADsoIgGAAAAAAAA2EERDQAAAAAAALCDIhoAAAAAAABgB0U0AAAAAAAAwA6KaAAAAAAAAIAdFNEAAAAAAAAAOyiiAQAAAAAAAHZQRAMAAAAAAADsoIgGAAAAAAAA2EERDQAAAAAAALCDIhoAAAAAAABgB0U0AAAAAAAAwA6KaAAAAAAAAIAdFNEAAAAAAAAAOyiiAQAAAAAAAHZQRAMAAAAAAADsoIgGAAAAAAAA2OHUItqUKVNUtWpVeXh4yMPDQ4GBgfr555+dGRIAAAAAAACQjFOLaEWLFtV7772nPXv2aPfu3XrmmWfUqlUrHTp0yJlhAQAAAAAAADayO3PwFi1a2Dx+9913NWXKFG3fvl2VKlVyUlQAAAAAAACALacW0W6XkJCgRYsW6dq1awoMDEyxTWxsrGJjY62PY2JiHlR4AAAAAAAAeIQ5/cYCBw4cUJ48eeTm5qZevXpp8eLFqlixYoptx40bJ09PT+vi5+f3gKMFAAAAAADAo8jpRbRy5cpp//792rFjh3r37q3Q0FD973//S7HtkCFDFB0dbV1OnTr1gKMFAAAAAADAo8jpl3O6urqqdOnSkiR/f3/t2rVLEydO1BdffJGsrZubm9zc3B50iAAAAAAAAHjEOf1MtDslJibazHsGAAAAAAAAOJtTz0QbMmSImjZtqmLFiunKlSuaO3euNmzYoFWrVjkzLAAAAAAAAMCGU89EO3funLp06aJy5cqpYcOG2rVrl1atWqXGjRs7MywAAIBMZ9OmTWrRooV8fX1lsVi0ZMkSm+3GGA0fPlxFihRRzpw51ahRI/3+++82bS5evKhOnTrJw8ND+fLlU/fu3XX16lWbNr/99pvq1q0rd3d3+fn56YMPPkgWy6JFi1S+fHm5u7urSpUqWrFixX3HAgAAkNU4tYj29ddf688//1RsbKzOnTunNWvWUEADAABIwbVr11StWjVNnjw5xe0ffPCBPv30U02dOlU7duxQ7ty5FRwcrJs3b1rbdOrUSYcOHVJ4eLiWLVumTZs2qWfPntbtMTExatKkiYoXL649e/boww8/1MiRIzVt2jRrm61bt6pjx47q3r279u3bp9atW6t169Y6ePDgfcUCAACQ1Tj9xgIAAACwr2nTpmratGmK24wxmjBhgoYOHapWrVpJkmbPnq3ChQtryZIl6tChgw4fPqyVK1dq165dqlmzpiTps88+U7NmzfTRRx/J19dXc+bMUVxcnKZPny5XV1dVqlRJ+/fv1/jx463FtokTJ+rZZ5/VwIEDJUljxoxReHi4Jk2apKlTp6YqFgAAgKwo091YAAAAAPfn5MmTioyMVKNGjazrPD09FRAQoG3btkmStm3bpnz58lkLaJLUqFEjZcuWTTt27LC2qVevnlxdXa1tgoODdfToUV26dMna5vZxktokjZOaWFISGxurmJgYmwUAACAzoYgGAACQxUVGRkqSChcubLO+cOHC1m2RkZEqVKiQzfbs2bPLy8vLpk1Kfdw+xt3a3L7dXiwpGTdunDw9Pa2Ln5+fnb0GAAB4sCiiAQAAwOmGDBmi6Oho63Lq1ClnhwQAAGCDIhoAAEAW5+PjI0mKioqyWR8VFWXd5uPjo3Pnztlsv3Xrli5evGjTJqU+bh/jbm1u324vlpS4ubnJw8PDZgEAAMhMKKIBAABkcSVLlpSPj4/Wrl1rXRcTE6MdO3YoMDBQkhQYGKjLly9rz5491jbr1q1TYmKiAgICrG02bdqk+Ph4a5vw8HCVK1dO+fPnt7a5fZykNknjpCYWAACArIgiGgAAQBZw9epV7d+/X/v375f07wT++/fvV0REhCwWi/r376933nlHP/74ow4cOKAuXbrI19dXrVu3liRVqFBBzz77rF555RXt3LlTv/zyi/r27asOHTrI19dXkvTiiy/K1dVV3bt316FDh7RgwQJNnDhRYWFh1jj69eunlStX6uOPP9aRI0c0cuRI7d69W3379pWkVMUCAACQFWV3dgAAAACwb/fu3WrQoIH1cVJhKzQ0VDNnztSgQYN07do19ezZU5cvX1adOnW0cuVKubu7W58zZ84c9e3bVw0bNlS2bNnUtm1bffrpp9btnp6eWr16tfr06SN/f38VLFhQw4cPV8+ePa1tnnrqKc2dO1dDhw7Vf//7X5UpU0ZLlixR5cqVrW1SEwsAAEBWYzHGGGcHkVYxMTHy9PRUdHQ082YAj4jlNTo6pN+QffMc0i+AzIkcIvPjNXKcM9+847C+fTsPdVjfmdWx3u0d0m/ZKQsc0m9m5qg8TyLXAzIT7/ylHNLv+UsnJDk2h+ByTgAAAAAAAMAOimgAAAAAAACAHRTRAAAAAAAAADsoogEAAAAAAAB2UEQDAAAAAAAA7KCIBgAAAAAAANhBEQ0AAAAAAACwgyIaAAAAAAAAYAdFNAAAAAAAAMAOimgAAAAAAACAHRTRAAAAAAAAADsoogEAAAAAAAB2UEQDAAAAAAAA7KCIBgAAAAAAANhBEQ0AAAAAAACwgyIaAAAAAAAAYAdFNAAAAAAAAMCO7M4OAAAAAHjUnVvxhUP6LdTsVYf0CwDAo4gz0QAAAAAAAAA7KKIBAAAAAAAAdlBEAwAAAAAAAOygiAYAAAAAAADYQRENAAAAAAAAsIMiGgAAAAAAAGCHU4to48aNU61atZQ3b14VKlRIrVu31tGjR50ZEgAAAAAAAJCMU4toGzduVJ8+fbR9+3aFh4crPj5eTZo00bVr15wZFgAAAAAAAGAjuzMHX7lypc3jmTNnqlChQtqzZ4/q1auXrH1sbKxiY2Otj2NiYhweIwAAAAAAAJCp5kSLjo6WJHl5eaW4fdy4cfL09LQufn5+DzI8AAAAAAAAPKIyTREtMTFR/fv3V1BQkCpXrpximyFDhig6Otq6nDp16gFHCQAAAAAAgEeRUy/nvF2fPn108OBBbdmy5a5t3Nzc5Obm9gCjenSd+eYdh/Xt23mow/oGAAAAAABwhExRROvbt6+WLVumTZs2qWjRos4OBwAAAAAAZFIdyrdyWN/zjyx1WN/I+pxaRDPG6PXXX9fixYu1YcMGlSxZ0pnhAAAAAAAAAClyahGtT58+mjt3rpYuXaq8efMqMjJSkuTp6amcOXM6MzQAAAAAAADAyqk3FpgyZYqio6NVv359FSlSxLosWLDAmWEBAAAAAAAANpx+OScAAAAAAACQ2Tn1TDQAAAAAAAAgK6CIBgAAAAAAANhBEQ0AAAAAAACwgyIaAAAAAAAAYAdFNAAAAAAAAMAOimgAAAAAAACAHRTRAAAAAAAAADsoogEAAAAAAAB2UEQDAAAAAAAA7KCIBgAAAAAAANiR3dkBAI+CY73bO6TfslMWOKRfAAAAAABgizPRAAAAAAAAADsoogEAAAAAAAB2UEQDAAAAAAAA7KCIBgAAAAAAANhBEQ0AAOAhMXLkSFksFpulfPny1u03b95Unz59VKBAAeXJk0dt27ZVVFSUTR8REREKCQlRrly5VKhQIQ0cOFC3bt2yabNhwwY98cQTcnNzU+nSpTVz5sxksUyePFklSpSQu7u7AgICtHPnTofsMwAAwINCEQ0AAOAhUqlSJZ09e9a6bNmyxbptwIAB+umnn7Ro0SJt3LhRZ86c0XPPPWfdnpCQoJCQEMXFxWnr1q2aNWuWZs6cqeHDh1vbnDx5UiEhIWrQoIH279+v/v37q0ePHlq1apW1zYIFCxQWFqYRI0Zo7969qlatmoKDg3Xu3LkHcxAAAAAcgCIaAADAQyR79uzy8fGxLgULFpQkRUdH6+uvv9b48eP1zDPPyN/fXzNmzNDWrVu1fft2SdLq1av1v//9T99++62qV6+upk2basyYMZo8ebLi4uIkSVOnTlXJkiX18ccfq0KFCurbt6+ef/55ffLJJ9YYxo8fr1deeUVdu3ZVxYoVNXXqVOXKlUvTp09/8AcEAAAgg1BEAwAAeIj8/vvv8vX11eOPP65OnTopIiJCkrRnzx7Fx8erUaNG1rbly5dXsWLFtG3bNknStm3bVKVKFRUuXNjaJjg4WDExMTp06JC1ze19JLVJ6iMuLk579uyxaZMtWzY1atTI2iYlsbGxiomJsVkAAAAyE4poAAAAD4mAgADNnDlTK1eu1JQpU3Ty5EnVrVtXV65cUWRkpFxdXZUvXz6b5xQuXFiRkZGSpMjISJsCWtL2pG33ahMTE6MbN27on3/+UUJCQoptkvpIybhx4+Tp6Wld/Pz80nQMAAAAHCW7swMAAABAxmjatKn1/1WrVlVAQICKFy+uhQsXKmfOnE6MzL4hQ4YoLCzM+jgmJoZCGgAAyFQoogEPoYPt2jmk38qLFjmkXwCAY+TLl09ly5bV8ePH1bhxY8XFxeny5cs2Z6NFRUXJx8dHkuTj45PsLppJd++8vc2dd/SMioqSh4eHcubMKRcXF7m4uKTYJqmPlLi5ucnNzS3N+woAAOBoXM4JAADwkLp69apOnDihIkWKyN/fXzly5NDatWut248ePaqIiAgFBgZKkgIDA3XgwAGbu2iGh4fLw8NDFStWtLa5vY+kNkl9uLq6yt/f36ZNYmKi1q5da20DAACQFVFEAwAAeEi8+eab2rhxo/78809t3bpVbdq0kYuLizp27ChPT091795dYWFhWr9+vfbs2aOuXbsqMDBQTz75pCSpSZMmqlixojp37qxff/1Vq1at0tChQ9WnTx/rWWK9evXSH3/8oUGDBunIkSP6/PPPtXDhQg0YMMAaR1hYmL788kvNmjVLhw8fVu/evXXt2jV17drVKccFAAAgI3A5JwAAwEPi77//VseOHXXhwgV5e3urTp062r59u7y9vSVJn3zyibJly6a2bdsqNjZWwcHB+vzzz63Pd3Fx0bJly9S7d28FBgYqd+7cCg0N1ejRo61tSpYsqeXLl2vAgAGaOHGiihYtqq+++krBwcHWNu3bt9f58+c1fPhwRUZGqnr16lq5cmWymw0AAABkJRTRAAAAHhLz58+/53Z3d3dNnjxZkydPvmub4sWLa8WKFffsp379+tq3b9892/Tt21d9+/a9ZxsAAICshMs5AQAAAAAAADsoogEAAAAAAAB2cDknAABZUEDxOg7pd8dfWxzSLwAAAJDVcSYaAAAAAAAAYAdFNAAAAAAAAMAOimgAAAAAAACAHU4tom3atEktWrSQr6+vLBaLlixZ4sxwAAAAAAAAgBQ5tYh27do1VatWTZMnT3ZmGAAAAAAAAMA9OfXunE2bNlXTpk2dGQIAAAAAAABgl1OLaPcrNjZWsbGx1scxMTFOjAbAo+DbSi85pN+XDn3rkH4BAAAAAI6RpW4sMG7cOHl6eloXPz8/Z4cEAAAAAACAR0CWKqINGTJE0dHR1uXUqVPODgkAAAAAAACPgCx1Oaebm5vc3NycHQYc4NSEMIf069d/vEP6BRxlYuXODum338FvHNJvZtahfCuH9T3/yFKH9Q0AAAAgc8pSZ6IBAAAAAAAAzuDUM9GuXr2q48ePWx+fPHlS+/fvl5eXl4oVK+bEyAAAAAAAAID/49Qi2u7du9WgQQPr47Cwfy/pCw0N1cyZM50UFQAAAAAAAGDLqUW0+vXryxjjzBAAAAAAAAAAu5gTDQAAAAAAALAjS92d056Y33c6pF+PMrUd0i8AAAAAAACyBs5EAwAAAAAAAOx4qM5EAwAAAAAAyMoCitdxSL87/trikH4fJRTR8Eg6Oby7Q/otOfprh/QLAAAAAACci8s5AQAAAAAAADs4Ey0dLu5Y6pB+vQJaOaRfAAAAAABwf54t3cQh/a48vtoh/cJxKKIBAJABSK4Ax+Iu7AAAwNm4nBMAAAAAAACwgzPRAACAXWWLVHdIv8fO7ndIvwAAAEBGo4gGAAAAwGFOTQhzWN9+/cc7rG8AAO7E5ZwAAAAAAACAHRTRAAAAAAAAADu4nBMAHmHDK7/okH5HH5ybbF2fSi84ZCxJmnxoocP6BgAAAACJM9EAAAAAAAAAuzgTDQAAAACyiIPt2jmk38qLFjmkXwB4mHAmGgAAAAAAAGAHRTQAAAAAAADADi7nBAAAmY53/lIO6ff8pRMO6RcPn4s7ljqkX6+AVg7pFwAAOB5nogEAAAAAAAB2UEQDAAAAAAAA7OByTgAAAAAPjZPDuzuk35Kjv3ZIv3Cebyu95JB+Xzr0rUP6BeB8FNEApMsvDV5wWN9B6xc6rG8AAAAAAO4Hl3MCAAAAAAAAdlBEAwAAAAAAAOzgck4AAAAAQIocNXUH03YAyIooomUh51Z84ZB+CzV71SH9AgAAAAAAPCy4nBMAAAAAAACwgzPRAAAAAABAuvSp5JhLfycf4tJfZB4U0QAAAAAAcLCJlTs7pN9+B79xSL8AkqOIBgAAAAAA8IgqW6S6Q/o9dna/Q/p1JuZEAwAAAAAAAOzgTDQAAAAAAB4ywyu/6JB+Rx+c65B+gawgU5yJNnnyZJUoUULu7u4KCAjQzp07nR0SAAAAMgB5HgAAeFg4vYi2YMEChYWFacSIEdq7d6+qVaum4OBgnTt3ztmhAQAAIB3I8wAAwMPE6UW08ePH65VXXlHXrl1VsWJFTZ06Vbly5dL06dOdHRoAAADSgTwPAAA8TJw6J1pcXJz27NmjIUOGWNdly5ZNjRo10rZt25K1j42NVWxsrPVxdHS0JCkmJubff69edUyg/7//ZKuvXXfIcNnvMt6V6zccMp57CuNduXHTIWNJ//d62Yx3MzaFlo4ZS5KuxMY90PGuxsU/2PHiH9x41245Zqy7jXc94cEeyxsPeLybCQ/2vRn7APcvzkFj3W28+Ac83q3EWw9sLElKeODjJTzQ8RJNokPHS/rXGOOQcUCedzfkeQ9gPPK8DB3PUbneg8zz7jYeeV7GjueoXI8870GMR56XasaJTp8+bSSZrVu32qwfOHCgqV27drL2I0aMMJJYWFhYWFhYWDJkOXXq1INKex455HksLCwsLCwszlwckedlqbtzDhkyRGFhYdbHiYmJunjxogoUKCCLxZLqfmJiYuTn56dTp07Jw8PDEaE+MuM9zPvGeFl7vId53xgv647FeJlnPGOMrly5Il9fXwdGh/tBnsd4D/O+MV7WHYvxGC+zjsV4d+fIPM+pRbSCBQvKxcVFUVFRNuujoqLk4+OTrL2bm5vc3Nxs1uXLly/N43t4eDyQF/5RGO9h3jfGy9rjPcz7xnhZdyzGyxzjeXp6OigaSOR5jJc1xmK8rD3ew7xvjJe1x3uY9y2rjOeoPM+pNxZwdXWVv7+/1q5da12XmJiotWvXKjAw0ImRAQAAID3I8wAAwMPG6ZdzhoWFKTQ0VDVr1lTt2rU1YcIEXbt2TV27dnV2aAAAAEgH8jwAAPAwcXoRrX379jp//ryGDx+uyMhIVa9eXStXrlThwoUdNqabm5tGjBiR7JIBxsvcYzEe42XWsRgva4/3MO8b48HZyPMYL7OOxXhZe7yHed8YL2uP9zDv26MwXmpYjOHe7gAAAAAAAMC9OHVONAAAAAAAACAroIgGAAAAAAAA2EERDQAAAAAAALCDIhqAR96VK1ecOv6lS5ckSUxRiczGUe/JxMREh/QLAEBKnJnrkechsyLPSxuKaE50/vx53bp1SwkJCc4O5aEQHx8vSU49ng/7B8bDaOnSpWrcuLFiY2OdFkO/fv107do1WSyWDPtltnv3bq1evVoS70vcv82bN+v69euyWCwO6T9bNuenH8YY/f3330pISOAPGzgEeV7GIs9DWjk71yPPQ2ZDnpc+zt+7TCrpw8gYYz3od/4/vd566y0tXrxYLi4u6e7rftyefCT9//Z9y6ofxJMnT9bu3bsf6PG8832Q9IHxoP8ou/01u/01TVqf1V7Tn3/+WWvWrNHNmzcdPlaZMmX0zz//aO7cuZIefHJ++vRphYeHa/To0ZKUYb/MRowYoQ4dOigiIkLZsmVzWpHAkZ+hKbn9szul/2e1nwVnadOmjT766COH9b1o0SJJzv1WfsGCBWrVqpUmT57ssCQSmRd5XtZDnifr2EmxZdXfbQ8yz5Ocm+uR52Us8ryMQZ6XPhbD169OYYxRz5499fPPP2vLli0qUaKEzbakbyocldjHxcXJ1dVVkhQbGys3NzdJ0o0bN5QzZ07dvHlT7u7uDhnbUYKCguTi4qLw8HDr/twuMTHR+ksmI4/r3r17deDAAR0+fFiPP/64nn/+eXl5eWVY/4+iJk2aKCYmRmXLllWtWrVUr149VatWzWHjffzxx5o4caLWrFmjsmXLOmycu1m8eLG6deumKVOmqEOHDtb3alrFxMQof/78KlSokIKDgzVz5syMCzYVHPnZlRq3bt1S9uzZ7/r/+Ph45ciRI93jOHs/HWn27NkaNWqUFixYoJo1a6b7PZnkr7/+UsmSJVW1alX98ssvyp07dwZEe/+uX7+umjVrasiQIWrTpo3y5MnjlDjw8CLPy3jkeQ+PB53nSc7N9cjzMhZ5XvqR56UPRbQ73Lp1S6tXr1b+/PkVHx+v48ePq2jRorpx44YuXryowoUL68KFCzp8+LC6deum0qVLp3ms2NhYNWnSRF5eXvrmm2+UK1euZG/eU6dOyc/PL727ZTV8+HBJkouLi7Zu3arixYvLxcVFJ06cUIUKFXTmzBkdPnxYdevW1ZQpU9I9XkJCgrJly3bXD6DFixcrMTFRbdu2TfdYJ0+eVHBwsLp3767BgwcrISHBod9WXrlyRV999ZVGjhypmzdvysfHR//884/i4uLUsWNHvf322ypXrpzDP4C/++47JSQkyM3NTfv27ZOPj4+yZ8+uP//8U48//riioqJ0/PhxBQYG6pVXXrHb373ijY6O1uLFi9WuXTuHfij+8ssv2rx5s7Zu3apz584pV65cKleunAIDAxUUFKRSpUpl6HiJiYlq166djh07pjVr1qhw4cLWbykd/Y130vF+5513tHz5cv3www8qUqRIuvp87733tGTJEn300Udq1KiRvvvuOzVv3tymTWJioqZNm6YePXpYk4+McuvWLZ08eVJRUVGKiIiwfgMcGRmp0qVL66+//tKtW7fk4uKiSpUq6YknnsiQccPDw3XgwAHFxsZq//79Kl68uOLj462fb5GRkYqKilL27Nk1depUFS1aNE37dubMGeXPn1+5c+fW0aNH9dhjj0n6v8QhKipKFy5cUO3atdO0Hzdv3tT58+fl5+enc+fOKS4uTkWLFlVERIRy5MihggULateuXapSpYry5s2bpjHuJTExURaLRaGhoTp//rx++umnDHuPvPbaa9q+fbuyZcumRo0a6b333suQfu/XhAkTNG/ePG3fvv2un3ehoaEaOXKkSpYs+YCjgyOR52Vsnic9uFyPPI88Lz2cleuR55Hn3Yk8z/EcnucZ2Pjss89M9uzZTbFixUz9+vVNSEiIKVq0qKlXr56xWCymQIEC5qmnnjLFihUz27dvT/M4N2/eNMYYs3v3blO9enUzZ84cY4wxv//+u9m8ebMJCwszjRo1MjVr1syQ/TLGmD///NNYLBZToUIFM2zYMPP++++bl19+2UyaNMlYLBYTGBhoBg8ebMLCwszXX3+drrFu3Lhh8zgxMdHcunUrWZuKFSuaCRMmpGssY4yJjY01xhgzZcoUU7p0abNjxw5jjDHx8fHmxo0bZvXq1ebjjz82bdq0SfdYScaOHWsCAgLMe++9Z65evWoOHjxoFi1aZF599VVTpEgR06ZNm2T7nNGSXtPChQubNm3amM6dO5uqVauarl27GovFYh577DHz7LPPmqCgIDNmzJh79nXp0iWbx4mJiSYxMdFm3ZQpU0ypUqUyejfu6urVq2bZsmVmyJAh5plnnjHPPPOMee6558zAgQPNmjVr0tX3nft2+vRp8+yzz5pBgwYla+uo1zEhIcH6/5iYGFO/fn3Tvn17c/369XT1W7JkSTN58mRjjDGdOnUydevWNXFxcSYhIcG6399//72xWCzpGuduxo8fbywWi+ncubNp2bKlyZ8/v2nZsqWpWbOmsVgspn79+qZChQrGYrGYXbt2Zdi4ZcuWNRaLxQwaNMiMGTPGtGjRwkycONHUqFHD5MuXz/Tr18/07NnTdOjQIc1jPPnkk6ZXr17G19fX1KhRwzRp0sQULlzYPPbYY6ZatWomZ86cxsvLy7z22mtp6v+rr74yrVq1MiEhIaZw4cKmWbNmxt/f3+TLl8/UqlXL+Pr6mvz585tixYqZgwcPpnk/UuOPP/4wJUuWtNmXlD4X7ke+fPlMeHi4mT59usmVK5fZvXt3sjYzZswwAwcOTPMYqVG3bl0zevTou26/ePGiadasmZk/f75D48CDR56XMXmeMQ821yPPI89LC2fneuR55Hl3Is97OPI8imh3mD17tmnSpInZuXOnSUhIsH6gvv322yYwMNDcunXLREREmMjIyHSPdePGDXPt2jXz5JNPmjx58pgnn3zSVKtWzeTOnds0bdrUvPbaa2bTpk3pHseY/0ts3n//fTN48GBz6NAh67Y//vjD5MqVK0P2KcmwYcNMrVq1zKRJk8zff/9tsy3pA37r1q3GYrGYy5cvZ9i4xhhTq1YtU6tWLfP222+bdu3amXz58plSpUqZsmXLmo8//jjDxilcuLCZN29esvVxcXFm9uzZxt3d3YwbNy7DxkvJ33//bV566SUzadIkc+XKFev6gwcPmty5c5szZ86YmJgYExcXd89+zpw5Y9q0aWPGjx9vtm7daq5evWqzPTEx0cTFxZmgoCDTp08fh+yLPUePHjXdu3c3pUuXNhaLxfznP/9JV39xcXHmwoULZu7cuWbgwIGmRo0axmKxmDx58pgCBQqYtm3bmpUrV2ZQ9Hf3559/ms2bN5s333zTNGzY0FgsFvPEE0+Yd9991xw9etQmAUuNo0ePmhw5cpiLFy8aY4w5cuSI8fHxMdOnTzfG/F9CFxISYl5//fWM3Zn/b/z48aZkyZJmxIgRJj4+3hjz7x9AY8aMMVWqVDEHDx40V65csW7LKN9884154YUXzJdffmmzvkqVKubDDz9MV1JgjDH79u0zFovF9OrVy/z5559m9erVZvXq1SYiIsJYLBbzySefmIMHD5p58+aZo0ePpmmM9u3bm5w5c5rVq1ebPXv2mFmzZpmoqCjTtWtXU7ZsWbN+/XqzevVqM3v27HTtS0ruPD5RUVHmiy++MHny5DHvvPNOss/y+7V+/Xrj6elpHadhw4amdevW1j/Ek96blSpVMkOHDk3XWPdy7do107RpUzNy5EhjTPL9TvLCCy+Yjz76yGFxwDnI8zKOs3I98jzyvNTKDLkeeV7GIc9LH/I8W+nJ8yii3eHq1atm1KhRJleuXGbYsGHWhKNy5cpm+PDhGTLGmjVrzNChQ039+vWNn5+fCQoKMjlz5jQuLi5m+vTp5sqVK9ZvMDPaqVOnTGhoqClQoIB55513jDHGDBo0yDz55JPWD7r7/TBPyRdffGE6duxoatasaSpUqGDat29v5s+fb/NLu2/fviYwMDDdY50+fdps2bLFjBs3zrRp08bUrl3bWCwWY7FYTGhoqFm2bJn59ddf0z3O7Xbu3Gl8fX3NtWvXrMfrzsp9586dTdu2ba3fnjrKli1bTOXKlc0TTzxhli9fbowxZsiQIaZ27dqp/lbtl19+MU899ZSpVauWqVevnunZs6f56quvzIEDB6z79+eff5ps2bKZ33//3WH7EhMTYw4fPmxmzpxpZsyYYZ5//nnTtGlTU6FCBVO0aFHz1FNPmcKFC5ugoCBz4MCBdI314YcfGldXV1OlShVTt25d8+mnn5rNmzebPXv2mE8//dQ8++yzxtvb23h6epp//vkng/bw/5w6dcrUrl3blCpVyuTPn9+0aNHCDB482KxevdoMHDjQ+Pr6mly5cpmqVauavXv3prrf3r17m+bNmxtj/u9nefjw4cbLy8ucOHHCGGPM5cuXTY4cOcyRI0cyfL+SzJw50zRr1sx88cUX1nVVq1Y1o0aNsmmX3oTnTl9++aUpU6aMCQ0NNdHR0eb06dMme/bs1m/z0vr5lpiYaBISEsy0adPMk08+aaZOnWrdtnTpUuPj42PzB05aHT161LRp08Y899xzJiIiwrq+WrVqZuzYsenu356ff/7ZjBkzxvj7+5ty5coZb29vU6dOHVOuXDmTLVs2ExQUZKZNm5amb9Fbt25tunfvbn38yy+/mKJFi5qlS5da1/3xxx8me/bsGf7lSpKk91vv3r1NQEBAsm1J20+dOmU8PT3TnCQj8yLPy5g8z5gHl+uR55HnpZUzcz3yvH+R59kiz3s48jyKaHexdetWExwcbMaOHWtOnTplXF1dMyyZfvrpp0316tXNO++8Y7777jtz4cIFc+DAAfPkk09aq85Jp+Q6ypw5c0xwcLCZP3++KVKkiEOq3adPnzYrV64048aNM61btzaVKlUy1apVM6+99ppZunSpKVy4sPn222/TPU5wcLDJmTOnqVevnunRo4dZtmyZmTFjhgkKCrL55ZGRH+JLly41tWrVMidPnrxrm8WLF5snnnjCYYnynQYNGmRatmxpTp06ZUqUKGGmTZt2333s3LnTDBs2zDRo0MB6CvObb75pfvjhB/PGG2+YMmXKOCDy/1OjRg3j6elpihcvbkqXLm169+5tevfubebMmWNWrFhh9uzZYxISEqzfvqXHjBkzzLp161L81iU+Pt6cOXPGrF69Ok3HMTVWrFhhunbtalatWpXsEgtj/v0MCA8PN61atbrn++xOefLkMQsXLjTG/N97/vr166Z27drmxRdfNMb8ezlTyZIl070PKUn63IqPjzdTpkwxRYsWNUOHDjU7d+40bm5u5tChQxmeUN1px44dpkmTJua9994zPXr0MM8880yG9j9//nxTvnx5061bN2OMMY0aNTKvvPKKdXt6P7vPnTtnunTpYqpUqWK2bNli/vrrL5M9e3brmSWO+t1w9uxZ4+3tbZ566ikzZswY89NPP5krV66Y69evmwsXLpiffvrJegnRnUlyatx+WUfSH36vvvqqqVixovVneujQoaZWrVoZt1N3sWzZMpMjRw7Tq1cvc/jwYZs/gs+dO2eGDBliqlSp4vA44DzkeRnjQeR65Hn/Is+7f87M9cjzHIc8L23I8/6VEXkeRbQ73Lp1yyQkJJiEhATz008/mcqVKxuLxWL94UyqUqdVbGxssm/LkvocO3asKV68uDl8+HC69uFuEhISTGxsrElISDA3b940n332mcmdO7dxdXU1v/zyi7VNeu3ZsyfZumPHjpnvvvvODBkyxDRp0sT4+fmZnDlzpnusxMREs2jRIhMdHW1iYmKs669cuWJatmxpatWqZaKjo9M9zp3OnTtn8uXLZz788MNk226/NKRevXoZPvadkn5R/f3339YPvpw5c1q/SbT3mv76669m2bJlNutiY2PNihUrTJ8+fUxgYKD1W9/PPvvMMTth/p2rI+mb5ZCQEPP999+bP//80yFjXbx40URFRdmsS0hIMHFxccl+8TvqF1mZMmXM//73P+vjjEo4fvvtN5u+kuJfv369KVy4sNm1a5epW7eu3blTMsrWrVtN3bp1Tb58+cxTTz31QMY0xpgNGzaYqlWrGovFYgYPHmyMSf88D7e/F3bu3GmeeeYZ06VLF+Pm5pbhn9vx8fFm0KBBJjg42AQEBJgWLVpkaP8piYiIML/99ts928TFxZkTJ04kuxTInu3bt5sKFSokWx8VFWV8fX3NgAEDjDHGFC1a1HzzzTf31XdaDRo0yLi6uhp/f38zcuRI880335gFCxaYRo0amerVq5sffvjhgcSBB4s8L2N+pz2oXI88jzwvrZyd65HnORZ53v0jz8u4PI8imh0nT540bdq0MVWrVk0xYbhfL730kpk7d6718e0/6Ldu3TLBwcGmevXqGT5vxd0SjP3795vGjRubF154wZw5cybd49y4ccOULVvW1KpVywwePDjZZII3btwwv/76q5kyZUqK80zcr0mTJlknlzXGdlLQyMhIU6pUKdO5c+cMnyw0MTHRhIWFmfz585t58+YlO+V1165dpnTp0hmyj3eTkJBgrl69mmzfZs6caSpVqmS9jMOeevXqmXbt2lkf3/mh+c8//5hvv/3WdO3aNd0Tod7L9evXTWJiopk3b551YtJixYqZN954w6xdu9acOXMmw+ZWePfdd02JEiXMyy+/bObPn5/sG8Jbt25l+DwOt9u8ebNxdXXNkNPCUyMxMdHEx8ebzp07m8cff9xkz57dIX90xMfHmz179pivv/7aTJkyxfrz/9tvv5mWLVuaoKAgs3nz5gwf15h/P8vu/Ay7efOm6d+/v2nQoEGGTFB8p61bt5rAwEBjsVhsTlVPi//973+mV69e5vTp09Z1165dMyNGjDAWi8U0b948w76Zv5uePXuav/76yxjzf5N4O/JMmSTz5s0zxYoVM9OnTzfZs2d3+Hi379OPP/5onnnmGZM9e3bj7u5ucufObapVq2Z27drl8G/SkTmQ592/B5nrkeeR56WVM3M98ryMR56XfuR5GZfnUUT7/+Lj483mzZutb6zbnTx50rRt29YUKlTITJgwIV0H3GKxpPjhktTnhQsXTJkyZcwHH3yQ5jHutGzZMlOyZEkTFhZmVqxYkewXxubNm42/v7/JkydPuq+dv3Tpkpk2bZoZMGCA9frqhg0bmo8//jjZqcoZ8UNrsVhSvKtG0vHctm2b8fPzM4sXL073WHc6efKkeeaZZ4zFYjEBAQHm3XffNVOmTDGvvPKKKVOmjGnfvn2Gj5nkr7/+MoMHDzb9+vWzHsekf2NjY81XX31lChYsaOrWrWs3ab7zzin//e9/zZYtW4wxGT+Pwb00bNjQ5lueqKgoM3r0aFOiRAljsVhMrVq1zIgRI2wmS06rlStXmiFDhpiWLVuaJ554wgQFBZn+/fub8PDwB/LLpG3btjZ3wkk6MyIj3H5npjsT70OHDhkXFxdTp06dDBnrTp9//rkpX768sVgsxs3NzdSoUcP6eXfkyBHTunVr4+vrm+HfQH300UemdevWNpdiJe37iRMnTGhoqLFYLNY7Wd2v+Ph4s2PHDvPOO+8km/vm5s2bpl+/fiYgICBdCda3335r3NzcTHBwsNm/f7/NttWrV5uAgADz2muvmfPnz6d5jHvZsGGDsVgsNpNT3/kNfnqkNOl10kTWiYmJpk2bNsZisZgePXpk2Jh3k5iYaA4ePGjzx+LFixfN8uXLza+//mp97zyIzwI8OOR5GZPnGfNgcz3yPPK8tHJmrkeeR553J/K8hyvPo4j2/40dO9Y899xz1uRq3rx5ZtWqVTa3737xxRdNly5d0jzG7NmzTenSpa2P7zzlNOkF/fLLL83atWvTPM6dXn31Veup0w0aNDANGzY0I0aMsPmFGhMTY3Otd3pduXLF7Ny500yZMsW8/PLLxt/f31SoUME8//zz1kl102vdunXG29vb+vjORCDpeHbt2tVmcsj0unz5snX+i9jYWDNjxgzz7LPPmoIFC5ps2bKZSpUqmVGjRjn026eXX37ZdO7c2axevdoYk/KHwKpVq0zdunXv2c/MmTNt3pORkZHG3d3dZlLZlG5Zn9HWr19vcubMaeLi4kx8fHyy8X799VfTu3dvY7FYkt2RJz2OHTtmvvnmG9O/f39Tv359U6tWLdOwYUPzwQcfZPgkxbfz8PAwrVq1siaxt7t161aak9rbn3e3BGvbtm3WiWczWuHChc3IkSPN+fPnzY4dO0ypUqVMs2bNbL5Z69q1a4b+4fHjjz+agIAA6/wgdzNs2DDrz8v9mjlzpmndunWyO/gk/dydOnXK+jl79uzZNI1hzL9nNjz99NMmf/78ZuDAgeb48ePGmH8Tk/nz55scOXLYTNiakZ577jmbvr/88ktTrFgxmz/G4+Pj0zUR7L3e19u2bTOFChVK8WciI61evdoEBgYaDw8P4+rqagIDA83EiROT/ZxwFtrDhzwvY/M8Yxyf65HnkedlBGfkeuR55HkpIc97ePI8izHG6BH3448/6sMPP9Tbb7+tZ599VpcuXVLZsmVVokQJPfbYYwoICFBISIiqVq2qyMhI+fj4pGmchg0bKkeOHPrqq69UpEgRubi4WLclvQwWiyVD9ul2K1eu1BtvvCFJatOmjS5fvqwDBw7oxo0bKlasmBo2bKg2bdrIz88v3WMZY5Ltw/nz53Xw4EHt2rVLe/bs0YYNGzRq1Cj16tUrXWO1b99eN2/e1NKlS+8Zx40bN+Tu7p4hx3b37t16//33lS1bNi1YsECSlJCQoMuXLyshIUE3b95U7ty5VaBAgXSPdTdXr15VsWLFtHHjRlWpUsVmW2JiorJly6bvv/9e1apVk5eXl7y8vO7aV506dVSuXDl9/fXXkqSPP/5YS5Ys0ebNm1N8LR2ldevWKlSokKZNm6Zbt24pe/bsMsYoISFBLi4uNnEkrUurpGN0p2PHjmnu3Lk6cuSIvv/+ez3++OM6evRomse5m0WLFql9+/Z69tln9ccff8jLy0uNGzdWu3btVLlyZWu7+z3+U6dO1eHDh3X06FFVq1ZNf/zxh27cuCEfHx+dPn1asbGxypMnj65du6a1a9dm+H7NnTtXw4YN04kTJ6zrlixZom7duikiIkJ58uSRJJ07d05xcXEqWrRohoz7zDPPKDAwUO+++67N+qTjd+zYMc2bN0//+c9/rDHcr8qVK+v1119X586dlStXrmSvzenTp5U3b1798ssvatq0abr258yZM5o2bZoWLFigChUq6OOPP1bJkiUlSQcOHJCkZD/3GcHNzU2bNm1SQECApH9/XwUGBuqdd96x7u/UqVN18+ZN9e/f/776Pn36tFxdXZUvXz79/vvv8vLykru7u06ePGn9fXr27Fl5eXmpRIkSGbxn/+eLL77QZ599pscee0wNGjSQm5ub1q1bp/DwcBUqVEhTp05Vs2bNHDY+nIc8L+PyPOnB5XrkeeR5aeXMXI88jzzvXsjzSmTwnv2fB5rnpasE95CoX7++GTlypPXx2LFjTfny5c2nn35qunTpYmrUqGHq1q2brm9poqOjjcViMRUrVjRNmzY1AwcONN99953NrW0dKSIiwnTr1s0MHDjQnDp1yhw7dsx88sknpkOHDiYwMNA8/vjj93VnmNRIqcL7119/me+//z5DbmubN29eU6FCBTNkyBCzePFic/z48WSnkmb02QSNGzc2b7/9tjl27JgxxjmX+3z++eemSpUq93w/durUybz99tv33P/r16+bIkWKmKCgINOvXz/z448/mhIlSiT7NvdB7GPu3LmTXYpx++nqSRPBGpP+1/Tq1avm5MmT5sCBA2bSpEnm448/Nh06dDCtWrUyAQEBxmKxGA8PD/Pmm2+ma5y7CQwMNIMGDTJ//fWXmTlzpnnttdfMU089ZcqVK2eCg4PNpEmTUryL1L1cu3bNuLi4mLCwMPPll1+afv36mQ8//NBMnjzZWCwW8/zzz5sBAwaYF1980WF3aGvQoIEJDQ01xvzfe2bGjBnWSUYd8S33tWvXTMGCBa0TZqdk06ZNplmzZmm+PGTLli2mQIECKZ5xkPRefOONN8ykSZPS1H9KEhMTzapVq0ytWrVMrly5zMCBA1O8BC2jzJ8/35QoUcL6+NKlSyZPnjzWY5a0nwULFrzvMwT++OMPU7VqVVOmTBnz+OOPmxYtWpj8+fObatWqmaJFixo3NzdTsmRJ4+npmer5fdLi6tWrpkKFCuaTTz6xrrt165aJjo424eHhpmrVqqZOnTop3kENWR95nmPyPGMcm+uR55HnpZUzcz3yvIxDnpcxyPMyPs975ItoMTExxsPDw3o7VmP+/ZCYMWOGMebf0xqnTZtm6tSpY7Zt25bmcd555x1To0YNs2bNGvPqq6+aJ5980tSsWdM899xzZvTo0SY8PNxcuHAhvbuTzK1bt6wfart27TJBQUGmQoUKZuPGjcYYY86cOWN+/PFHM378+AwfO0l675SSklmzZhlvb28zZMgQU7FiRVOsWDHrrerXrFljM2ljRjl69KjJly9fir/4ko7xf//7X+uxdZSBAweal156yVy7du2ubWbOnGlatmxpt681a9aYN99809SpU8dUqVLF5MqVy/Tv39/89NNP6Tpd+X58//33xmKxmBw5chh/f38zderUZJOh3p5opcecOXNM9erVTf78+Y2Pj48JCgoylStXNq+88orp16+fmTFjhtmzZ485cOCAzSU+GeXy5cvGYrHY/KKMjo4227dvN5MmTTKdO3c2tWvXNt7e3vd1acrly5dNz549jbe3t/nxxx9ttrm6uprt27dbHzsiWb5586bx9PQ0FSpUMG+88YaZO3euOX/+vKldu7YZO3aszdgZ+Vmwb98+U6tWrXteFnX+/HlTo0YNu3cjupv//ve/pkWLFiYuLu6ux+7zzz83Xbp0SdMExdevXzejR482H374oRkzZoxZsWKFOXHihDl58qT59ddfzYQJE0xQUJDp1KmTwy7PaNq0qfUSmuvXr5sPP/ww2R22du7cadzd3e+778WLF5vChQubVatWmb/++sv88ssv5tKlS2bOnDkmZ86cZuvWrWbNmjVm2bJlDr006qOPPjI1a9a0XqJ15/tw7969xmKxOPzzGw8eeZ7j8zxjMj7XI88jz0srZ+Z65HnkeXciz3s487xHvoi2bt064+/vbw4ePGhdd/78eXP16lXrwY+KijIVK1Y0Bw4cSPM4vr6+Zvr06dbHUVFRZsaMGaZDhw7G39/fBAUFmXbt2tm0cZSPP/7YdO3a1aFzPt3tev+M+mCtWbOmef/9962Pw8PDTZcuXUzJkiVN6dKlzQsvvGAmTpxodu7cmSHjGWPM8OHDTcOGDe/ZplevXmbYsGEO/Vbv22+/Nd7e3jZ3V0pMTLQZs1WrVvf17drly5fN4sWLzSuvvGJq1aplateubTp06GDeeecdm7tiOUJAQIDp37+/+eWXX0zXrl2Nt7e3cXV1NSEhIckShfRKuoV78+bNzfvvv58hd2K7H6tXrzYNGjQwxvw7z8qdPw+RkZFmzZo1ZujQoTaTp6bWN998Y4KDg82cOXOMMcZMmTLFlC9f3sTGxjp8vpPjx4+bMWPGmCeeeMIULVrUPPnkkyZHjhxm2rRpJiIiwiHjX7lyxZQpU8b85z//sa5LSEiwSXK+//574+vrm+YxJk+ebAICAu6ZOA0bNsy88MILaer/u+++MxaLxTRp0sQMGTLElClTxlSsWNE899xzpm7dusbDw8Nky5bNWCwWs2/fvjTuxb3t3LnT9OzZ0xQsWNDkzp3bWCwWExoaavNHTvfu3dN0+/ULFy6Y/v37m4IFC5pp06ZZJ3kdOnSoCQwMzLB9sKd06dJmypQpxhjbPzCSfgavXLliGjRoYCZMmPDAYsKDQZ7nOI7M9cjzyPPSypm5HnlexiLPyxjkeRmf5z3yRbQ///zTFClSxPz00082628/+PPmzTNFihRJ8xgRERHG29vbXLp0KcUK/ZEjR8z48eNNQECAmTZtWprHudPWrVvNwoULzfr16837779vJk+ebL777jvz2muvGXd3d5M3b15z6dKlDEl27pZMJCQkZHiikXTJRNJkjLe7fv26+eabb0zLli1Njhw5zOjRozNs3AEDBpj27dtbk5qUjtv48eNN27ZtM2zMlPz2228mb968pnv37ileJvLLL7+YvHnzpuqXc0qvT0REhJkyZYpp166dKVq0qPXb+v/H3lkHRLG9ffwZGkRCQhQQg0aQLgFFFGxQwRbj2u21vcbVaxd2K8a1EzvAwFZQxAIRUVBAREJFmu/7h+/OjwUMdmdBvfP5y13W88zszpz5zJxznkcSZGdnQ1paGi9fvgTwJbHmq1ev8O+//6Jdu3ZQVFSEtrY2unbtyn5GHB48eIBp06bBxMQEpqamaNu2LRYtWoRLly5Vemq9KCQnJ5cbhSk9i0BUBL9hTk4Oli9fDgUFBUycOBF6enqYN2+eWG2Lws2bNzFu3DiYmpqiQYMG6NixIxYsWCA0UsoVEydOhIaGBo4cOVLub3FxcfDw8MC4ceNEbj88PBwMw2DPnj3se6XPmezsbDRo0IAV2soSFxeHIUOGoGbNmpg2bRry8/ORmpqKK1eu4O7du7h48SKWLl2KhQsXirwPP0pOTg6OHTuGfv36QVFREZqamhg4cCDCwsJQq1YtsRKhHz58GK1bt8bq1asBAHp6euz1TtJJ/F+8eFFuZgAgPGKen5+P9u3bCy0D4Pk94D2PG88Dqs71eM/jPU8cqtP1eM/jPa+ibeQ97/fzvP/8Q7SioiI4OjqiSZMmuHv3brlOLiUlBZ6envjzzz9FjvH27VvcuHFD6L2vVcIpW1ZXHAwMDMAwDOzt7fHnn3/C09MTHh4eGD58OJo3b46JEycC4G7a74kTJ/DPP/9g4MCBWL58OVJTUzlptyxPnz7FypUrhd6r6AKVmJjI6Tbs2bMH6urq5UYqBHFLSkpgb29fbtu4RPBbrVu3DpqammjZsiVWrlyJixcvIikpCcHBwXBwcECvXr0q3XZFx2NkZCQ+fPgg9nZ/jeXLl6Nx48YV/i03NxdPnjzBihUrYGxszOloM/Cl2k/37t1Rr149mJiYoFevXti4cSNu3bolkc5e0JfMmTMHZ86cqXApCheiBQBRUVFo2bIlGIbBkydPxG7vR/han3b06FH06NEDcnJyWLVqFedx09PT0aFDBygqKqJFixZYuHAhbt68iX///ReNGzdGq1atkJSUJHL7eXl58PPzg4aGBnbs2CHUX2ZlZWH06NEwMjISez9CQ0Ph7e2NHj16CC07qy7evn2L9evXw9nZGQzDQE5OTqR2BAKTn5+PTZs2QV9fHzY2NtDU1ER6ejrnSz8qIiwsDDVr1oSysvJXZz6kpaVBRUWFzYPE8/vAex63y7uqwvV4z+M9jyuq0vV4z+M971vwnic5qsPz/vMP0YAvUxzr1q0LOzs7LFu2DOHh4YiNjUVSUhLatWsHe3t7iSaGlURp6aSkJNjb28PJyQk2NjYYPXo0kpOThT4jkARxD+znz59j2LBhkJeXR61atWBmZoYaNWpAVlYW/fv3l8j67m8JYVFRkUSm2cfExEBbWxs+Pj6IiIgQyqNQUlKCgwcPQlVVVaIyIuDTp09YvXo1K9B16tSBnJwc5OTk8Oeff4p1vJZdMiBJEhMT2anL3zoOuVpDX1xcXO5cy87OxubNm+Hj4wNlZWWRxPRHiI2NRfv27WFtbY0mTZqge/fuCAoKwrVr14RKg4uD4LcrKSnB9evX4ejoCDMzM5w+fVri0/xLU9H3nJGRwXkuBMEx8/z5c0ycOJG9aDMMAzU1NXTp0gVxcXFix0lLS0OXLl0gJSUFDQ0NdO/eHX379oWOjg7s7Oxw6NAhsWMAwJMnTzBq1CjY29tLPH9RZXjy5Alnwvfw4UO4ubnBxMREIknOKyI3NxcvXrzA7t272ZkP6urqGDhwIHvTtnfvXqGkuzy/F7zniX8DU9Wux3se73miUl2ux3se73nfg/c8yVAdnscA/19z+z+KoATyuXPn6O+//6bbt2+TiooK1ahRg1JSUqhJkya0cuVK8vDwqO5NrRTFxcX08OFDevDgAd27d48iIyMpNTWVTExMqE2bNuTn58dZ6eHu3bvTx48fadCgQeTn50fx8fH0+PFjOnv2LB08eJDatm1LO3bsqNJS2pJi+/btNGbMGNLT0yM/Pz+ysrKiGjVq0JUrVygkJIQCAgLKlWCWNFevXqVr165R7dq1ydbWlqytras0/q9KcXExMQwjVAL9+fPn9PHjR7KxsZFY3Pfv39Phw4cpJCSEnj9/TjVr1iRHR0eys7MjW1tbsrCwIDk5OU5ipaam0tSpUyksLIxOnz4tVFq9qqjoe5YUSUlJ9PDhQ1JTUyN1dXVq2LAhycvLi9WmoN9KTU2lixcv0sWLF+nx48f07t076tKlC/Xr14/MzMxEavv27dukoKBATZo0ISLh69GUKVOoTp06NGnSJHJzcyMZGRmx9uNbfKtvTk9Pp7t371KrVq3E3gbB/j158oSGDh1Kb9++pTlz5lCXLl0kun+lycvLo4SEBDp79izt27ePIiIiyMjIiJ49e0Zz586ladOmVcl28FQdvOdxw3/F9XjP+72oDtfjPU9y8J4nGrznce95//mHaGV59OgRnTt3jlJTU8nLy4tsbGyodu3aIrcn+HqrUyiys7Pp6dOnFBkZSbdu3aLHjx9TUVER6evr09SpU8nNzU3ktrOyskhHR4ciIiLKddzFxcW0Y8cOGjp0KO3YsYN69Ogh7q78FNy4cYMWLFhAFy5coJKSEpKWliZlZWVavHgxBQQEkLKyssS3AQAVFxdX2CEVFxeTtLT0V//v6dOnycDAgMzMzKrkgvctfhbZLi4uJikpKYluS2FhIcnKygq9l5KSQvv27aP9+/dTbm4uFRQU0LZt28jFxUXseIIL2Zs3b2jatGm0bt06qlGjhtjtVgS+zGqutuNJsK9VwadPn0hGRoYUFBTEOn4jIiKoVatWVK9ePXr9+jU1bNiQjI2NSUFBgRo1akRERAcOHKCcnBw6evSoRMT448ePVLNmTaH3yu7TrFmz6MSJE3Tv3j1OY2dlZdHQoUMpKiqKYmJiOG37R/nw4QPFxMTQ0aNHKTw8nM6ePVvu++D5/eA9r/L811yP9zzu+Fk8j0jyrsd7nuTgPU80eM+TnOfxD9H+H0mfnCUlJQTgmxc9rqnoxH/79i09fPiQIiMj6fTp0zRnzhxq1qyZyDE2b95MW7dupVu3brEX9bJC2bJlS7K0tKRly5ZV+8WcS7Kzs+nOnTvEMAy5urqSkpKSRON9rSMvKSkhhmF+uJM3Njam58+fU/Pmzal3797UunVrqlu3Lteb+1Px6tUrMjAwqNZtyM/Pp8LCQsrMzKS7d++StLQ03bp1i6SkpCg8PJyuX79OCgoKlJqaSioqKj/cbnUK6t69e8nY2Jjs7OyEtoeoem4oJRmby+8ZAOXk5NDevXtJVlaWCgoK6MmTJ/Ts2TNSVFSkpKQkevXqFX38+JFkZGQoJSWFczF+8uQJLV68mNq0aUNWVlZUv359UlRUFPpMbm4u2dvbU8+ePemvv/7iLLbgu8zKyqI7d+6Qt7c3Z22LQlFREX348IFq1apVrdvBI1l4zxOd/6rr8Z73a1Hdrsd7nuThPe/H4T3vf0jC8/iHaBXwvRGeH+Xq1at05coVGjhwIOno6Ai1X1XTXgVU1DFwcbHZsGED7du3j06dOvXVk3/ZsmV0/vx5OnfunFixPn78SO/evaOGDRsKvV+VoxNEX+9kf6bRtm9RUFBAV69epa1bt9LJkyeJYRhq06YN9enTh5o2bUpqamoS34a8vDxSUFAQek9S39+xY8do27ZtdPz4cc7O7crSv39/ys3NpfDwcJKVlSUpKSkqKCgge3t7Ki4uptatW5Oenh5pa2uTq6vrD7WZkJBACgoKVKdOHQlv/ddxd3en69evk4mJCfXp04cGDBgg1NdVVvx/NgTHZFUKY1ZWFsnKylKNGjXo+fPnlJWVRfb29pzHOX36NA0fPpwYhqF69eqRu7s7ubi4kIWFBenr65O0tDTdu3eP7O3tKSMjo9L9gmAWhbS0dLX2l7/6McgjGXjPqxxV5Xq853HDf83ziKrf9XjP+/nPi4rgPY/3PJERP60az9dYuXIldHV1Ub9+fXTo0AF79uwpV5VJUslRv5a8s6SkhNMKGQ8ePADDMPj333/LtStIOOnj4yNW1SsBQUFBCAgIwMWLF8v9TRBb0tU/ylIViVmLiopw8eJFREZGVhhfnG3IzMzEzp074enpCRkZGejr62PEiBESrxozevRobN++XaIxBOzYsQP6+voSL2v+NU6dOgWGYSAlJYWFCxfi3LlzSE1NRV5enlhJYNu2bQtfX9/vfk6S50RGRgauXbuGSZMmQVdXF1JSUvDw8EBwcDA+f/4ssbgA8O7dO+Tn5yM7O5vTandVRdnEzlWZELg0t2/fxogRI2BsbIz69eujffv2WLp0Ka5du4a+ffvCxcWl0m2WrRRWXFxcrtpddVBVibR5/jv8FzwPqDrX4z2P9zxRqU7X4z1PMvCexw2850mG//RDtNKdTkX/FrdTSk9Px40bN7BmzRr4+/ujYcOGaNiwIQIDA3HhwgWx2v4aVX2CFhUVoXfv3tDR0cHhw4fLdaiHDx+GpqYmnj9/Lnas+vXrY+vWrcjJyWHf27NnD8aMGYOgoCC8fftW7Bhfo7o6PgDYt28f2rRpgyNHjgi9X9kLyqdPn7Bw4cKvlsJOTEzEsmXLoKOjg2HDhom8vT+CtLS0kMCFhoYiPT293Oe46AxLSkrQoEEDBAUFffUzV69excuXL8WOVRGJiYmYMWMGrKysICcnhw4dOmDDhg1ITk7+ah/0I1y/fh36+vo4cOAAAGHRrsrjVXDRnDlzJoyMjNCrVy+oq6tDSUkJHTt2RGhoKKfxEhIS0K9fP9SrVw/q6upo2rQp5syZw1nJagAoKCjAzZs3ceTIEezZswdhYWGcVdaqDJIU44pk5/jx4+jWrRvq1asHU1NTMAyD/fv3V6rdN2/egGEY6Ovr46+//ipXdr6oqKhKjs/c3FyMGzcOR44cKXdtqMrKdDzVC+953MWsCtfjPY/3PFGpTtfjPY/3PFHhPU90qtvz/tMP0aqK4uJiJCYmIjw8HHPmzEGXLl1gaGgIe3t7zJo1i9On6ytWrEBISAhevXpVZU/tY2Ji0KxZMzAMAxsbG0ydOhUzZ86Ep6cnjI2NMWXKFLFj7N69G8bGxqxY5efnY+PGjZCXl4ednR0UFRVhaWlZrrw711T1CCgA2NvbY8aMGUKd+549e+Dp6Qlzc3Ns2rTph9qZP38+GIZhv7OlS5fizZs3FX62dFl3rtm1axcMDAzY1+/fv4eRkVG5TpgLBJ14UFAQLCwsypXkTkxMxNixYyEvL49bt25xHr/stoSGhqJnz55QVVVFjRo10KVLF4SEhFQolt9CcBxOnToVpqamFf6Oqamp2LVrFz58+MDJ9pelqKhIaMaDmZkZ1q5dCwCIj49HcHAwbG1tORX106dPo1mzZjA0NMSIESOwYMECtGnTBgoKCtDV1cWePXvEjhETE4OuXbuiVq1aYBgGDMNAR0cH/v7+uHz5Mgd78XNRUZn6rKwsBAcHo0+fPpVuLycnBxcuXMC0adNgZGQEhmHQpEkTrFu3Dnl5eVxt9ne5du0azM3N4ebmBj8/P/z999+4dOmS0M05wM9O4+GG393zAMm7Hu95vOeJys/ierzniQ/vedzDe55kPO8/9xAtPT0dGRkZuHTpEu7cuYOkpCScOnUKERERiIyMxKFDh3D37l0cO3as3I8gCoKnwCUlJXj79i2io6MxYcIEtGvXDgzDQFlZWewYAjIzM6GjowM1NTW4u7tj/vz5uHr1Kt6+fSuRA6j0Cfnp0ycEBwejffv2qFu3LpSVleHt7Y2DBw9y8jS6c+fOmDhxIvv66NGjaN68OSZMmAAAiI2NhYGBAc6cOSN2LAHv3r3Drl27EBgYiI0bN7LCUZWC9fz5c9SoUUNIGnfu3Al1dXX4+/ujX79+qFmzJg4fPvzdtkJCQtC4cWP07NkT48ePh5GREWRlZdGqVSvs27dPYhfhsjg4OGDmzJns6wULFsDOzk7oM3fv3oWzszNnMV++fAk9PT0cP34cwJfRvREjRqBWrVowNzfHhg0bOItVmujoaNy+fRuZmZlC5+CHDx+wZ88etGzZEoqKipCTk0NCQoJIMZo0aQI/Pz/cuHEDZ8+exdChQ+Hp6Qk1NTVYW1tztCff5tGjR1BVVUVKSorQ+58+feJU1G1tbTF+/HhkZWUB+N+o7IMHD9C6dWvo6emJPRPCzc0N7dq1Q3BwMF6/fo3bt29j1KhR0NDQgJqaGk6dOgVA9H4gNja23LWlqmdAfO16UFhYyP4tLS1NrL4uNzcXCQkJOH78OHr16gU9PT1IS0ujU6dOOH/+PADJ96XPnj3D5s2b0bNnT7i6usLFxQU9evTAsmXLEBERUS03yzySh/c8bqkq1+M9j/c8cakO1+M9j/e8svCe99/wvP/cQzRTU1NYWlpiwIABqFevHurVq4eAgAAwDANDQ0O4uLiAYRhYWlqKHOPTp08ICQnB4sWLMW3aNNja2sLOzg6amprQ0dGBo6MjzM3NMWjQILaj55Lbt29jwIABqF27NrS0tNC+fXts2LABd+/erfRIyNd49eoV1q5diytXrgAQnnJeVFSE9PR0zp5GFxcXY/z48ejRowcKCgoAfLlADxw4kB3V+vTpE3x8fLBo0SJOYgJAt27doK+vDxsbGzAMg4CAAKG/f/z4EeHh4Xj//j1nMcuybt06tGrViu3woqKi4O7ujnHjxgH4cpFu27YtRowYwX4332Lnzp0wMTHBiBEj8OTJExw7dgwdO3aEkpIStLS00KFDB4ktawSA7OxsMAwjlLPC1NQUa9asAfC/zrZ///7o2LGjWLESExMxevRoxMTEAPiSn6Njx47w8vKCqqoqXFxcsGvXLk5uor5G8+bNwTAMOnTogO3btyM2NhafPn0S+kxSUhK2bt1aqXY/f/6MzMxMnDx5Ev3794e8vDyUlJSgqamJ9u3bY+zYsbh27RpSU1O53B2WpUuX4vDhw2x/MmnSJDZvh6RE4fnz51BSUsK7d+/KxSguLsbLly+hra2N6dOnixxj9+7dMDQ0LCeJwJebVy8vLzg7O7NyJwoqKirYtWuXyP+fS7423f3Nmzdo3LgxHj16xEmcoqIihIWFYeHChZCXl2dzK1UlERERWLNmDTp27IgOHTqgdevW6NatGx4+fFil28EjeXjP48bzgKpzPd7zeM8Tlep2Pd7zuIP3PO7hPU9ynvefeoiWnZ0NY2NjuLi44OjRowCAx48fIzMzEwYGBpg0aRIePXqE7Ozsr05//hGmTp3KTqd2dXVFUFAQ1q1bh5s3b+LBgwfsicv1qGFF0/pDQkLQvXt3qKurw9nZGYMGDWKfDotDnz590KNHD7x69QoAMGHCBAwZMkSkKcs/wqlTp6Cnp4dhw4ahXbt2qFmzJuLi4ti/f/r0Cdra2rh58yYn8S5dugRdXV1ERkbixYsXCAwMhIyMDBYsWIDx48dDX18fVlZWkJaWxubNmzmJWREnT56EiYkJwsPDAQD+/v5o3bq1UL6L+fPno3379j/cZkREBHx8fDB58mRWZl6/fo2NGzfCzs5OYtPtgS95PxiGwZAhQ7B//35cvHgRtWrVYkexiouLkZ+fD1VVVVy6dEmsWJcuXYKmpibk5ORgY2ODnj17gmEY9OjRQ6htSY+SHD9+HK1atYK0tDS0tbXRv39/sXLl7NixA66urtDU1ESDBg3g5eWF/v37o27dukhMTJT48rSMjAy4urrCyckJbdq0wdy5c6Gqqsrm7BDAdYLRzZs3w9PT85s3bH/99Rc6d+4scrJbHx8fTJ06FcD/JLG4uJi9cQkNDYW6urrI/czTp0+hqKgoJGd9+vSR6DlXFoEYZ2dnC70vWLYBAJs2bUKNGjUq3XZycjKeP3+OyMhILFq0CAsXLkSHDh3QvHlzWFpaQl5eHpaWljAzMyt3k8EVZc9nwY1TVlYWYmNjceDAAdjZ2bFLOCR5M8lT9fCex53nAVXrerzn8Z4nCj+D6/Gexw2853ED73lV43n/mYdogi88NTUVI0eOxPDhw9mn92/evIGsrCwrCeIycOBAaGpqwtvbG2PGjMG///6L1NTUcp2eJDt0gcDFx8cjOjoaCxYsYA+m4OBgsdrev38/HB0d2YPy3bt3kJeXR9OmTeHo6Ig2bdpgwoQJnJ48OTk5WLhwIZo1a4bAwECEhISwfysoKMDmzZtRr149zuJ16NABw4cPZ19v2rQJDMNg4MCBmDZtGk6dOoVdu3bh+vXrEp2im52djaZNm8LBwQHu7u5QVFTE7du3hT7j4OCAJUuWfLOdssdaZGQkbG1t4eTkhKioKPZ9SV+Y79y5g/Hjx8PX1xeurq6oX78+DAwMcPr0afaCI7iAiUtJSQnevXuHS5cuYejQobCwsADDMHB2dsaFCxcknkum7Heem5uLdevWwcrKCgzDoHXr1njx4kWl2+3ZsydmzpyJCxcusPlTUlJS4Orqik6dOnGy7d8jKioKmzZtQv/+/dG0aVNoaWnB19cXQUFBnI1qleXChQuoV68eO6JUXFzM5uoQfNcrVqyAq6urSO0XFhaiY8eOWLZs2Vc/k5ubC29vb3ZEvbIMHToUbdu2ZV+HhoZCS0sLHz9+ZN/Ly8vDzZs3JXJ9EIixs7Mz2rRpg5kzZ+Lq1atCfVhJSQnc3NwwevToSrcvmOHToEEDtGrVCo6Ojhg1ahTGjx+PQ4cOITIyktPEwF8jPDwcy5YtQ58+fdC9e3doa2vDyMgIampqMDQ0hL+/Pzp27MjmduH5PeA9jzvPA6re9XjP4z1PFKrT9XjP4xbe88SH97yq87z/zEM0AKxMPXjwgE2E+vjxY4wdOxbu7u6cPlG/ffs2JkyYgObNm6NJkyZo1aoVJk6ciIMHDyIxMZGzOALCwsKwd+9eDBs2DN7e3nB1dUXNmjXRqFEjqKiowM3NDYMHD8awYcPEXrvu5uYmlOvgn3/+gZubG549e4bt27eje/fuMDIyYqdWc0lGRkY5ATh27BhatGjxXcGoDAzDCFVJatq0KUaNGvVDU+m5Jj4+HiNHjsTIkSNx/fp19v2SkhKcO3cOWlpa35x2XFRUhLy8PDx+/Bh5eXl49+4dEhIS8OHDB7Rp0wYeHh4SrXhVEUlJSdi3bx9Gjx4NT09PdrRr0aJFsLS0xIgRIziNl5eXh5cvX+Lw4cPo1KkTatSoAXV1dbRv315iU+EFF8eKqtTcuXMHTZo0EekCVprS50JERARq1aqFGTNmCMWXJILqRosWLUJAQABcXFzQrFkzdO3aFSdPnuQ0VkZGBnR0dNCnT58Kj9eioiLY29tjwYIFIseYOHEijIyM2FGtkpKSciOVmpqaQudhZVBXV2dzbQBfcgANGTKEjQUAy5Ytg4mJicj78D2io6OxefNm9O/fHx4eHnB2doa/vz8rxvHx8ZCTk0NsbGyl2r127RoYhkGjRo3g5+dX5dP4BVy9ehUMw0BXVxfNmzfH0KFDceTIERw9ehRpaWl4/fo1+5tWZzU+HsnAex43ngdUn+vxnsd7nqhUtevxnsd7Xll4z5M8P4vn/Wceot26dYvNLyBg2rRpaNq0KafrdtPS0oRef/78GceOHcOQIUPg7OwMBwcH+Pn5Yc6cOZyOBglGH3v16oXp06dj1apVCA0NxeXLl5Gbm1tuSqeofPz4Ebq6uuy0cwCYN28e9u3bx75++fIlfHx8sHfvXk5iFhUVVfhdCd6bMGECZs+eLdb69dLcv38f+vr6aNy4MTp37owVK1ZAUVFRKCdGQUGBxEVr8eLFFYqwYL8PHz4MT0/P716gBwwYABsbG/j4+KBWrVpwcnKCi4sLVFRU0KhRI6GLiaSp6Hd8/PgxNmzYgH79+sHd3R2ysrIijdyVpaSkpMIR8tzcXMTGxmL16tVwdnaW2HRjoHxFnNIJPVesWAE3N7dKzYx4+fJlhblZBG0eOHAAjRo1wp07d8Tc8oopKSnBkydPcPr06XJ/e//+PU6ePInp06cLLaXiAsFvtGfPHqirq6N169bYtm0b7t27h5ycHCQmJmLYsGEwNTUVq6+7ePEi1NTUMGDAgHJLlYqKirB+/Xro6uqK1PaVK1fAMIxQYmdVVVVcvXoVwP/kytbWVixB/FEEYrxw4UIEBATA1dUVzZo1g7GxMQwNDSvd3vv377F7926MGjUK7du3h729Pdq2bYtZs2YhPDy8yhJ1nzhxAkpKSmAYBh07dsSOHTvYJWF8Jc7fG97zuPE8oOpdj/c8YXjP+3Gq2/V4z+MG3vO4h/c8yfKfeYjWqlUr9OrVC8D/1nDn5ORg9uzZqF+/PiZPnszJBcbf3x/Tp0/HqVOnyiUtTElJQXBwMNq0aYPx48eLHUtAYmIivL29oaOjA3V1dSxevLjCyiVcTGl+/PgxbG1tcfDgwXJ/EyQvzMzMhL6+PiIiIsSOJ/it8vLy2ItUaYn6+PEj55KTnZ2NCxcuYPny5QgICIC5uTlUVFQwYMAAnDp1qkpmLwQHB0NBQYF9XZFkCaayfu/iLC0tDYZh0LlzZ4SFheH06dOIjY3Fq1evcOfOHXbEvCo7nooSXRYUFOD+/fucXJQvXLiA3r17IzAwEEFBQULTqKuCkydPlluDX3akMioqCg0bNqyU2DVt2hTDhg3D/v378fTp03LHRUlJCXx8fNCzZ0/xduAr7N27Fz179mTzw9y+fRsbNmwo19clJSVxep6MHj0aGRkZyM3NRVBQEHR0dNjRMF1dXdSoUQP29vZiJfAWXPzXr18PdXV1NGrUCAMHDsTevXtx5swZtGvXDg4ODli3bp1I7R84cACKiopQUVFBz549MXbsWFhYWAh95tmzZ+UEjGsKCgrK/TYZGRk4ceIEZsyYAVtbW7ET4t6/fx/r169H37594e7uzlZLWrBgQYXJfCXBpUuX0K5dO8jKykJFRQUBAQE4ePAgXrx4wWklMZ6fB97zuPE8oGpdj/e8L/CeV3mq0/V4z+M9ryy85/23PO8/8xBNXl6eXcNdepQAADZu3AhDQ0P06tULHz58EPlJanp6Ojp16gRnZ2c4OzujZ8+eWLp0KcLDw8udLFyPiKSnpyMyMhKzZs2CoaEhGIaBubk5goKCOEv+KvheLC0tMWbMGKG/lf4+g4ODUbt2bbHjPXz4EO3bt0eLFi0wePBgtGjRAvb29ujbty+sra3h4uKC9u3bQ15enrOS52V/+6SkJBw/fhyzZs1CmzZtYGZmBmdnZwwdOlSiCaldXFwwa9Ys9vWiRYvYm4PKcvPmTUyZMgU6OjpQVVVF165dsW/fPk5HrX+EwsLCCs8tQc6D4uJiHDlyRORkoQJOnz4NKysrWFlZoUGDBpCXl8eqVavYnAqRkZGIj4/n9Nwoi4ODA+Tl5eHu7o4tW7ZUuE/Tp0+Hh4fHD7eZk5ODP//8Ew4ODtDT04OHhwd7I/fy5Uv2ghkTEyOUkJhLrKyssHHjRjZHR9u2baGqqgpLS0v06dMH+/bt4/zmY/v27VBWVi73/sGDBzFkyBCMHTsWW7duRXJyMifx8vLy8O+//6Jdu3aoX78+FBQUICUlBTs7O5w4cULkm9TPnz8jPj4ewcHB8PLygpaWFmRkZDB69Gjcu3cPwJfk0c7Ozpzsh6jk5OSIfKNVVlry8/MRHh6OefPmoWvXrjAzM6v08oHKUFxcXOG2b9u2DU5OTmwej8DAQLx7905i28FTPfCexw1V6Xq8581iX/OeVzmq2/V4z+MO3vOqFt7zuIEBAPrNOXz4MPXp04eSk5NJTU2Nfb+oqIhkZGSIiOjSpUvUqVMnOnjwILVq1UqkOFeuXKFmzZrR8+fP6dSpUxQWFkavX7+mmjVrkpmZGdnZ2ZG9vT1ZWVmRtLQ0F7tWIbm5uXTr1i3av38/HT9+nLKyssjU1JQ2b95MdnZ2Yre/dOlSmjJlCs2cOZN69OhBBgYGJCcnR0REt27doilTplDTpk1p3rx5YsUZP348HTp0iEaNGkXy8vKkra1Nnz9/pvPnz1NoaCgNHz6cpKSkSF1dnYYMGULy8vJi79v8+fPp3bt3FBQUJPR+UVERxcfH0/379+nu3bt04cIF2rt3L1lYWIgdsywfPnwgNTU1ev78OTVs2JCIiCwsLGjYsGE0cuRIAkAMw9DGjRvJwsKC3NzcfqhdwXe3detWCgsLIwUFBfLz86OePXuSi4sL1ahRg/N9qYiSkhICUO4cuH79Orm7u1N2djbVrFlT5Pbd3d3J3t6egoKCKD8/nxwdHenz588UGBhIu3btoho1atCDBw/I1taWIiIixN2dcpSUlNCjR4/o8ePHdOrUKbp8+TJ9/vyZmjdvToGBgeTk5EQbN26k48eP099//00dO3asdIwbN27Qv//+S6GhoVRYWEiWlpbUvHlzsrGxIScnJ1JSUuJ8v/bt20ezZ8+mhw8fkoyMDGVkZJCuri6tXLmS3r17R/fu3aPz58/ToUOHyMfHh7O4zs7O1LFjR5o2bRrl5+cTwzBsf0P05fuWkpJizwtRePPmDd27d49at25NsrKybLsPHz6kjx8/kra2Nqmrq5OWlpZYcQR8/vyZnj9/TufPn6e9e/dSVFQUmZqa0tOnT2n37t3Uo0cPsdqviAsXLlBMTAx9/vyZGjZsSE+fPiVZWVmqXbs2PXr0iNTV1SkrK4scHByoe/fulW5//fr1FBoaSlFRUWRiYkLt2rWj3r17k6qqKhERZWRkUHR0NDVv3pzjPfuC4Hf59OkTpaWlUWxsLNWuXZtsbW3Zz2RkZND69evpwIED9ODBA4lsB0/1wHset55HVDWux3se73miUp2ux3se73nfg/c87vnpPE+ij+h+Ery8vKCgoAAbGxv07t0bR44cqfAp85UrV0SOkZ6eDoZhypWwvXPnDmbMmAFPT084ODjA3t4ehw8fFjlORRQWFuLZs2d49uwZbt68KTSN8vXr1zh06BBatmyJ+/fvcxLv48eP6Nq1K6SkpODk5ITp06djxYoVmD9/PurUqQM/Pz9OEphGRUWhbdu2GDx4sNA+9e7dW2gaM5drsPX09LB69Wr29enTp/HmzRuhz3z69AmPHz/mLGZZFi5cKFR55vHjx1BTUxMagSkqKgLDMD9cQrvsU/u3b99i/fr1bJUVQZJSSWFjY4MZM2aUW5JQerbA8OHDRa64IyAzMxMMwwjlrDEyMkL9+vWxb98+HDhwAFFRUXj9+nWFS2G4JisrC9HR0Vi1ahV8fHygrKwMOTk5WFhYYMOGDT/cTkFBAe7cuVMuF09JSQmOHj0Kf39/NGrUCLVq1cLWrVu53g0AQJs2bYTysuzbtw9dunRhX0dHR8PX1xdz587lLObHjx/BMAwuX74s9H5xcTHy8/PZ0VBx+oCYmBj07t0bLVq0YNteunQprl27VuEyCq7JzMzE9evX8eeff8Lb25vz9gHgyJEjYBgG8+bNQ8eOHdGsWTMMHjyYzRXVtm1b2NnZwcTEpNLXwbdv3+KPP/6AsrIyXFxcEBgYCFdXVygoKEBLSwubNm2qkqVRxcXFuHr1KlxcXKCgoAANDQ3UqVMHTZs2xfr165GZmSnxbeCpPnjP49bzgKpxPd7zvsB7XuX4mVyP9zzx4D2PG3jPq3rP++0fomVkZIBhGOzYsQPz5s1D+/btYW5uDltbW4wZMwbXrl3jJM6cOXPg5OQE4EtHWLYCVH5+Ps6ePYu+fftyOs0xPj4ePXv2hLa2NhiGgYaGBpo1a4alS5cKJaaURInnQ4cOwdPTE3JycqhZsybq1KmDgQMHslOAuSAhIQGdOnWCr68voqOjAQA1atTAiRMnOIsh4PHjx5CXlxea/q6hocFWnxF0EJJcxw4AJiYmsLe3R3x8PABg8uTJ8PX1FdqG48ePQ1NTk5N4T58+lViFSuBL5ztgwAA0adIENWvWhIuLCzZt2iSUmyY7Oxva2tpiJygOCgqClpYWHj9+jKKiIjx79gyqqqrlBFnSfPz4Efn5+Xj9+jWboyMnJwevXr3Cw4cPKy11W7duhaKiIgYNGoR9+/bh0aNH5RIsZ2RkYNmyZRKZRp2fn49WrVph5cqVAL5IRl5eXrmbycDAQEyZMoWzuGvXrgXDMPD29saQIUNw4MCBctOzvza1+0cZMmQIhg0bxu7Lzp07wTAMZGVl4eTkhCVLluDBgwdi7cePkJGRUWEyYS44e/YsVFRU0KNHD+Tm5rL9yPnz56Gjo8PeuOXl5VW67UmTJsHT05NNQP7p0ye8ffsWoaGhaNu2LbS0tKrk+zt48CAcHR3RqlUrHD9+HFu3bsXo0aNha2sLbW1tLFy4EABfkfN3hPe8/8WXBJJ2Pd7zeM+rLD+D6/Gexw2853ED73lV73m//UO0uXPnomnTpgC+jIbExcXh4MGDmDBhAjw9PWFiYoJmzZph6tSpIh1YAurXr1/hiENhYaHEfsxXr16hRYsWsLa2xsqVKxEaGopZs2bBzMwMDMOga9eunD7QAipOSpqTk4M7d+5ITOBSU1PRvXt3WFlZITAwEHXq1MGHDx84T5A6ZMgQtGvXjn194cIF6OrqCiUqzcjIgLW1tcQ6wYKCAixevBhNmjQBwzCwtLSElJQUtm3bJvQ5Hx8fDB8+/JttJSQkIDc3FzExMbh37x7S09Nx8+ZN3Lt3D0lJSbhw4QIuXryI169fS2RfSvPx40c8ffoUu3fvRmBgIOrVqwc1NTX4+vri1KlTOHHiBBQVFcWOM27cOCgoKMDZ2RnTpk2Dj48PWrZsWe5mR1LJdQsKCrB//354e3tDUVER9evXR9u2bbFixYpyIvKjCCpPLV26FM7OzqhZsyasrKwwceJEnD59Gs+fP6+SqluBgYFo1arVV/+emZmJWrVqCVVzE5dGjRphwIABmDZtGry9veHo6Ahvb29MnjwZoaGhYvXZAmrWrCl0k21lZYX58+fj/v37GDRoEBiGgb+/f7ljiEuSk5PRvXt3id7kxMXFoXfv3hg/fjx7TWrevDlGjBgBQPRzQlNT86uJfpOSkmBhYYFOnTqJttGVoHHjxpg7d265PFQJCQkYNGgQ5OXlsX//folvB0/Vw3set54HVL3r8Z7He15lqE7X4z2P9zxR4D1PfH42z/vtH6JpaWlh+fLl5d7Pzc1FVFQUgoOD0bdvX3Tu3FnkGM+fPwfDMJg8eTJu3LiB9PT0cgdqSUkJ5yfn6NGj4ePjU+F0+n///Rc1a9bEP//8w0ms0qN2gqfZHz9+ZKdtZ2Vl4fnz5xItb7to0SKoqamhb9++EmlfRUVFaIqrn58fhgwZAuB/03vXrFnDSdGEb1FUVITMzExcuXIF48aNg62tLaSlpdG8eXPs3bsXaWlpUFJSQkxMzFfbePbsGVRUVKClpYWOHTvC3Nwcqqqq8PX1BcMwqFOnDpuAcd68eRLdn7JkZGQgIiICa9euRbt27VCnTh0wDIOAgABO2o+Li8OMGTNgbW0NRUVFmJubY/bs2Th9+jRevXol0RGKqVOnwsjICN7e3li2bBmGDRuG+vXrQ1paGm3btuWkYs2zZ88wadIkGBsbQ1lZGd7e3ggKCsLZs2clOnq+Zs0ayMrKYt26deUuYJ8/f0ZQUBD09fU5ixcTEyMk3HFxcQgODsagQYPQvHlzODk5oUuXLvjrr79ETjYbEhICQ0NDVk7z8vLQqVMnoXPr8OHDaNeunchyHBERgdTU1G8ed2vXroWUlJRI7f8oJSUlCAsLg6WlJWxtbXH8+HHIycmJNUsnKioKjRo1QkpKylf7/g0bNsDNzU2iMwTi4+OhoqLC3vSWlJSU+77d3d3Rv39/9u88vw+853HjeUD1ux7vebzn/SjV5Xq85/GeVxbe8/6bnvdbP0QrLi4Wyg9RXFxcYeWY9+/fi3ziAMCwYcOgqakJPT09yMjIwN3dHatWrUJ0dLREO7u6desKTXcX7F/p3AMmJiacbEPbtm3RqFEjtG3bFm3btoWGhgZ8fX1hbGyMunXrwtXVFerq6ujdu7fYscoi2J/Pnz9j8eLFUFBQQGBgIBISEjiL8eTJEzAMA0dHR2zatAkZGRnQ1NRklxYIxLhJkyZYsmQJZ3G/R35+PpKSknDkyBEEBARAXV0dDMN89yIWEhICMzMzbNu2DTExMUhPT0dGRgZ27NgBFRUVhIaG4sqVK3j27FmVlAGuiKKiIqSkpCA8PBwzZsxAXFycWO1VdPNy8+ZNDBo0CEZGRmjQoAF8fX2xcOFCiYykx8XFQVNTk10WUprDhw+jVq1a6NKlS6W+b0Ff9bUL89WrV2Fubg6GYaCtrS2xaqMCevXqhdq1a6NPnz7YuXMnm79jzJgxsLW1FcozIy4jRoxgKxiV7rMFVbeCgoLQq1cv2NjYiCytq1evhru7O5uDRDAaDPzvOz958iRMTU1Faj8xMREMw8DBwQELFy5EREQEMjMzy+1P06ZNMW7cOJFifI/Zs2cLLSvJy8vD+PHjoaenB0tLS7HafvjwISwsLHD69GkAYKuileb27dvQ19eXaD+zd+9eODs7l8slI9gm4MtSGU9PzyqvVscjWXjP487zgOpzPd7zeM/7UarT9XjP4z2vLLzn/Xc977d+iHb8+HFs3LgRDx8+LDcdtLi4mLNRClVVVURGRgIAwsPD0b17dygqKqJmzZro3Lkz9u7di2fPnnHamcfHx6NJkya4ffv2Vz9z7949ODg4ICIiQqxYN27cgIqKClauXIlTp07h/PnzuHr1KoKDg8EwDIKCgrB+/Xrs3buXkwvk97h27RosLCy+O829Mnz+/BkhISHo378/atWqBSkpKTAMg6NHj7In5+vXr8EwjNC0/6okPz8f8fHxWLduHS5duvTNzxYXF2PJkiUwMzPDypUr2WSL48ePr1S5bUlRugPOysridJr6kydPcP36daH3BGXVW7dujQ4dOnAWqzTjxo0TWiZSVFQkJHu7du2CtLR0pc/H/Px8PH/+HCdPnsSRI0cwdOhQ9O3bF3Z2drC3t4enpydkZGQktl/A/25w4uPjMWzYMCgpKUFWVha6urqQlpaGqqoqgoODOSlbL+Dy5ctsvhjBDI+yffbHjx/F6t/u3r0LeXl53LhxA4DwVHfBMdqnTx+xRs+jo6MxePBgqKioQEFBAa1bt2ZvenJycvDkyRNISUlJJPlxdnY26tevj3bt2gnlUHn58iVGjRoFDQ0NzJs3r9yIc2WwtLREmzZtKhQb4EuuH3d3d5Hb/xFiY2NRp04dHDt2DIDwzYjg3ytXroSNjY1Et4On6uE9jxvPA34u1+M9j/e871Edrsd7Hu95FcF73n/T837rh2h+fn6oV68eWrVqhcmTJ+PIkSPsyVoacdbMnz9/HkpKSsjPzy/3ZHb//v3w8PCAnJwcpKSkynX24pCZmQlHR0eMHDkSwJcDqGzixSdPnkBVVVXsC9eHDx8wdepUWFlZ4cCBA2x7J06cQJ06dcRquyK+NgWzuLiYfQK+YMECbNy4kbOYZ8+eZf/98uVL7N+/H127doWioiLU1dUxatQodO/enZOqQuKQlZVVqZHZY8eOoVmzZuxyj7p16yI4OFgyGycCBQUFsLW1rXApTmXIy8vD6dOn0bhxY6ipqUFLSwu1atVCz549y92ASCp3n4+PzzdHrz9+/IjWrVtj/fr1P9zmzZs3UbNmTdjZ2cHKygq6urpo3749fH19ERQUhODgYISHh7Mj0FVFfn4+9u/fj9mzZ+PAgQNsFTOupk8nJiZi//79ePHiRYWVk0rPxBCH9+/fw8nJCc2bN69wGnpoaChq164t8lT4Xr16CVULOnXqFNq2bQsZGRloampiwIAB6NKli9gjhV+juLgYFy5cgImJCRo1aoTQ0FCh32jFihUwMzPDpEmTKv19Cto5f/48VFVV0alTJxw/fhwvXrxgrxGbN2+GqakpKz2S4tOnT/D29oa9vb3Qzb1gGzMyMmBvb49FixZJdDt4qh7e87jxPKBqXY/3vK/De97XqW7X4z2P97yy8J733/W83/ohGvClnPmIESNgbW0Nc3NzdOjQAfPmzcOZM2c4WbceFBSE2bNnA/jf+tyyU40/fPiA5cuXcz7NcdKkSahTpw7CwsIq/Pu4ceM4HY0STJNcs2YNAKBVq1YYNWoUAMmtPa6o3RcvXmDs2LGcjRRevXoVDMNg6dKl7HtFRUXs6MHy5cvZEuFHjhzhJGZF/Mh3OGTIkO/mCimbl+XQoUMwNjZGgwYNoKysjNTUVFZUJcnRo0dx6tSpb/5OT58+hbS09DfzfvwIS5YsQePGjdG9e3esW7cO8+fPR58+faCnp4eGDRuyv5ukcmQUFxdj/PjxcHd3Z5cSlY5VUFAAALCzs6vUTcHff/8NhmEgIyODFStWCN0oVcV6/4KCAly9ehXLly/H1q1b2WUvkmbmzJlgGAZNmzbFrFmzcPHiRSQnJ5f7/bgQrGPHjkFNTQ2ampoYNWoUrl+/jps3b2L27NkwNzdHr169RGr33LlzUFNTQ0FBAfv7CygoKMCmTZvYfDVBQUFi78e3eP/+Pbp16wZra+tysxuWLFnyzUTC3yMvLw/Lly+Hmpoa5OXlYWdnBy8vLzRq1AgaGhrs9VFSCPJjhIWFQV1dHbVr18akSZNw7949xMbG4vDhw/Dz84OtrW21zS7hkSy853E766iqXY/3PGF4z/s61el6vOdxC+953MJ7XtV73m/7EK3sSfjp0yccOXIEAwYMQOPGjeHt7Y2+fftizZo1YnVSZU+a0uTn5wtd5LjqDNPS0pCbm4uUlBR4eXlBXl4enTt3xo4dO/DmzRtERkaiT58+sLW1FRp5E5XS3+WGDRtQp04dNnHpnTt3OO3kL1y4gPj4+G9W2JkyZQq0tbU5i5mdnY1p06ZBQ0MD48ePr1CCMzMzcefOHc5iluXOnTvYuHEj4uLivjpVOjMzE9ra2ti+fXul209KSoKvry8cHR05EZkfQXCMGBoaYurUqbh//36582X27NkwMjISO5ampib27dsn9NtlZ2fj3LlzsLe3R926dSVSErw0hw4dgpqa2lcrw0RFRUFeXr5cyfJv8ebNGxw+fBj9+vVDjRo1oKamhl69euHy5ctCn5OUaC1ZsgQWFhaQlZVlS5CXvinNyMhAXl4ep7MvBNy7dw+jRo2Cnp4eNDQ04O3tjZUrV+LWrVtfnVL+o3z8+FGo8tqdO3fQu3dv1K5dm13iU7t2bUyZMkXk/CPt27fHoEGDAPyvD63o5jstLU2ixS4EfWdsbCw6dOgAOTk5LFy4UCiHUmWlo6ioCE+fPhU6nz9+/IgNGzagXbt2cHNzw5gxY9gcGpLExsaGTXoeHR2NPn36QENDgy1fr6ysjFatWiEqKkri28JTtfCex53nAVXnerzn8Z4nKtXterzncQvvedzAe171eN5v+xCtNILOLC0tDXFxcViyZAmUlZXFrhRz7do19OzZEyEhId/8HNcdX//+/XHq1CkAXyq4DB06FMbGxmwyUiUlJZiYmHx3u0Tl0aNH8PDwgKmpKRITEzlr9/79+1BWVkb79u2xaNEiXLp0qdwo8ufPn2FiYsLJtPCy7Ny5EwYGBujXr1+lLoBcMHXqVDAMA11dXQwcOBAnT57E69evhaajnzhxAvLy8t9s586dO1i2bFmF6+7v3bsHDw8PqKmpYfXq1d+8MeCKuLg4/P333zA0NISUlBTs7e0RFBTETgU2MzMTO4Hv3r17hQSt7IUqOzsbOjo62Lp1q1hxvkd2djZ69uwJhmHQtWtXHD16FPn5+SgqKsLOnTvRoUMHdO3a9Yfb+/z5s1Cy5WfPnmHNmjVwc3ODjIwM9PT0MHXqVDx9+lRSuwRtbW2sXbsWJSUlWLFiBRiGwYIFC/D333+jc+fOaNKkCeTk5NjqZlxQ0ej5qVOn0KtXL9SqVQtmZmYYNWoUNm7cKHIy7YkTJ2L8+PFC7+Xm5uLu3bsIDQ3FmTNn8OzZM7H6bnl5eTaHEvDlOlD6JrF07g9JyXFF0vbPP//A1NQUK1euFLndI0eOoGPHjti5cyeA8iPFXIwc/wg7d+5EvXr1APwv2XR6ejquXbuGw4cPY+fOnbhy5YpYuUB4fg14z+MeSbge73m854nKz+B6vOdxA+953MF7XvV53m/5EO3Fixc4f/48pk6din79+qF169bQ1NSEqakp5OTk4OLiAn9/fwQEBAhVdaosfn5+6Nu3Lx48eCAUOyQkBOvXr8eTJ0842Bth3r9/D4Zh2CeyAqKiorBt2zbs3r2bvTCLS3FxMSIjI3Ht2jW2wxOcNDdv3oS1tTV0dXWxf/9+sS/Ugs7lyJEj6NOnDwwMDGBsbIwePXpg/fr1uHPnDrKysnDjxg1ISUlxOl2zdMe2c+dOaGlpoVmzZuzvKshDImlycnKwZs0aNG7cGAzDwMTEBFOmTMG1a9eQnp6OTp06oXPnzt9sY/bs2TA1NUWLFi0wZMgQ7N+/H+/evRP6zIgRI2Bvby/JXanwYnHz5k0MGTIEmpqaUFRUhK2tLScJfCdOnIhu3bqV+50EeVUKCwsxZMgQ/PHHH2LF+RaCuOnp6Rg3bhwaNWoELS0tqKqqQkdHB0pKShg2bBhevHjxw21OnDix3Kh4SUkJm2T177//RsOGDaGmpsbpvgjYuXMnGjZsyL6OiYkBwzAwMzPDvHnzMHnyZOzbtw+HDh3ibOS37HlWWg4yMzMRGRkJa2trMAwDDQ0NkeMoKysLVdfat28fnj17JnJ7ZTl48CA7yjl48OBySXErqm4kKUrHEQjI0qVLwTAM+vbtK9LNsaOjI2bOnCk0envu3DkMGTIEU6ZMkci171vbAVTNsheenwfe87jxPKDqXI/3PN7zxKG6XY/3PN7zSsN7Hu95DADQb4aTkxPdvXuXPDw8SFNTk8zNzcnCwoJUVFTI2dmZcnJySE9PT6wYGRkZpK+vT3fv3iVzc3MiIrp//z717NmTEhISqHbt2mRjY0Pr1q2junXrcrFbREQ0Z84cCg0NpfDwcMrPzycpKSmSlZXlrP3S7N69m7Zu3UpGRka0cePGcn8vLi6mYcOG0aVLlygiIoJUVVU5i/3x40c6ePAg7du3j548eUJaWlrk7u5O9+7dIzk5Obp48SIncQSHP8Mw7HtPnjyhYcOGkaysLK1atYr9fSXFs2fPSFVVlWrXrs2+9/LlS1q/fj3t2rWL0tLSyNramu7du0fh4eHk5ub21bZSU1Pp+vXrdPPmTXr8+DFlZmaSiooKWVtbk6enJ3l6ehIRUURExDfbEZcOHTpQQEAA+fj4CO0XEVFubi6FhobSxo0bqVatWrRz506xYh05coT+/PNPevDgQbljsLi4mKSlpSkwMJDk5ORoy5YtYsWqiLi4ONq0aRN5e3tTq1atiIjoxo0bdPXqVfrw4QMpKCiQlZUV+fr6/nCb79+/Jy0tLXr58iXVq1ePiIhevXpFBgYG7GdKSkooOzub3r17R8bGxtzuFBG5ubmRjY0NrV69moiIlixZQgcOHKATJ06Qjo4O5/GIiAoLC+nBgweUlJRE4eHhVFhYSNeuXaOCggLKyMigkpIScnFxobS0NPL396fx48dXOsbFixfJ39+f3r17R9LS0gSANDU16fz582RnZ0cAiGEYSkhIoAYNGoi0H46OjmRra0tNmjShrVu30v3796lBgwYUGBhIAwYMEPv68z2io6Np+/btpKysTPLy8vTq1StSV1cnIqK0tDRq0KABHT16lB48eEDXr18nFxeXH247JiaGnJ2d6cmTJ+y17ejRozRw4ECqX78+vXnzhvLz8+n8+fPk4OAgkf0j+nKNUFVVpbCwMLZfK4vg/Of5/eA9jzuqy/V4z+M9rzJUp+vxnscdvOdxA+95X6hWz6u+53eSobCwEP7+/lBSUoKqqirmzp2Le/fulfucuGuT16xZI1TB5/Xr1/D394eHhweys7Nx8eJFqKioYMOGDWLFKYuFhQXGjBkj9F5JSQny8vI4nzJqYWGB4OBgNsmloF3BKMLHjx+RkpLC6ZT7ikYDX758iXnz5rFJXyW5fEFAQkICnJycoKuri8OHD5db384lzZo1Y3OalJSUlBvpvX37Nnr06IEmTZp8s52yx/SzZ8+wdetWDB48GJ6ennBycoKfnx8WL14s0f1JS0tDixYtoKKiwuZ2OHv2LLKzs8t9loulBnFxcdDQ0EDv3r2Rmppa7u+vX7+GhoYGrl69Knassnz69Ant2rXD8OHDK8zfUPZY/tFz859//oGzszP7+v79+9DU1BSqAARAYstRcnNzwTAMatWqhaFDh+L69eswMzPD2rVry32Wy9H71atXg2EYmJqaokePHvD398eSJUuwatUq3LhxAwkJCexvLGo/16FDBwwbNox9vX37dhgbGwudE8+fP0etWrVEKuUumEWSlJQE4MtvdPPmTUycOBENGzZkE+muWrVKYpVihw4dClNTU1hbW8PCwgLt2rWDjY0NXFxc0LlzZ7i4uKBjx44YMWJEpdueM2cO2rZty75+8OABWrVqhcDAQABf+qEmTZpgxYoVnO1PRaxcuRIMw6BGjRrw8vLC9u3bOUkiz/Pzw3setyPyVe16vOfxnicK1eV6vOfxnlcW3vN4zwN+0+WcAPDq1SssWrQIJiYmkJKSQuPGjbFw4UI8e/aMk+R+S5cuhZ+fH/t66tSpcHNzw4ULF9j3Ro8ejf79+4sdS4Bgmm2tWrVgYGCAcePGsSWHBRQXF3Ny4QwLC4O2tvY31xh36NABR48eFTvW16hItLjMwXbr1i1s3boV58+fx44dO7B27VqEhIRg9erV2L59O7Zv3w5FRUVoaWlJ7CL29OlTMAwj1P62bdvw7t27Sh+n06ZNw7Jly3D37l2h90tKSnD37l2sWLECnTt3Fis/zI+Ql5cH4Mu07C1btsDd3R3S0tKoV68eJkyYgIiICM4qmN26dQsAsGzZMjAMA09PT+zZswfPnz/H06dPceLECbRp0wbNmzfnJF5Zli9fjmbNmrGdeumbD8FNz6FDhyp9Turr62Pbtm3s6xEjRsDX11coRmhoKMaOHcvBXlSMoNqciYkJGIYBwzAYM2YMrl+/jvT0dIksfZk+fTqUlZUhJSWFESNGICEhodxnxK04xjAMm2sIANzd3dmp4oJ9mjZtmpDcVoagoCC4u7uXe7+4uBhv377FqVOn0K9fPzAMI9Yys++RnJwM4Es/KuhfiouL2RuaoqIi9lytDOvXr4e7uzu7lKxHjx5o06aN0LKoESNGfLe6nLg0aNAAa9aswdWrVxEQEABlZWWoqqqiZ8+eOHPmTIU3czy/F7zniU91ux7vebzn/QjV6Xq853EL73ncwXte9Xreb/sQrTT37t3D2LFjUadOHSgoKMDFxQWHDh0Sq83bt29DWloa48aNw6ZNmyAjI4Pg4GChEZc2bdpg1qxZYm79/xCMNN28eRPTpk2DnZ0datasiSZNmmDx4sViVzIpzdixY9G9e/dvdmJLlizBsGHDOOtki4uLK2xLUEZ6xYoVnFaHsbW1hY6ODuTl5WFkZARjY2MoKyvDwsICjRo1Qu3atWFnZ8c+eZcEw4cPF3raf+7cOdSuXVtIaHNycsqttS/LixcvwDAM7O3t4efnhyFDhiA4OLhc4tkPHz7g5cuX3O5EKbKzs9GgQYNy1cJevHiBefPmwdTUFPLy8tDT08P58+fFivXy5UtIS0uzo45HjhyBq6srW6lFTU0NDMOgX79+Elu7b2FhgVWrVn3170+ePEG7du3w5s2bH27z6dOnUFJSQkZGBvuejo4Ojh07BuB/AuDu7i400sYlZRO5vnjxAn/99Re0tbUhIyODZs2aYdmyZZwnu83JycGDBw+wfPlyNGnShK36NWfOnEp9h1/jxo0bUFFRgY+PDyZMmIB///0XSkpK5Ua29PT0sHv3bpFimJubY8eOHQC+PopaUFDAyf58j9L96df+XVmePn2Khg0bIjAwEF26dIG0tDQuXboktK/29vZYvXq1yDF+ZBukpaWFRuwzMjKwfft2NGvWDDIyMmjYsCH++OOPKvmeeaof3vNEo6pdj/c83vMqS3W7Hu95vOeVhfc83vOA3/AhWulRnbKjAgUFBThz5gy8vLywaNEisWNt2rQJtra2aNCgQbmRgtjYWNSoUaPCJ+yiUqtWLYSFhQH40gnFxcXh8OHDGDp0KIyMjFCrVi04OjpyUu585syZaN68OfsEu6KTcerUqejVq5fYsd68eVNuunfZUYjExEQoKipyWn48JiYGSUlJyMvLw6NHj/D69WsUFxcjPj4eubm5KCwsRHJyMrvEQRKoqakJSYa/vz9bLlmw/5s3b0aLFi2+2U50dDQaNWoEZWVl+Pv7w9vbG3Z2duxF5OjRo3j79q3E9kPA+/fv0bZtW9ja2gqN1pcmIiKiXKLmyiL4bvr37w8vLy98+vQJJSUlSEhIQGhoKDZt2oQ5c+ZwPhpampSUFBgaGuLChQtfvVi9efMGHTp0wIkTJ3643XHjxoFhGKxduxbPnz/H0aNHoaenJ7Qf6enpkJeXr7A6l7gkJydj5MiROHz4MJ48eVJuqnt4eDh69eoFhmGwcOFCzuImJSWxsUpKSpCZmYnr16/jzz//RP369SElJYWmTZti06ZNIsdIS0vDtm3bMGrUKLRs2RImJibQ0NDA7Nmzce3aNQBfhPh71dG+xqNHjyAlJVXto2OS5tChQ/Dx8UGPHj2ERtJLSkpw8eJFqKqqcpoUvCzTpk1Dp06d2JhlJfbly5dYuHAhDAwMJHozyVM98J7HjecBVed6vOfxnicK1e16vOfxnlcW3vN4zxPw2z1EK0tp2Sp9ARdnmujz58/Zju7Vq1fIzs4WivP48WP07dtXaORJXMLCwsAwTIW5BbKzs/HgwQNs374dLVq0wJ49e8SOd/LkScjKyiI6OlrofcH3lpWVBX19fRw+fFjsWIGBgWjdujWWL19eLp6AdevWQVNTU+xYAo4dO4YLFy589el1VVRpunbtGqSkpIQEXE1NjR1tE2yDlZUV5s+f/9323rx5gyFDhmD48OGIjo5GWFgYhg0bBnd3d7i5ucHb2xvBwcGS2BUhYmNj0b59e8jKymLhwoVsJyuJ/BwJCQmwtLTE33//zXnb3yM9PR1ubm5YvHgxgIr7lNTUVNStW7dSHXxMTAz69OkDVVVV1KxZE4qKivD09ERCQgL7Xa5duxaGhobc7EgZzp8/Dy0tLTRs2BCtWrXC3LlzcfbsWbx8+bLcPoqSS+JruLi4VHj+FxcXIzU1FSdPnoSvr+93bzR+lKioKGzYsAF9+/aFh4cHnJ2dERgYCFNT0+9WR/saAwcOZMvbly5t/ruQkZHB3ijk5uaWWyZw/fp1+Pv7Y/DgwRLdjocPH7Jl5Uv31UVFRT9d9SYeycN7nuhUlevxnpfAvsd7XuWpLtfjPY/3vLLwnsd7noDf6iHakiVLsHDhQqxZswb9+/fH+PHjMXv2bPTp0wfTp0/HqFGj0LRpUwQFBYkc4+7du7C1tcXs2bMRFhaG1NTUcifQpk2bMHDgQPaJN1cIyiYLDp6yB1FJSQnevXsn9sFVVFSEDx8+wMPDA40aNcKePXvw6tUrNjnihw8fMGPGDDRo0ECsOACQn5+PuXPnonv37nB1dUXTpk0RGBiIbdu2CV2QmjZtij///FPseALs7e1hYmKCbt26YdmyZbh8+TLev38v9BlJlyeePXs2lJWV0atXL6xcuRKTJk2CkZGR0Gfi4uIgLS393REPQQfz8OFDtG/fHubm5qykPXnyBOvWrYO3t7dQjgBJ888//8Dc3Fys8+1HOHr0KOTl5fHvv/+y7xUUFFTJhc3f3x8WFhZCx6pAIgsLC7F48WKYmpqK3P6RI0fQuXNnSElJoXbt2ujfvz9CQ0NhYWGBpUuXir393yIsLAx9+/ZFgwYNYGRkhK5du0osL05YWBhkZGTY766kpAQnTpyo8CZH1BkD586dw6xZsxAVFSX0fm5uLq5cuYJ58+aha9eu0NHR+e6ymq9Rp04djBkzplwi2Yry/vxqREREoH///hgxYsRX+8UVK1Zg6tSpEhk5F/DhwwecPn1aaBlB2SVuVVlanqdq4T2PG88Dqs71eM/jPY8Lqsv1eM/jLhbveT83vOdVjt/mIdq1a9fAMAysrKwwaNAgTJw4Ee3bt8eYMWPAMAzs7OzQu3dvdOvWDfv37xc5TmxsLLp27QpTU1PUr18ffn5+WLFiBW7cuMGOHrx48YJN9scVBw8exLlz575amUkSB9KFCxdgZGQEWVlZeHh44M8//8SQIUPQpEkTmJubC13IxOXDhw84f/48ZsyYgQ4dOsDJyQmenp4YNWoUW51DIJdckJ6eju3bt8PX1xempqZwcHDAgAEDsGnTJty5c0eiU/sFpKWlYePGjejWrRvs7e1Ru3ZtWFtbY/369bh9+zaAL4Li6OhY6bbnzZuH7t27l8stUhUdjuACmZWVhRkzZkBaWhpdu3Zlfz9xhafsPrx9+xbjx4+HoaEhzp49W6UXsdu3b0NeXh5NmzbF6dOn2feLioqwatUqWFhYYPPmzWLHyc3NxerVq9n8EQzDSGwaddmR5Ly8POzevRvNmzcHwzAYMWIECgoKOD2WOnbsyC5vAYCNGzeiTp06KCwsZOPk5OQgJiZG5BiTJ0+GpaUlPDw80LdvX2zdurXcyPG7d+9w+fJlkdq/fPkyGIaBtbU1LC0t8ccff+DMmTPlPidJ4V++fDliY2Ml0nanTp0wevRoVpzKnmeCpLaS7jvnzp2LDh06sMsLzp8/j3bt2mHJkiUIDw//7ZdY/JfhPU8y1++qcj3e83jPqww/i+vxnscNvOdxA+95P4/n/TYP0VJSUjBs2DAsXbpUKFnnpUuXoKWlxfmUy8LCQhw4cAC+vr6oV68eTE1NMXHiRIn8sCdOnEDTpk3LiUxmZqbQk3AuOrsXL16Ue7q+bt06uLi4oFatWjA1NUWXLl3w6NEjsWMBFSeZffPmDfbv349Ro0ahdevW0NHRgZOTEyfxBDFLExMTg2XLlqFly5awtLREp06dMGbMGDbBZ1Xw+PFjLF++HK1bt4aNjQ08PT0xduxYyMvLf3fZxrNnz1BQUIDnz5/j9u3b+PTpE65fvw43NzcoKipW6X5UdAyePXsWVlZWGDFiBGfTwq9evcrmcjEwMIC2tjasrKxQs2ZNqKurY/Dgwbhx4wYnsb7HpUuX4ODgAIZhoK2tjZYtW8Lc3BwyMjJYsmRJpcu7Hzt2DPPmzcOYMWPwzz//lBtRS0xMlNhvWvr3KyoqKtdnHjt2DHp6epxfwGVlZXHv3j32dbNmzdhk3YJtmj9/PkaOHClyjKysLJw9exbTpk1D+/bt2Ru4kSNH4siRI+XKyleWdu3aoVu3brh8+TKmT5+O1q1bw8zMDA4ODpg8ebLIo54/SlJSEtTV1SErKwsnJyds2LCBs/w479+/h6KiIuLi4sr9TdCfrlq1Sqw8Jj+KgYEBLly4wF6nmjVrBj09PTg4OKB58+bo2rUrOzuD5/eC9zzuHpBUpevxnvcF3vMqz8/ierzniQ/veeLDe97P5Xm/zUM0ALhz5w4cHBxgYWHB5m8ICAhAly5dOItRUYeTlpaGRYsWsRIg7klalubNm2P8+PGsuBUUFGDz5s0wMTFBrVq1MGrUqG+WJ68MXbp0gbGxMcaOHVvuSf3nz5/x6tUrTuKU5WviGxsbi+DgYM6XTAgQXPhycnKQmpqKSZMmQVFREQzDYOLEiRKJCXy5YNy8eRPv3r0r97dLly5h4sSJcHZ2RsOGDb/ZzokTJ6CpqQkNDQ106tQJLVq0gKKiInx9fdkRpaoQjJycHPY3FJSnz8jIQFxcHIqLi7F582Z2BoG4I81nz56FtLQ0WrRogXHjxuHcuXN4+/YtPn78iKdPn2LZsmVwdXUFwzC4dOmSuLv2TQQX/piYGGzZsgXDhw9HmzZtMHjwYDY59I8SFxeHwYMHQ1lZGdra2tDX14eOjg50dHQwZMgQxMfHS2IXKqSkpEToJkRwnqSnp8PLy4vTijx79uxB3bp12fxDWVlZUFZWZkcjBd+xtrY2tm/fzknMV69eYe/evRg5ciRatmwJJycntG3bFpMmTSp3Y/mjyMnJsVWsCgoK8PTpU+zevRtjxoyBu7s7LCwsYGtri5CQEE72oSI+fPiAS5cuYcCAAdDQ0ICCggLatWuHo0ePinWN2LBhA2xtbZGbm/vNKf5DhgyRaKLZPXv2oGHDhuwoelpaGhiGQXx8PKKiorBgwQLUrVsX8+bNk9g28FQvvOdxQ3W4Hu95/4P3vO/zs7ge73niw3sed/Ce9/N43m/1EE3AjBkz0Lp1a4SHh6NmzZqclFgWUDa5XenXjx49gqGhIcLDwzmLl5GRASUlJaG1x5s3b4aenh6GDh2K1atXQ1VVlZMS64WFhdi1axcmTpwIT09PmJiYwM3NDf/880+50UguRkNLSkqQnJzMtvXixQsUFRXh48ePiImJQUlJCdLT0/H69WuxYwlITEzE3bt3MW/ePPz111/o2LEjjI2N2RGlZs2awc3NDT4+PhU+jeeCvLw8LFq0CD179mSF+fDhw+WqGH38+BGPHz/+ZluBgYGQk5ODm5sbevXqhUuXLuHdu3d49OgR3r9/j7S0tCpZN/7333+jdu3aMDc3h729PTQ1NWFqagpLS0uoqKigadOm0NXVBcMwYo9SPnz48LsjZNnZ2RIfEaoIcapDBQQEoEOHDuyIdEpKCg4cOIBevXpBSUkJ/fr1Q3FxscQS9545cwaBgYFfTTANfOn/zMzMKlWF6nt06dIFDMMgMDAQoaGhmDx5Mpo2bSr0mZs3b0JBQUHsWHFxceV+owcPHmDjxo3o2rUrhg4dKlK7hw8fRu3atQGUv1H89OkT7t69i02bNqFz584Su9kpe45nZmZi9+7d6N27N2rUqAFDQ0OMGzdOpDwWq1evhpeX1zcfHOzcuROenp6Vbrsy9O7dW2iUOiEhATNnzhT6zJIlS9CzZ0+JbgdP9cN7nuhUpevxnsd7nqj8rK7He17l4T2PG3jP+8LP4nkMANBvQnFxMUlLS1NGRgbNnTuXVqxYQXXr1qW7d+9SnTp1qKSkhKSkpERqu+z/FXxtDMNQSUkJAaCioiLq3LkzeXt705gxYzjZp+PHj9OCBQvo3LlzpKKiQvHx8dSrVy9q3rw5LVy4kIiIJkyYQHFxcfTvv/9SzZo1xY6Zk5NDMTExFBUVRXfu3KEHDx5QVlYWGRoakq+vL/n5+ZGWlpbYcby8vMjExISOHTtGDRs2pBo1alB0dDSpqamRgoICPX/+nBQVFalXr14UFBQkdjwiooYNG9LLly/Jzc2NiIgcHR2pbt26VK9ePbKxsaHCwkIyNTWloqIikpGR4SRmWTZv3kxHjhyh4cOHU4cOHejZs2fk6upKZmZmZGhoSM2aNSMvLy/S19f/blsXL16kixcv0rNnzygzM5OKiorIycmJvLy8yMHBgdTU1CSyD2X5559/SE5OjgoLC6m4uJiMjIwoJSWF5OXlSU9Pj968eUPa2tpUv359cnBw4CyuOOc0lwAghmGISLRtysjIoLp161JkZCRZWFiU+/uOHTto1KhRFBwcTF26dOFkm8ty8OBBmjhxIqWkpFDDhg2pb9++1K9fP9LR0SEiosLCQjp79iwNGDCA3r17x2nsnTt30vr16+n27dtEROTq6krz5s0jIyMjqlu3Lg0YMIAyMjLo2LFjIrV/7949mjZtGsXGxlJGRgZZWlpSv379aODAgexnCgsLKSsrS6S+LT8/n5KTk6lBgwZE9OVaVFJSQrKyskKfS0tLI21tbZH2oTIUFRVRTk4OffjwgSIjI+np06c0e/ZsKigooJCQEOrQoUOl2rt58yY1bdqUzp07R61atWKveQzDsMe6t7c3WVtb0+LFiyWxS1RSUkKjR4+mN2/e0NGjR8v9XXD979u3L8nJydHmzZslsh081Qvvedx4HlHVuB7vebznccHP4Hq854kH73ncwnveT+B51fX0rirYvXs3TExMMGHCBLGf6q9ZswbKysqYO3cukpKSKvxMVlYWtLW1cefOHbFilSY6OhoNGjTA2rVrkZGRgZ49e8Ld3V0o8WJwcDAnuSSCg4PLlQJPS0vD5cuXERQUhF69eqFBgwbo1auX2LGuX78OhmEwefJkxMTE4ODBgzh9+jSioqLAMAyCgoJw/fp1bNiwgbN1+VlZWTA3NwfDMDA2Nsa+ffsqLEkt6WSllpaWQmvKR4wYARsbG8yYMQN+fn4wMzNDnz59KtVmYmIi9u7di1GjRqFFixZwcHBAmzZtMHPmTFy8eJHrXRAiLS0NHz58kGiM0lR3NRZJsG7dOjg7OwOAUOUiwWhXYWEh3N3dMX78eIkdn4IZAdeuXcPYsWNhYGAAKSkpuLi4YM6cOejVqxfs7e0xf/58zmKW3Zf09HSsXr0ahoaGYBgGTZo0wZw5c6CkpCTyzI/9+/fD2toaTk5OGDduHKZNmwZPT0/IysrCyMgIZ8+e5WJXWEofnxX9WxLH78WLF7Fz504sWbIEzZo1g5eXF7S1taGrqwtDQ0Po6emhX79+IucayczMhJeXF8zNzXH//v1yf9+5cyc0NTUr7E+5ZOPGjVBUVKxwqVlJSQlSUlKgqqrK6Swhnp8b3vMqT1W5Hu95vOeJw+/merznfYH3PNHgPe/n87zf8iFa6YP3yJEjMDAwgIuLS7nS1pUhOjoao0aNgrGxMRiGgZOTE7Zs2cJWqkhISMCiRYtgbm4u9vaXZcSIEbC2toaFhQU0NDTK5Y1o2bIlxo8fL1aMZ8+ewcDAAJaWlujWrRv27dtXbjpsYmIiDh06VC4Bpijk5eVh/vz5sLOzw969e9n3Dx06BD09PYlV/igqKsKtW7cwYMAAqKioQElJCe3bt8ehQ4cqzFvBNXFxcahZs6ZQJ2RsbIwLFy4A+FJ9aMqUKWjZsqXIOSWePn2KjRs34o8//oC9vT38/f052favMXr0aNjZ2WHixIk4ceJEuTX5hYWFEpuaXtVcvHhRIh332rVr4e3t/c0lEIsWLULbtm05j10R+fn5SE5ORkhICP744w80bNgQrVu3RkhICKd5eY4cOYL79+8jMzOz3DHy+PFjjBgxAkpKSqhZs6bIMaytrfH333+z321BQQFev36NAwcOwMTEBK6ursjIyBBZWm/duoVdu3Zh5MiRWLRoEZYuXYohQ4Zgzpw5+Ouvv9CnTx9MmTIFAQEBSElJEXk/vkZ2djZkZWXBMAxcXV2xYMECzJ8/H2FhYTh37hySk5NRWFhY6cTHZbl37x4sLCwgLS2Npk2bIigoCAcPHkTnzp1hZGSEqVOncrRHFSNYFmZmZoamTZvi8uXLyMjIYPcrIyMDf/75Jxo3bizR7eD5OeA9TzSq0vV4z+M971eE9zze88rCex7veRXxWz5EK8vRo0c5WTtbXFyMt2/f4vTp0wgMDEStWrWgoKAAOzs7NG7cGE2bNsWRI0c42OIvCCQxIyMDa9aswbJly/DkyROhz5w9exZ16tQR+8lwdnY2Tpw4gXnz5qFr164wMDCAjY0Nhg8fLtERri1btsDU1BSTJ08GAHh4eLBP0csmvRSXR48eCbX36dMnHDhwAG3atIGcnBzq1q2LPn36cPKQ8Gvs2rUL7u7uSE5OFtqu0hfVR48eoXHjxkhNTRUrVmFhIa5cuYJbt26J1c63KCkpwc6dOzF06FC0aNECLi4uaNeuHebPn8953NzcXFa6qyL/R0VoamoiODiYfS3uBUtAZGQkGIbBrl27AAgf+4L99Pb2llgS5MLCQoSEhHxzdgWXFbeALzdzDMNAX18fAQEB2LVrFxISEpCTk1Put/3arJDvsXPnTpiYmLA5acq2Gx0dDRkZGbHyKRkZGcHNzQ1LlixBmzZt0KNHD/z999+Qk5ODubk5evToAXt7e/Tt21fkGN/izp07sLGxgb29PRwcHDBr1qwK8/yIcqxmZmYiPj6eFd8nT55gypQpsLOzg6qqKvugYfv27cjLyxN7X36E3bt3Q1NTEzVq1EDHjh0xf/58jBkzBiYmJrC1tcXRo0erZDt4fi54z/sxqsP1eM/jPa8yVLfr8Z7HHbzncQPveT+n5/02D9G+dhEuLi7G6tWrK11B5Xvk5eUhISEBx48fx7hx4zB79mwkJiZy3tl/q72LFy+idevWGDVqFGfxCgsL8fHjR7bDaNWqFUxMTODh4YEJEyZwVrGp9H6dOXMGzs7OGDhwIBQVFfHs2TNOYpTm4sWL8PX1/erfU1JSsHbtWujp6WHbtm2cxxdw/fp1aGlpsdVdBJQ+foOCgn6ap+w/SnFxMV68eIGpU6dCXl4ezs7OcHFxQffu3bFu3bpyNwWiMHPmTHh6enKagLgyPH36FAoKCuysBABwc3P75m/5o+Tm5qJr166oU6dOhclcjxw5Ag0NDSQkJFS67e+RnJyM7t27o06dOlBSUmKr3KWmpiIqKgqxsbHlRI8LLl++jBo1asDU1BRubm5QVFSEuro6+vXrhzNnziAlJUXsC7a9vT3mzp0LAEIjoIL9ycnJgaenJ5YuXSpS+wUFBRgzZgxq1qzJSrdA/i0tLYWqB0lKPoqKivDo0SPs3LkTY8eOhbOzMwwNDeHp6YklS5aIdeM9YcIEuLm5Yfny5QgPD2dHp5OTk/Ho0SOkpKSINfPnR3n58qXQrJXs7GzMnTsX9vb2UFRURL169dClSxeJXDt4fh54z+OOqnA93vN4zxOF6nQ93vN4zysL73m8532NX/ohWlxcHN6+fSv0XtlRrQcPHoBhGLYcs6j8aKfCZecTFxeHRYsWwdnZGb6+vpg5cybOnTvHPm1/8uQJdu3aJfLT+9KUnoqdnZ0NFRUVPHz4EA8fPkRwcDBGjBgBIyMjzqY4l70AnT17Fo0bN4aMjAyuXr3KSYzStGrVCv3792dfR0ZG4u7du5zH+R7p6enQ0tJC9+7dKzwmk5OTYWlpiWXLllX5tolCcXGxUPWysWPHomPHjrh58ybmzp0Lf39/NGnSBN26dRM71vnz52FsbAwzMzOsXbuWrSBTVFRUJSOVQ4cORbt27djXoaGhUFFRYc9H4Muo94IFC0QazYuPj0eLFi3AMAyMjIwwadIkLFiwAM2bN4eJiYnEplFPmDABzZs3R0hICI4cOQJHR0fMmzcPysrKkJOTg7u7u8SqX4WHh6NHjx5YtWoVMjMzsWvXLtjb24NhGJiYmGDMmDHlqsX9KJmZmWAYRiivEPDleCmdg6R79+6YM2eOWPtx4MABtG3bli3NnpSUBDk5OcTHx1fpSPrHjx8RFRWFTZs2oV+/frC3t4elpSWaN29erhrXj3Dy5El07twZ9evXh7GxMXr06IHNmzcjLi5O4jmFStOlSxcEBARg1apViIyMFPrb58+fJXLTwfNzwHsed54HVK3r8Z7He54oVKfr8Z7HPbzncQvveT8Pv/RDtDZt2iAgIAArVqzAzZs3K8yvMHPmTJiamooc48OHD0hPT8fnz58RERGBtLQ0vH79GlevXkVaWhqio6Nx+fJlREVFIT8/X5zdEeLQoUNwdHSEuro6vL294ezsDCkpKaioqGDixIkSPbD//vtvuLm5Cb2XmZnJaSJd4EtHUJq0tDT07t0bHh4enC8rkJOTw71799jX5ubmbOJMQcf3+PFjiT5tF4jrnj17ULNmTfj5+WHv3r2Ijo7G+/fvkZycjE6dOsHOzk5iuUIkjY6ODk6ePMm+Tk9Px8GDBzmbIXD//n3069cPurq6GD58eJV+T5qamkL71rlzZ7ZUtuAYWrFiBYyMjH64zbLTqNPT07F+/Xq0bdsWBgYGUFBQgLe3Nw4cOCCxfCMqKipCo6L29vawtrZGcHAwTp06BQMDA7i6unL+XQsE5/Tp0zA0NERAQAAyMjIAAC9evMDs2bOhqKiILVu2iNR+eHg4atWqhdq1a8PX17fcyG9JSQmys7Ohqakp8pKUwsJClJSUICcnB8uXL4eKigqmT5+Obt26wcvLq1wZdC4pLWxxcXGIj4/H27dv2evQu3fvcOHCBSxZsgTt2rUTK09HVlYWNm3aBC8vL9StWxdWVlZYsWKF2PvwI3z69AnTpk2Dr68vnJyc4OnpiaFDh+Lff/8VqYw7z68F73mSoypcj/c83vNEobpcj/c83vPKwnue5PlVPe+XfYhWXFyM9evXw9fXFzY2NvDw8MCQIUOwdetWPHz4kD3wTExMsHz5cpHjDBkyBIqKinB2doaPjw9UVFTg7OwMS0tLyMjIwMrKCiYmJpCSkuJ0GmeDBg0wffp0pKWlsZ1qSkoKZsyYAWlpaQwaNIiTdfq5ubk4fPgw4uLi2OSyJiYmbIcm6Dy45OLFixg8eDA6duwIX19fzJs3j52e+eLFC7Rv3x5SUlJsRysuW7ZsEbrgJScnQ01NrdyUUFdXV4mMjpbl06dPWLp0KXR0dMAwDBo2bIiGDRtCWloaDg4OEq+yxBVv3rzB+/fv2eMwLCwMurq6yM7OlshxU7q9rVu3QldXF3Xr1sXq1auRnp4OABK7mF2+fBkMw+DkyZPs9HNVVVXcvn1baNtsbGywcOHCH2639DTqK1eusCOunz59QkZGBj5//lzuJoRLwsLCoK6uzr4uLi6GkpISLl26xL53+PBhmJmZ4cGDBxLbjvT0dPj7+6NNmzbl8jyIehxlZmbi5s2bWLduHdq1awdNTU3UrVsXgwcPZm8Sw8PDoaGhIfb2C7h9+zY6dOgAhmHY0UpJ8urVK3Tu3JntS7S1teHn51dOJEXNu1N69oGA58+fY9y4cVBQUMCkSZNE3vbK8vnzZ5w+fRrjx4+Hl5cXbG1t0b59e/z55584deoUZ9cLnp8H3vO48Tyg6l2P9zze80SlulyP9zze834E3vMkx6/meb/sQ7TVq1ezVXZu3bqF6dOnw9PTEzY2NvDx8cHEiRMxe/ZsMAwjVpURT09PBAYG4ty5c4iPj0dKSgpevXoFGxsb9OvXDxcvXsStW7c4XaMbHBwMY2NjoYtE6bK5S5cuhYyMDCfT1Pfs2QNZWVm0bt0aS5cuxcaNG6Gurl7uZOTqgrV9+3ZoamqiSZMmcHJygoODA/T19WFkZCT0xPvQoUOcxAO+SNPw4cPZ1wsWLICHhweA/y03uHbtGhiG4SxmWSIjI7F582ZWAIAvv+XRo0cxePBgDBw4EHv37hU7yWxV0rBhQ3h4eGDDhg3IyMiAr68vhg0bJvSZ4uJiTkfTS0+pf/PmDYYNGwYXFxfMnj2b02pCZblx4wYMDAwgKysLKysrtG7dGg0bNkRKSgp78/Py5UswDFOpMvCCadQGBgYwNjZGYGAgNm/ejOjoaKGcHJKiX79+aNiwIc6cOYPc3Fzs3LkTlpaWAP53bkRHR0NLS4vTEcr8/Hz2YpiRkYGsrCx8+PABXl5eMDExqbC8tqgUFRUhJSUFly9fxpw5c+Dq6goVFRVYW1tDWVkZo0ePFqndO3fusPtQeir/tWvX4OnpiSZNmuDcuXOc7UdZoqKi4OHhARsbG8ydOxd79+7F9OnTYWZmBoZhMGDAgEodi2Upm/S47FKaxYsXo1mzZhKvdlfRyHxeXh6OHDmC3r17w83NDaqqqvjnn38kuh08VQ/vedx4HlC1rsd7Hu954lIdrsd7Hu95ZeE9j/e8b/HLPkRjGKbclPO8vDycOnUKw4YNg5ubG1RUVL6ZZPRHePLkCdq0aQNfX1+htcZKSkpsuWqu6dq1K1vKvKKn87m5uXB1dcXmzZs5iXfy5EkMGDAADRo0gIqKCnR0dLB+/XrcvHlTSAbE5datW3B0dMSsWbPY/UpKSsLevXvRqlUryMvLs6OiXF2QP378CFlZWdjb22PatGm4fPkyGjRogA0bNgh9rnfv3ujatSsnMStizpw5aNSoEdzd3TF8+HCcPHmywhFmSU4L5prjx4/D19cXsrKyUFdXB8MwWLBgAZKSkjgdrT927Bh0dXUxatQozJkzB4MHD8aUKVMQGhqKffv2wdPTEwzDwMDAgLO8MV/jxYsXGD9+POrXrw+GYeDh4YGgoCC8ePECEyZMgIuLi0jt5ufnY/HixWAYBjo6OrC2tsbIkSOxf/9+REdHSyzXwoQJE2BrawtHR0f07NkT+vr66NOnj5Ck/vXXX3B1deUs5oULF+Dn5wcvLy8YGRkhICAAzs7OMDMzQ+vWrcEwDK5duyZ2nIq+M0Gi8BMnTmDcuHGwsbEROXmxsbGxUDLX0uducnIyevbsCQMDA86TnQsICAhAr1692HxRgj7z/fv3mDNnDhQVFbF3716R2i59AyNoW/B9Cv4tqC4XHx8vxl58n4KCArx79w4JCQnYvXs39uzZg9GjR2P48OFwcXEBwzBgGAanT5+W6HbwVD2853HneUDVuB7vebznicrP4nq854kP73ncwHvez+15v+RDtC1btsDQ0BDAlx+6sLCw3EXp3bt32L59Ox4+fCh2vPT0dAwYMADe3t5ITk7GqVOnoKenh+zsbM47veLiYowfPx6+vr7smufS+yZ4WtuxY0fOE1AKnvp27NgRenp6sLS0xJAhQ7BhwwakpaWJ3X6XLl0wcOBAdilBWYEaOHAgzMzMxI5Tlrt372LcuHEwMTFB3bp1wTAMZsyYgUuXLiElJQX5+fmoWbMmrl+/znlsAQkJCdi/fz/Gjx8Pb29vWFtbo0WLFpg6dSonF5LqpLi4GLt27YKXlxcYhkH9+vUxduxYhIaGcjLiOmnSJFY6Ro0ahSVLlsDPzw8NGjRA165dMWzYMFbuJEVFI63Xr19H9+7d2WpDDMPgwIEDlWq3qKiIFdEVK1bAy8uLzRNhb28PLS0toSS3kiAlJQXbtm1Dt27dYGpqCjs7OwQGBmLlypWIjIxEnTp1sGfPHs7i2dragmEYdOnSBQsXLsTSpUsRHh6OM2fO4OjRo2xOGy771ora+vDhg8i5FrZs2YK6deuyrzMzM7Flyxbk5+ezsbKystCzZ0+JjVKqqKiwOT4q2j8/Pz+0aNFCpLZtbGzQqFEjoaTOZdm9ezcaNGggUvs/ypQpU9CuXTtoa2ujXr16MDMzg76+Prp27YqAgACsW7cO586dk2jfzVM98J4nGc8DJOt6vOfxnicq1e16vOfxnlca3vN4z/sev+RDNCcnJ0yZMqXc+yUlJZyv0Re0lZKSgv79+6Nhw4aoUaMGxowZA4C7kbTS7Nu3D6qqquVGYAWSlZ2dDTU1Ndy8eVOsOC9evMDw4cOxadOmcn9LTk7GsmXL4OLiAnV1dbGncpaUlAglfS29bEEwUnfw4EFYWFiUKyXNJadPn0bfvn3ZadV9+/ZF//79UadOHYnFLE1RURHu37+P7du3Y+DAgfDx8YGbmxu6dOmCtWvXcpb/RNK8fPkSSUlJ5bY3NTUVM2bMQKNGjcAwDDvSLi5HjhzBwIEDMWvWLKFcCo8fP8b9+/eRnJwssbLHiYmJ2LhxIzsalZmZWe68379/P3r37l2pdgXTqAVtGRoaljsXw8PDKy1sP4ogF0dpYmNjsWDBArRu3Rp2dnawsrJCzZo1OY0bFhYGf39/yMjIwNjYGGPGjMHx48c5zQnyrUpJXFwfbG1thSo9TZ06FXZ2dkLtZ2RkSCz3zu3bt9GkSZNvymFISAjs7e3x4sWLSrWdl5eHs2fPYsiQIahduzZkZWXh4+ODo0ePsr/R5cuX4e3tjRkzZoi1H9/iw4cP7OjjiBEjsGPHDiQmJv5Sszh4RIf3PG48D6g61+M97wu854lOdbke73m855WF9zze877HL/cQTVDO1tnZGevWrUN0dHSF64ErSpTHBevWrUOjRo0wc+ZMztsGvpyY6enpaN68OVRVVTFv3jyh5QUxMTGYPHkyGjduLHasjh07on///mzOjbJlrAVwURlj+/bt0NLSKvd+6emjjx8/hoODQ7nStlxQNhlhdnY2Nm/ejDZt2oBhGIn9nl8jPz8fiYmJmDJlClvuun79+lW6DaISFhaGDh06CF30i4uLy4lWZGQkHj9+LFYswbGYn5+P48ePo127dmjSpAl27twpVrs/yqdPn9CzZ0+0bduWPYZmzZqF5cuXIzw8XORKOGWnUd+/fx/q6up4+/YtO+tCknz+/BkzZ87Ehg0bkJ+fX2FfeeXKFYwePRrLli2TyDbk5uZi9erVaNy4MRiGQaNGjTBp0iSEh4ezU9e5gOtZJO/evYOUlJTQzaapqSm77EoQb9CgQRJLyPrmzRsYGxsLLfUqndsC+CJAOjo6lW5706ZNCAkJAfBlGda+ffvg6+uLGjVqQElJCXZ2dtDV1cWAAQMkWuUOAHbu3IlWrVqBYRhYWlpizJgxuHz5MjuzhOf3hPc87jwPqDrX4z1PGN7zfpzqdD3e83jPKwvvebzn/Qi/3EO0mTNnolGjRujTpw8UFBSgoqICf39/7Nu3D/Hx8ewUcq4RnDD5+flYtmwZlJSU0L59e4mNpj18+BDt2rWDhoYGLC0t0bx5c7Rv3x716tVD06ZNxV4XHBYWBiMjo2/mFTh69ChnI2Z//PEHtLW1MXToUGzbtg2JiYnlPnPu3DnORwpLV4jq2LEj5syZg9jYWKHPJCUlSax8dl5eHqKjo7F161asXbsWvr6+aN68OYyMjKCtrQ1HR0fo6+ujRYsW2Ldvn0S2gWtat26NYcOGISEhgX3vxo0bmD59Ovz9/bF//36JjbQWFRVhyZIlsLOzw9ChQ9mbAknlkli1ahV8fHzY8+TRo0dgGAa6urpo3LgxBg4ciK1bt1ZahmxsbGBoaIhVq1YBAMaNG4cePXoAKJ+XQBKsXbsWjo6OQhXC8vLycOLECYSEhEgsLvBlqVLZ70two6GnpweGYdCpUyeR21++fDnCwsIqXJbExXGyaNEiNGjQgG0/JiYGtWrVQlpaGjsymp+fDzk5OYlWgWvbti3q16+PixcvltuvwsJCkfP/yMrKlssDlZubi7i4OBw5cgR//fUXDh8+XKWzKVJSUjBz5kwYGBiAYRjY2dlh4cKFuH37drkbFZ5fH97zuPE8oGpdj/c83vO4oipdj/c87uE9jxt4z/u5Pe+Xe4imr6+PgwcPsq/37NkDNzc3MAwDPT09jBw5EqdPn+Ykh9e3iIiIgIGBAXbs2CGxGJmZmdi6dSs6deoEDw8PeHp6YsyYMUhOTha77S5dumDAgAFf/Xt6ejosLCxw5coVsWMBX5JMTps2DR06dICTkxM8PT0xevRohISEsGux//jjD3Tv3p2TeMC3K0QtX75cYiJeGkGOBw0NDTRq1Ajjx4/HlClTsG/fPly5coWtTiPJ8tZc8v79eygoKAhNsw8NDYWenh4MDQ3RsmVLmJubc5L/IyUlBVu2bMHx48dx+PBh9rvKzc3FsWPHMHLkSAwePJiNJQm5MjY2xvr169nXvXr1gr+/P969e4c1a9agcePGMDMzw5s3b364zeLiYpw5cwYDBw6ElpYWZGVlwTAMJk+ezPn2fw0TExOsWbOGlajU1FT0798fGhoaYBgGtWvXLlc+mwtK/0Zfm65948YNkWPfvn0bGhoacHJyQt++fbF+/XrcuXOn3PklzrHi5+cHBQUFBAQEIDg4GL6+vmjfvr3QZw4cOABtbW2RY3wLwW+WkJCAJk2awNjYGFOmTEFISAgePXqExMRE9OvXD5aWlpWe7XH27FloaWmhoKCgWpccZWZm4tq1a3j79m25kcgHDx5g0KBB0NLSAsMw+Pfff6tpK3kkBe953HgeULWux3se73miUN2ux3set/CeJz685/0anvdLPUR78uQJ5OTkkJmZWe4Jd1ZWFpYsWQILCwswDFNh7geuef78uVilZcsSGRmJgIAA9OvXr1zp37IHurgXkaZNm2LDhg1fbaewsBDDhg3D4sWLxYpTltevX2P//v0YNWoUWrZsCScnJ7Rp0wZ//fUXGIbhLHHg9ypEKSgoYPv27QAkWylJUIXGw8MDixcvRlhY2C+TD6Mitm3bBldXV/Y7e/XqFXx8fBAQEAAAiI+Ph7W1NSZMmCD297plyxYwDAMtLS1YWVlBU1MTSkpKcHR0ROfOnWFkZMSupZdE+eWEhATo6OgI5d+YOXMmTp06xb6Oj49Hy5YthUb6vkXZ8y0jIwN79+5Fv379oKysDBUVFfTr1w83btzgZicqIC4uDhoaGkJT6SdNmgQrKyvs2LEDz58/h6urK4YOHVrhNouK4LhPSkpiy7rHxsYiKysLmZmZiIyMRHZ2tsgl3wXbmZCQgJUrV7Jl1F1dXTFy5Ejs3LkTDx8+FPv8KyoqwqFDh9CpUyfo6+uDYRh4enpix44diIiIAAC0atWKzackCQTHe3h4OLy9vcEwDFRVVaGpqQmGYWBubi6SoHbu3LncDXfpEeWySwkkxfz588EwDLy9vbF+/XpER0cjIyOjXOzjx49LvPQ6T9XCe97/4KLvrQ7X4z2P97zKUJ2ux3se73kVwXse73k/AgMA9Itw7tw5ioqKosmTJ1NJSQlJSUlRYWEhMQxDMjIy7OdiY2OpTp06pKKiUo1bWzlu375NAwYMoFq1alFJSQklJyfTzZs36cCBA5SSkkImJibk6+tL6urqBIAYhhE5VlFREfXv358KCwtp3759X/2MlZUVLVu2jNq0aSNyrG8RExND4eHhdOfOHYqMjCSGYejevXuctO3v70/q6uq0evVqUlBQYI8XAYMGDaLr16/TkydPOIn3LcLDw2nTpk10/fp1kpaWJhsbG2rRogVZW1uTqakpqaurS3wbuOLAgQO0dOlSOnbsGNWtW5fGjBlDkZGRtHTpUnJ2diYioiVLltCVK1fo5MmTYsUqLi4mKSkpevnyJcXExBDDMPTp0ye6c+cOffjwgZSUlOjZs2fEMAydOHGCi90T4tq1azR8+HBav349NW3aVOhvAKikpIRevXpFbm5udOfOHdLT0/uhdnNzcyk8PJw+fPhAbm5uVKdOHcrLy6NXr17R+fPn6eDBg3Tt2jXy8/OjI0eOcL5f586doxkzZtCWLVvIysqKbt++Tf369aPRo0fTsGHDiIhoy5YttHPnTjp58iRn/airqytJSUmRkZERXbp0iRQUFMjCwoIuXbpEhoaGJCMjQ7du3SIfHx86c+aMSDHK9o0RERF09uxZOnXqFAGg+vXrk46ODg0aNIgsLCwq3X5xcTFJS0uzr9+/f0/Hjx+n7du30/Pnz0lXV5dsbW1p06ZNlJCQQAYGBiLtx9fIycmhEydOUHR0NE2bNo2UlZWJiCgxMZFCQkLo48ePZG1tTZaWlqSvr1+ptgFQjRo1iIjI29ub+vXrR35+fkKfKSoqIikpKaG+VFKcP3+eNm7cSCdPniQlJSXy8fEhf39/sra2ptq1a1PNmjXZ7Rbnesjzc8F7HjeeR/RzuB7vebznfY/qdD3e83jPKwvvebzn/TDV8eROHL72dLnsU3RJ5UiSFL6+vhg0aBDev3+PzMxMNG/eHM2aNYOGhgY0NDSgqKiI2bNncxZvwYIFkJGRwYkTJ8pNdy8qKsKRI0egqqrKWbxvUVhYiGvXrpWrUiUqP0uFqLLHYE5ODnbs2IHWrVtDV1cXTZo0waBBg7Br1y6JbQPXJCcnQ1tbG15eXhg4cCCkpaVx9OhRoc/4+Phg6tSpYsW5fv06VqxY8c3z+NOnT2LF+B45OTmoXbs2/vnnHwAV9ymLFy+GqanpD7cZGxsLPz8/SEtLo06dOjA2NsaWLVuEPvPhwwdcv36dPX65JjMzE/b29pg0aRKOHj0KY2Nj9OjRQyh5aFBQEJycnDiLGRMTA4Zh0LlzZxw4cACPHz/GsWPHcPHiRSgoKODPP//EwYMHcf36dTx8+LDS7Vf02whGyF+/fo179+6hZcuW7Gi2KDGAL/l8zp8/j0+fPpUbLXv06BGmTZuGRo0awcPDQ6T2v0dQUBBat27NHjMFBQWcjRhu2bIFtWvXxtatW9GhQwdoaWlBR0cHAwcOZEusVwUV7c+OHTvg5OQEhmFQr149jB07FidOnJBYjiOe6oX3PO74WVyP9zze8yqiul2P9zze88rCe57k+V0875d5iPbhwwekpaXh8+fPiIiIQFpaGl6/fo1r167h3bt3ePjwIa5du4aoqKifvppDWUpKSiAjI4OoqCj2PQsLC/Tu3Rvp6ekAgKFDh8LMzIwtvywunz9/houLC/T19bFs2TI8ePCAXe+/bds2ODg4VOnafS6p7gpRAkonKS67LOXVq1dYuHAhTExM0K9fP4ltgyS4d+8eOnXqBHd3d3aphICoqCioqakJJaMVhWbNmgnlTXn9+jWA8tOMJTnluKSkBJMnT4aamhoOHjyIvLw89n3gyxRra2trrF69+ofb7NGjB9q2bYvdu3dj7969cHFxgZGREWfn9ff49OkTSkpKsHr1aqirq6N27dro0KGDUG6h7Oxs2NjYICgoiNPYISEh6N27t9DNxO3bt6GqqlquBLso3L17FwcPHsTw4cMxdOhQmJubw9DQEHXr1oWqqir8/PzQokULTJkyRaT2b926BXt7e2zcuFHo/bdv35Zb7iXot7lGX18fhw4dErphBMD2L1evXhU5ya29vT0WLVoE4MtNVHh4OObNmwd3d3eoqqrCxMQEU6ZMkfixumvXLoSEhCAxMbHccfHu3TvMnz8f9evXB8MwVZLviKfq4D2PW88Dfl/X4z1PslSF5wHV73q85wVxGpv3PPHhPe/X8bxf5iHakCFDoKioCGdnZ/j4+EBFRQXOzs6wtLSEjIwMrKysYGJiAikpKbYT/FUoKwOZmZlQVlZGbGws+5T90aNHqF+/PluhRhwEJ2RMTAz8/PwgLy8PNTU12NraQkdHhy0FLumkvZKiuipE/Shlc0j8zE/Zy/Itkblx4wbat2/P5s0QB3l5eaGbDRcXF2zYsEHoM1WRcyQ+Ph4uLi6QkpKCp6cnVq9ejf379+Ovv/6Crq4u/P39f7iDLykpgby8vNBIfGJiImrXro2TJ08CkOxDQeBLpR+BDBYXF+P+/ftC/eXnz5+xfv16mJiYcH5c5ufnY8uWLdDX10fv3r0BAN27d0eXLl3EnlEiGAHV1NREu3bt4O/vj3Xr1mHbtm24f/8+kpKSWOERNYeLv78//vjjD7adkpISHD58GM2bN4e6ujo6deqEJ0+eiLUf3+LKlSvQ0tL6ZnLqmTNnYubMmZWuIpaamgqGYcr1lfn5+Xj58iVOnTqFiRMnonbt2pgwYYJI2/+jWFtbs6XOZ8yYgfDwcLx586bcQ5NvVRvk+TXhPY87zwN+b9fjPU9yVJXnAT+H6/Gexx2854kH73m/luf9MjnRWrRoQfr6+tSrVy8yNDQkJSUlKigoID8/P2rSpAkFBgaSkpIS1apVi4yMjKp7cyvFwIED6cSJE+Tn50ft2rWjS5cuUXR0NIWFhbGfuXr1Kvn5+dH79+85jx8REUFXrlyhW7dukaGhIXl7e5OnpyfncaqK0NBQunTpEj18+JDS0tJISUmJLC0tycvLizw8PEhNTY0GDhxIOTk5tHfvXolsw9mzZ0lWVpYePHhAxcXFVL9+fXrw4AGpq6uTsrIyPX36lBQUFEhLS4vGjx8vkW2QFKXzjpT+96lTpygyMpI6duxI1tbWIre/detWmjdvHr148YKIiN6+fUtGRkYUGRkpdG6PHj2aJk6cWOmcAD9CRkYG1apVi4i+rMVfv3497dmzh6Kioujz589Ur1498vX1pTlz5pCqquoPtbljxw6aOHEipaWlse99+vSJVFRU6M2bN1SnTh3O96Ms0tLSdPXqVXJ1da3w78ePH6c5c+ZQv379aOTIkRLZhnv37tH06dNJTU2NDh48SGfPniUvLy+x2gwLC6Nu3bpRRkYG+fj40Lhx48jGxoa0tLSEPgcR8yoAIFVVVQoLCyMHBwciItq/fz/NmjWLGjZsSK1ataINGzZQQEAAzZ07V6x9+RqLFi2iS5cu0YEDB76av+Tw4cMUHBxMR48eJVlZ2R9uu6ioiG7fvk1NmzalkpISYhim3PeUk5NDL1++JF1dXVJTUxNnV75LXFwcbd68mbZt20aysrJkYWFBnTp1Ind3d9LT0yNVVVWhnCU8vwe850nO84h+L9fjPU+ySNrziKrf9XjP4z2v7P/jPY/3vEpRfc/vKseTJ0/Qpk0b+Pr6Ijo6mn1fSUkJFy5cqMYtE5/SZcFdXFygqqoKT09PnD59GhkZGQCAAQMGcDby81+hqipElSUzMxMMw8DBwQETJkyAu7s7XF1dMXHiRDAMgyZNmsDf3x8NGjTAxIkTJbINkqB0XorSeRVSUlIAfBlp5WJ6v52dHVasWMG+nj17Ntzd3QH8b2T96tWrYBhG7FgVcfnyZXTp0gWbN2/G7du32anGHz58QGJiIqKiokQaHSk9cr5582Z2xM7e3h7Al5EzSY5QBgcHw9DQkH1dXFxcYby3b99yOjpZeiq6YOQsKioKnp6e0NXVZUdnxeXjx484c+YMOnToAHl5eairq6NPnz4IDQ1Fdna2WG2Hh4fDysqKHcHLzs5G06ZN2cpWAPDXX3+hRYsWQtWwuCQkJAS6urqIjY0FUPHo/NSpU9GhQwdO41Zl3qmyx+TSpUthbGyMrl27QkFBAWpqavD19cXhw4erbJt4qg7e83jPqyy853FLVXkeUL2ux3se73ll4T2vavidPO+XeYgGfFl/PGDAAHh7eyM5ORmnSfhRmQAAKf1JREFUTp2Cnp4esrOzf7kEsxUhkIExY8ZUqQz8F3j69Ck2btyIP/74A9bW1rCxsZFYrOTkZLRt2xa9evUSuhFISkqCoqIibty48c2puj8jAQEBmD59OhwdHdG0aVP06tULpqamcHFxQdu2bWFgYAADAwPMnDlTrDjZ2dlgGAb9+/fHo0ePAHzJG7Nt2zYA/8sJ0KdPH3Tr1k28nfoKhw4dgrW1NSwsLODh4YGxY8fi4MGDiI+Pr/T06dKUvolycnKCj48PKwBVsTSpRYsW8PDwQFRUVDnZEOQfkVQ/WpHEJScno0ePHmjUqBGCg4PZ7eCCd+/eYdOmTXB1dYWUlBSMjY0xbNgwoZuCyvDixQvY2NggODgYhYWFGDFiBCwtLXH//n32MydPnqxU8uHK8vz5c9StWxezZs0Sel+wbCE+Pp7NpfGrItgXwXlmbGyM3bt3s3/fv38/zM3NMWzYsGrZPh7Jw3se73miwnueeFSV5wHV73q853EP73niw3ver+V5v8xyTvz/9MzU1FSaNm0aXblyhd6+fUsDBw6kFStWlCtt/asjybLg/2UE01nl5OTY6bqSICkpiWbMmEFJSUk0ffp08vT0pJUrV9LGjRvp4cOHJC0tXa6M8s/K2bNnqW3btjRw4EAKCAig2NhYkpaWJn19ferYsSNNmDCB7Ozs6MmTJ9SpUyexpvinp6fTunXrKCQkhO7fv0/6+vqUlJREDx8+ZEtVFxYWkrq6Op0/f/6r09W54M6dO7R//34KDw+n7OxsatCgAbm4uJCtrS1ZW1tTvXr1RGr3zZs3dO3aNbpx4wbdu3ePcnNzqXbt2uTg4EDNmjWTyPKazMxM0tDQIHNzc9LQ0CATExNycHAgJycnsrCwEDoOwWEp6dTUVDpz5gydP3+etLW1aeDAgWRpaUlFRUUkIyND+fn5tGDBAlq/fj1dv36dDA0NKx0DXwaDSEpKioqLi4lhGKFrQXx8PAUHB9PBgwcpKiqKFBUVRdqXfv360f79+6lOnTr06dMn2rJlC3Xs2JH9e69evUhaWpp27twpUvvfQnCZnjdvHs2cOZO8vLyof//+1L59e1JRUaHLly/T+vXr6eXLl3T79m3O41clgmt5dHQ0NW/enB49ekTa2tokIyNT7jM8vxe85/GexwW851WeqvQ8op/H9XjPEx/e87iB97xf0POq59md+Kxbtw6NGjXiZETkZ4brsuA8kkcwyvL+/XsMGTIELi4uiIiIgKmpKVsV5VehpKQEubm57Mja7du32b/t378fBgYGnFdOyc3Nxbt37xAeHo4pU6bAysoKUlJS8PDwwOHDh7F7925oa2tzGlNAcXFxuYSkxcXFuH79Ov744w/Y2trC0dERPj4+nCRjjo2NZUfO7e3t4e/vL3abFTFr1iw4OzsjJiYGs2bNgpeXF2xsbNCqVSuMGzcO+/btw4sXLziP27t3bzRq1AiOjo5QUVFBixYtkJWVBeDLCGVhYSF27tyJ4cOHcx4b4H6K+tmzZzFr1ixEREQIvX/37l3Uq1dP4v10cXExFi9eDFNTU2hra0NLSwt6enpQV1eHl5dXlZYo55opU6bg3Llz7OuxY8eiU6dOAP73O0p6KQzPzwXveTw/K7zniU91uR7vedzCex638J7363jeLzMTTQD+/+l5QUEBrVmzhmbMmEEtWrSgJUuWkKmpaXVvHg8PEQkfpzNmzKAtW7ZQZmYmRUVFkZWV1a/xhL0UOTk5NH/+fNqxYweNHj2aJk2aRB4eHmRlZUVr1qwhIvFHDXJycqhGjRpC73369IkyMzPp3r17tHfvXgoNDaWMjAwaP348LVmyRKx9+hqfP38mJSUlev78OaWkpFBubi49ePCASkpKaOPGjfTy5UsyNjammJgYzmIWFRXRjRs3SF5enpycnDhrV4C+vj7Nnj2bBgwYwMa7ePEinTp1iiIiItgR37Zt29KYMWM4ifn06VNycXGhq1evUv369WnNmjX0119/0bhx4yg7O5vu3LlDiYmJpKqqSiNGjKBJkyZVOkZUVBSdPHmS6tWrRy9evKD09HRq2LAhvXr1ihQUFEhZWZlevHhBb9++pc2bN5Ouri4n+1aaiIgIGjFiBBkbG9OuXbs4b//q1asEgOzt7UlJSYmIiB48eEAXLlygN2/ekIyMDJmZmVGXLl1+OPnxz0Z2dja1adOGnj17RsrKytStWzfauHEjHT16lB2xLy4uJgBCI5U8vye85/H8CvCeJ3qc6nY93vN4z6sMvOeJz+/oeb/cQ7SyREZGUpcuXWjOnDkUGBhY3ZvDw1Mh+/bto9WrV5OHhwfNmTOnUhVVfib+/fdf2rp1KzVv3pwWLVpE9+7d4+ym5u+//6Y5c+ZQnz59aOjQoeTi4sL+raSkhHJzcyklJYWuXr1KnTp14rxyzOvXr2nx4sX0/v17unz5Mqmrq9Pr169JXV2ddHV1SV5enjp16kRycnJkb29Ptra2nMaXFLGxseTk5ERJSUmsuJaW4MzMTLpw4QLt2rWLOnXqxAqYuAwePJiys7Np//79RER0+vRpat++PQ0dOpQMDAzI0dGRlJWV6fPnz+Tk5EQKCgqVjuHm5kY3b96kZs2akbW1Nb1584akpKTY6e5eXl6kp6dHGRkZFBISwsl+lSUjI4OuXLlCFhYWZGxszHn73bp1o4MHD5KlpSV17dqVAgIC2DjgcElGdVJcXEyvXr2ihIQEunTpEoWGhlJMTAzp6+tTYGAg9evXr1wFLp7/Drzn8fwK8J73Y1Sn6/Gex3ueKPCeJz6/pedVx/Q3rnn+/Dk+fPhQ3ZvBw1MOwfTU4uJibNu2DTo6OrC1tUVqamo1b9mPU1BQIFQhZvPmzdDS0kKNGjUQFRUFoOKEopXl8ePHWLx4Mdzd3SEtLQ0dHR1MnDix3PTziqrVcMGff/4JhmFgaGiIlStX4ujRo0hNTZVYFZ6qYsyYMQgMDCz3fkUJZrmcQq2uro7p06cjPz8fAODv749BgwaxVbC4iLV9+3YMHz4c165dE3rfwcEBc+fOBQCJLEOpah48eIDx48dDT08PMjIycHNzw8aNG5GcnPxbJFsvTW5uLmJjY3Ho0CEMGTIEjRo1grq6OhwdHXH27Nnq3jyeaoL3PJ6fFd7zKkd1uh7vebzn/azwnvfred5v8RCNh+dX4enTp3Bzc2MvMD8zpUudlyU2NhZdunRBly5dOCt3DnxZC5+amoqrV69i8uTJMDY2hpSUFFu1SZLf26VLl9CrVy+oqqqiXr16GD9+PC5evFiuUtOvdjFTUlJiL0pf2/ay+UHEJSEhAebm5nB2dkaHDh0wa9YsyMvLl6s8J64k5+TkYPbs2ahZsyZGjx6N9+/fIysrCzIyMrh586ZYbf+MFBYW4sKFC+jRowdUVFSgoqKCrl274tixY9W9aSKTkJCARYsWVZhn5PPnz4iJicH27dvRokUL7Nmzpxq2kIeHh+fH4T3v+1SX6/Gexx2850kG3vN+Hc/75Zdz8vD8TOAr025RqrJMYmKiyBV/qhLBlPvAwEAaOnQoOTs7s38rKSmhK1eu0Lhx4yguLo5SUlJIRUWF8214+fIl3bt3j7Zu3UpnzpwhKSkpys3NlegyidTUVDp48CBt376doqKiqFGjRtSjRw/q2rUrGRsb/1JLNEJDQykgIIDev39fZblZBOfAgwcP6NatW3Tjxg169uwZJSQkkIeHB3l4eFDLli05XR5y584dmjVrFrVu3Zo+f/5M+/bto3v37v0SVdFEJTs7m06dOkWrVq0ieXl5unLlSnVvkkiMGzeOYmNjady4cdSqVSsiIsrLy6OcnBxKS0ujRo0akaysLKWnp5OmpuZvsayBh4fn14X3PO6patfjPU88eM+rGnjP+7nhH6Lx8HDA16TqV+bJkyd06tQpOnHiBN24cYO0tLRY0WrQoAERfekEN2zYQGPHjhUrVkpKCqmqqtKtW7coNTWV3r17Rzdu3CApKSm6dOkSycnJ0efPn6lZs2Z0+PBhDvauYsr+jrGxsbRr1y7as2cPvXz5khwdHen69eu/zEW7f//+dOrUKdq5cycZGxtT3bp1RcpJIQ75+fl0//59unz5MkVERFBycjLJy8uTtrY2jRgxgjw8PERuW1DqnGEYOn/+PI0ZM4aePXtGU6ZMofnz5/9fe3cfV/P9/w/8cZRoJqmUSJ/KhIlQIVdp1SxprlY3wzDN+GgTM7tgZixz8dnWVnPR2A25Hi0bI7ZyXUlDY4pZWAqppCvh1PP3h2/np2FRJ+9OPe7/7f0+6/V4l5yH1/u8Xy/NluG6+rv5OH+v3L59G6WlpZrFaHWNqakpNm3aBE9PTzRo0AC5ubkIDAzEzp07YWJigoCAAMyZM0dnf4ZEVDew502r9ni1oeux52kfe17Vsefpbs/jJBqRFsTGxiI7Oxuenp4wMTGpcK6srAwAdGqXpnKlpaXIzs7Gn3/+iZ07dyIqKgrnz59Hhw4dMG3aNLz22mvVfrP+5ZdfEBQUhIyMDDg4OCArKwvNmzdH27Zt0axZMwwaNAgA4OzsDDMzMxgYGGjj0h5QvuvUo97QYmJicPbsWUyZMqVGxq8JjRo1Qtu2bXH27FlYWVlh6NCh8PX1hYODA8zMzGpkB5z09HSsWLECIoL58+dXGCM3NxcJCQk4cuQIYmNjERISUuHO9+N61M8oKysLU6dORVpaGsLCwmpkBywlPOp6T5w4gbVr1+KLL77QmcJ/v82bN2P+/Pk4ffo0GjRogKKiIsyePRuRkZEIDQ3FH3/8gY8//hhbt27FiBEjlI5LRPUYe1711Iaux56nHex52seep4M972k8M0pUl+Xl5YmLi4ssWrRIs7imiEhOTo4UFRUpmEz7Lly4IJGRkTJo0CBRqVSip6dX7fUOxowZIyqVShwdHSUwMPCBxWXL1dQaFff/zK5fvy4iIjdv3pSsrCwREbl8+bLk5uY+sGZGbbdq1Srp2LGjiNy7roULF0rbtm013+tPP/1UEhMTJTs7W6vjjhs3TkaNGqVZn0OtVj90cdlLly5VeYw9e/bIr7/+KiUlJQ+c+/vvv2XkyJHSuHFjWbFiRZXHUFp8fLzmz+P97v9evvbaa+Lk5PQ0Y2nV7NmzZcyYMZr/XrlypfTq1UvWrFmjOTZy5Eh55513lIhHRCQi7HnaWORfya7HnseeVxux592jqz2Pk2hE1bRo0SLp3bu3pKeni8i9AhAfHy8DBgwQAwMD6devnyQkJCic8slkZmZKUVGRxMTEyIYNG+Srr74Sf39/GTlypFhYWEibNm3E1NRUhg8fXu2xYmNjZc6cOfLKK6+Im5ub9O/fX6ZPny6RkZFy48aN6l9MJYKCgsTR0VHGjh0rXl5e8p///Ef8/PykS5cu0qlTJ/Hw8BArKyuxt7ev8Sza1KVLF/noo48eOH7mzBmZMmWKmJmZiUqlkiFDhmhtzJycHDExMZE//vjjgXPlpSAqKkpTnqtSlhMSEsTZ2VnCw8MfGLugoEDz32PHjpXIyMgn/vq1wa5du8Tc3FwmTpwoa9askZMnT1a4NpF712thYSFbt25VKGX17d69W4yMjGTr1q1y8eJFadWqlXz44YcVfu/HjBkj06ZNUy4kEdV77HnVp2TXY88borUx2fO0gz3vhuY1utrz+DgnUTV17NgR06ZNw6RJkwDc+8j/vHnzUFJSgilTpuDbb7+FkZERdu/erXDSx6PUR+7T09MRFxeHI0eOICUlBQUFBTAxMUGPHj3g5uYGd3d3rYxzv+LiYrRs2RKenp7w8vKCra0tioqKoFKpEBgYiL59+6JPnz6wtLRE8+bN8eKLL2o9Q024desWBg8ejIiICLRu3RplZWUoKyuDnp5ehY+L7969G5cvX8bEiRO1Mu6XX36JjRs3Iikp6ZGvGTZsGHr16oV33323Sh9N9/PzQ7NmzbB48WKYmppCRBAVFYWwsDAkJyfD3d0dISEhsLa21sk1bEQEeXl5WLZsGfbu3Yu//voLVlZW6Nu3L3r37o0uXbrA1tYWu3fvhr+/P4qLi5WOXGWFhYWYMWMG4uPjkZmZiXbt2uHAgQOav1NycnLw3HPPYdeuXXB1dVU4LRHVV+x52nu08ml3PfY89rzahj2vjvQ85ebviHTf1atXpXPnzhXuQPr4+MjIkSPl8uXLIiKyceNG6dq1q5w4cUKhlE9G6ccrRe5tER8eHi4BAQHi7Owsr7zySo2NFRkZKUOHDpWVK1dq7qKp1WrR19eXs2fP1ti4NamwsLDC4wulpaWan1dpaWmNPbIQGBgob7755kM/fl9u2bJlMnLkyCp9/bKyMmnatGmFbbI3b94s7du3F29vb/nyyy+lXbt28sEHH4iIPPTxAl3z+++/y/vvvy8ODg7Spk0b8fT0lAULFkj37t1l1KhRSsertkuXLsnatWtl//79mkdrRESys7Nl3rx54ujoqFw4Iqr32PNqztPqeux52sOep33seY7KhasG7a82SFSPPPPMM7C2tsaaNWvw3HPPYdu2bUhISMC2bdvQunVrAECvXr2Qk5MDCwsLhdM+ngkTJsDW1hYpKSk4ffo0xo8fDycnJ/Tt2xcvvPACjI2NAdTsTjgdOnRAhw4dMGHCBMTFxaFRo0Y1Ntbw4cNx584dBAcH4+jRo1i5ciWWL1+O9u3bo02bNjp5l6tv374oKSnBW2+9hdGjR2t+ZuXKF4EtX2RXWzp16oSFCxdq7jzKfR90Lv8e7tixA05OTlX6+ocPH4atrS1atmwJAMjPz0dYWBjc3d2xfPlyAPfuasXHxyMrKwvm5ubVuRxFJCYm4vLly+jWrRusra3RuXNnLFq0CIsWLUJMTAzWr1+P1atX46+//kJ4eLjScaus/PfK2toaY8eO1RxXq9XQ19fH1q1bcezYMcycOVPBlERU37Hn1Zyn1fXY89jzahP2vDrS85ScwSOqC7755htp0aKFtG/fXlq2bCkLFiyocP7zzz8XBwcHhdJV3d9//y2bN2+Wt99+Wzw9PaVnz57i7e0tc+fOldjYWKXjaV18fLy4ubnJq6++KhYWFrJ48WKlI1VJaWmp7Nq1S9544w1p0aKFNGzYUAYOHChRUVE1fscuPj5eGjduLO+//77k5OQ8cP7w4cPSpEkTuXDhQpW+flpamnTr1k1Wr14td+/elcDAQOncuXOFu/87d+6UDh06VPEKlOfr6ytmZmYyfPhwCQkJkf3790tGRkaF15SUlMgvv/yiUMKn4/Tp0xIXF1fhTjsRkRLY8+oG9rzqY8+rPva8e3S953FNNCItOHDgAGJjY/HSSy/BxcVFcwfo7NmzGDt2LF5//XVMnjxZ4ZRVl5qaioMHDyIxMRHJycmwsbHB1q1blY5VLfJ/d0hERLOOxIULFzB16lTExcVh5cqVGD58uNIxn4j8425qbm4uoqOjsXnzZsTGxkJfXx/Dhg3Dm2++qfW1B8rvdgYHByMkJAT9+/fXbLNub2+PHTt2YMWKFbC1tcX69eurPM748eOxZcsWWFpaorCwEKtWrcLLL7+sOT969Gjo6ekhIiJCG5f11KnVamzfvl2z5kjTpk3Ro0cP9OvXD126dEHbtm3RvHlzAI/eEr22279/P8zNzXH16lVcuXIFtra2yMjIgFqtRqtWrZCWlobbt2+jZ8+e6Natm9JxiYjY83QQex57Xm3EnldHep5Ss3dEdV1ubq4MGDBAfHx85NatW0rH0Yq7d+/KgQMHdG4XqkdRq9UPHMvMzBQ/Pz8xNzeXpUuX6twdkuLiYomOjpbvv/9eMjMzRUTkzp07kpqaKqGhodKvXz9RqVQybNiwGhk/JydH5s2bJ6ampqJSqcTa2loMDQ2lYcOGEhQUJBcvXqz2GNHR0TJ37lxJSkqqcPzYsWNibW1dYS0NXfLPP4/Z2dnyzTffSL9+/aRVq1bi4uIiQUFBsnHjxof+2dUF+/btE5VKJSYmJjJ06FDp06ePWFhYyIgRI0SlUomFhYX069dPjI2NZdWqVUrHJSJ6JPa82o89T/vY86qOPa/u9Dx+Eo2oioqLi7Fp0yZs27YNRUVFcHZ2hpubG9zc3GBsbIzbt2/j559/ho2NDbp37650XLpPUVER4uLiEBsbi4YNG8LX1xcuLi4V1o5YuHAhVqxYgYiICLi5uSmc+PGcO3cO77//Pnbs2AFzc3M0bdoU7733HgICAjSvKSgowKlTp2BoaKi1uz/lbyP/vFsWGRmJY8eOoU2bNujcuTP69++vlfEeJikpCYGBgbC3t8e6detqbJyatHfvXqhUKvTu3RuGhoYV1jH5448/sGnTJmzYsAFdu3ZFVFSUgkmrLiYmBosXL8aUKVPg4eGBpk2bAgDWr1+PDz74AAkJCbhz5w7MzMxgZGSkcFoiqs/Y83QXex57Xm3EnleHep6yc3hEuunEiRMyatQo0dfXF1dXVxk8eLBYWlqKnp6eeHt7S2pqqtIR6V/Mnz9f7O3txcLCQkxNTaVPnz6aXbby8vJERCQhIUEGDhz4rzsQ1TavvvqqDBo0SDZs2CCbNm0SV1dXadeunVbuCmpDTe70lZOTIz/88IPO7rSVkJAgzs7OEh4eXuH4tWvXJD8//4FjuqqsrEzCw8OlRYsWMnnyZDl37pyIiPj7+9foLrxERE+CPU+3secpgz3v0djz6lbP4yfRiKrAx8cHzzzzDObOnQsHBweUlJSgoKAA0dHR+OSTT2BsbIyYmJgHdsuh2sHExATffvstfHx8sHbtWkyZMgUzZsyAnp4eTp8+jbi4OBgbG8Pb2xtLly5VOu5jEREYGhri0KFDcHFxAQCkp6fDxcUF3333HXx8fLS+SxMAnDx5Ejt37oS1tTXS0tKQnZ0NOzs7XLx4EQYGBjAyMkJaWhqysrKwatUqtGrVSqvj1xV+fn5o1qwZFi9eDFNTU4gIoqKiEBYWhuTkZAwYMAALFixAx44dlY6qFSkpKZg9ezbatm2LJUuWwNjYGN9//z0GDhyodDQiIvY8Hceepz3sedrBnle3eh4n0YieUE5ODlq3bo2UlBTY2tpWOKdWqxEbGwsfHx8sWbIE06dPVyglPcp3332Hzz//HCkpKQCAtLQ0PPfcc3jhhRfQu3dvmJmZoWvXrrhy5Qr69OkDKysrhRM/nrVr12LmzJnIysrSHCssLISRkREyMjJgaWlZI+P27dsX8fHxcHNzQ9euXZGRkYEGDRrg4sWLOHr0KDw8PGBlZYXc3Fz8+OOPNZJB14kImjVrhpiYGE0x3rJlC+bOnQs7Ozt4eXlhxYoV8PPzQ3BwsMJpq66goEDzsX4A2LdvH9555x0kJyfD0tISZ86c0ZzX9j8CiIgeF3uebmPP0y72vOpjz6t7PU9f6QBEuubHH39E9+7dYWNj88A5fX19vPjiixg3bhzOnDmDu3fvomHDhk8/JD3S6tWr0a1bN5SUlKBx48bYtm0bevXqhbVr16J169ZKx6uyQ4cOQaVS4b///S+cnJwwduxYbNmyBU5OTrC0tERpaSlUKpXW37QmTpwIR0dHjBo1Cn369NEc79GjBz799FPMnj1b872mhzt8+DBsbW3RsmVLAEB+fj7CwsLg7u6O5cuXA7j3j7r4+HhkZWXB3NxcybhVkpeXBxsbG8ybNw8TJkxA06ZN4e7ujqNHj2LGjBk4cuQIkpOTa3Q9FSKix8Gep9vY89jzahv2vLrX83R7CpBIAU2aNEFhYSHS0tIAAKWlpZpzZWVlAABHR0ekpKSwWNUyxcXFuHr1Kv78809MnjwZ3333HcLCwjBmzJgKxUqtVkPXPqQ7cuRIvPHGG8jIyNBsBz5z5kx07NgRt2/fhp6eXo3c9fHz84OFhQW8vb0RFBSE3Nxc3Lx5EydOnICHhwcAsFhVwsrKCnp6eoiJiYFarcasWbOQn5+PSZMmaV7j6uqKzMxMnSxWwL07jqNGjUJ4eDhmzpyJ1NRUAICBgQFmzJiB559/Hp6enpg5cyZu376tcFoiqs/Y83QXex57Xm3Enlf3eh4f5yR6QpmZmejYsSM+/fRTTJ06VXP8/nUIvLy84OjoiM8//1ypmPQIZ86cwa5duxATE4OMjAxcuHAB/v7+6N+/P3r27IkOHTooHbFaMjIycPjwYcTFxeH48eO4desWLCws4OLiAjc3N7i7u9fIuImJiZg7dy5eeuklFBcXY/PmzTh+/Dj09PRqZLy6Zvz48diyZQssLS1RWFioKcjlRo8eDT09PURERCiYsnpu3LiB9evXY8mSJTAwMMCCBQswcuRIzfng4GAcPnwY0dHRCqYkovqOPU+3seex59VG7Hl1q+dxEo3oCZQXqA8//BAhISGYNGkSXnnlFTg4OKB58+ZQq9VYuXIlFixYgLi4OFhbWysdmf7FkSNHEB0djYMHD6KgoACtWrWCvb09vL294eXlpXS8ajt37hz279+PxMREJCcnw8bGBlu3btXqGOWPD6hUKuzduxdBQUE4d+4cPvjgA3z22WeP3BadHrRnzx7Ex8fD19cXTk5OmuNJSUkYMWIEtm3bpllLQ5fl5eVh+vTp+PnnnzFo0CC89dZbcHZ2RlFRES5duoTnn39e6YhEVE+x59Ut7HnVx56nPex5dafncRKNqAquX7+OWbNmISIiAqampnB0dERZWRmuXbuGmzdvIigoCNOmTVM6Jj3ChQsXKiwWXFRUhOjoaMTExGDPnj346KOP8PrrryuYULvUajXi4uLQqFEj9OzZUytfU0QeWpiysrIwdepUpKWlISwsTGvj1VdJSUkIDAyEvb091q1bp3ScKsnLy9PsYJefnw8jIyMAwJo1axASEgJTU1PMmzcP/fr1UzAlEdH/x56n29jzqo897+lgz9NNnEQjqobffvsN4eHhOH78OJo0aQJbW1tMnjwZvXr1Ujoa/YOIICIiAhEREUhLS8OtW7fQv39/TJo0SbOmAwBcuXIFxsbGMDQ0VDBt7bd3717o6emhb9++aNSoUYVz6enpeO+997B9+3Z89dVXFdZ8oCeTm5uLAwcOoFOnTrC3t1c6TpX07t0bN27cgIeHB1q0aIHs7GxYWVnhhRdeQFJSEmbNmoWbN2/ik08+wccff6x0XCIiDfY83cGep13seU8He55u4iQaURXcvy5Guftn4an2mTZtGrZu3QonJydYWVnh7t27OHToEM6dO4dhw4YhNDRUp3dtepqOHj2Kt956CxMnTsSbb76pOZ6bmwsDAwM8++yzAIBx48ZhyJAhGD58uFJRSWGXLl1Cx44d0bhxY3Tv3h3dunWDoaEhDh06hEuXLqFXr14oKSnB9u3bsWzZMkyePFnpyERE7Hk6iD1Pe9jz6HHV157HSTSiJ1RWVqZZG6CsrAxlZWXQ19cHACxcuBBNmjSpsBAtKS82NhYBAQH45ptv4OPjAwAoLCzEhQsXEBUVhc8++wzvvvsugoODH1qcqSI/Pz80a9YMixcvhqmpKUQEUVFRCAsLQ3JyMtzd3RESEgJra+tHPg5A9cfff/+N1atXo6ioCD4+PnBzc9OcO3XqFFQqFYyMjGBlZcXfPSJSHHue7mHP0y72PHoS9bHn1Y2rIKph58+fx8mTJwHc28L3/jeL8l1pcnJysGjRIlhZWSkRkf5FaGgoXnrpJfj4+EBEICJ49tln0blzZ3z88cf47LPPsGzZMty4caPO/OVeU0QEe/bswaRJk2BqagoA+P777zFr1iwYGhpizpw5OHXqFJYvX655PdVfd+7cgbW1NUaNGgW1Wo3Bgwdj+PDhSExMBAB07twZDg4OsLa25u8eESmGPU+3sedpD3sePYn62vPqzpUQ1aClS5fitddeQ0BAANauXYv09HQAFYvWvn37oFar+ZHmWujSpUsV1sMo/5mVlZUBAAYPHgxra2scOHBAkXy65PDhw7C1tUXLli0B3FtANCwsDO7u7ti1axemT58Of39/JCYmIisrq069YdKTMzAwAAC0a9cOX375JU6dOoUWLVrg66+/RlRUlMLpiIjuYc/Tbex52sOeR0+ivvY8/qknegwDBw7Eyy+/jOvXr2P58uUYN24cgoKC8NNPPyE/Px8AsGXLFrz88ssKJ6V/un37Ntq3b4/Y2FgAFbfgLn/jt7GxQVFRkWaNB3o0Kysr6OnpISYmBmq1GrNmzUJ+fn6FRWVdXV2RmZkJc3NzBZOS0sLCwrBhwwbs2rULP/74I1JSUmBjY4NJkyahefPmWLJkCWbPno3r168rHZWI6jn2PN3Fnqdd7Hn0uOpzz+OaaERPICMjA0eOHMHhw4eRkpKCgoICmJiYwN7eHqGhoThy5AhcXV2Vjkn/MH/+fAQHB+OHH36Ap6cnGjduXOH8vn37MGTIEE1Rpn83fvx4bNmyBZaWligsLMSqVasq/MNi9OjR0NPTQ0REhIIpSUm3bt1C7969kZaWBn19fbRp0waXLl1CgwYN4OzsDDMzM/zyyy/Izs7GnDlzMG/ePKUjExGx5+ko9jztYs+jytT3nsdJNKIqSk1NxcGDB5GYmIikpCTo6enht99+UzoWPURxcTE8PDyQkZGB6dOnw8PDA6ampmjdujW2b9+OL774At27d8fXX3+tdFSdsWfPHsTHx8PX1xdOTk6a40lJSRgxYgS2bdsGFxcXBROSkkQE+fn5aNasGVJTU3Hu3Dno6+sjJycHR48eRUlJCZo2bYoTJ04gNDQUXbp0UToyEVEF7Hm6gz1P+9jz6N/U957HSTSialKr1Th69CgMDAz4ZlILle8alJqaig8//BC7d++GoaEh7OzskJmZiWvXrmHmzJmYPn26Zv0HqpqkpCQEBgbC3t4e69atUzoO1XLFxcV45plnlI5BRPSv2PNqN/a8p4c9j55EXe55nEQjonrl2LFjOHjwIOLj42FnZwdPT0+8+OKLSseqE3Jzc3HgwAF06tQJ9vb2SsehWqi8cty/Zg0REZG2sOfVHPY8qkx96XmcRCMiIiIiIiIiIqoEd+ckIiIiIiIiIiKqBCfRiIiIiIiIiIiIKsFJNCIiIiIiIiIiokpwEo2IiIiIiIiIiKgSnEQjIiIiIiIiIiKqBCfRiIiIiIiIiIiIKsFJNCIiIiIiIiIiokpwEo2I6hSVSoXt27crHYOIiIiIagC7HhEpiZNoRKRTrl69irfffht2dnZo1KgR2rRpA19fX8TExAAArly5Am9vbwDAxYsXoVKpcPLkSQUTExEREdHjYtcjotpMX+kARESP6+LFi+jTpw+MjY3xv//9D507d8bdu3exZ88eBAYGIjU1FS1btlQ6JhERERFVAbseEdV2KhERpUMQET2OQYMG4ffff8fZs2fRpEmTCufy8vJgbGwMlUqFqKgoDB06FCqVqsJr3NzcMH/+fHh4eCA9Pb1CCZs2bRp+++03HDp06KlcCxERERFVxK5HRLUdH+ckIp2Qm5uL6OhoBAYGPlCqAMDY2PiBY4mJiQCAX3/9FVeuXMEPP/yA/v37w87ODuvWrdO87u7du9iwYQMmTJhQY/mJiIiI6NHY9YhIF3ASjYh0wvnz5yEi6NChw2P/Py1atAAAmJqaomXLljAxMQEABAQEYPXq1ZrX7dixAyUlJfD399duaCIiIiJ6LOx6RKQLOIlGRDpBm0+ejx8/HufPn0dCQgIAYM2aNfD393/oXU8iIiIiqnnsekSkC7ixABHphHbt2kGlUiE1NbXaX8vc3By+vr5YvXo1bG1tsXv3buzfv7/6IYmIiIioStj1iEgX8JNoRKQTTExMMHDgQCxduhRFRUUPnM/Ly3vgmIGBAQCgtLT0gXNvvPEGtmzZgm+//RZt27ZFnz59tJ6ZiIiIiB4Pux4R6QJOohGRzli6dClKS0vRo0cPREZG4s8//0RKSgpCQ0Ph6ur6wOvNzc1haGiI6OhoXLt2DTdv3tScGzhwIIyMjBAcHIzXX3/9aV4GERERET0Eux4R1XacRCMinWFnZ4fjx4/D3d0dM2bMgIODA7y8vBATE4Ply5c/8Hp9fX2EhoYiPDwcrVq1wpAhQzTnGjRogPHjx6O0tBRjx459mpdBRERERA/BrkdEtZ1KtLmCIxGRDgkICMD169fx008/KR2FiIiIiLSMXY+ItI0bCxBRvXPz5k2cOnUKGzduZKkiIiIiqmPY9YiopnASjYjqnSFDhiAxMRGTJ0+Gl5eX0nGIiIiISIvY9YiopvBxTiIiIiIiIiIiokpwYwEiIiIiIiIiIqJKcBKNiIiIiIiIiIioEpxEIyIiIiIiIiIiqgQn0YiIiIiIiIiIiCrBSTQiIiIiIiIiIqJKcBKNiIiIiIiIiIioEpxEIyIiIiIiIiIiqgQn0YiIiIiIiIiIiCrx/wCwmoxrD1mtKQ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a:extLst>
              <a:ext uri="{FF2B5EF4-FFF2-40B4-BE49-F238E27FC236}">
                <a16:creationId xmlns:a16="http://schemas.microsoft.com/office/drawing/2014/main" id="{8A382BA5-B2C9-137E-2DB1-ED79177AB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17" y="2064428"/>
            <a:ext cx="10753165" cy="448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7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5537093" cy="523220"/>
          </a:xfrm>
          <a:prstGeom prst="rect">
            <a:avLst/>
          </a:prstGeom>
          <a:noFill/>
        </p:spPr>
        <p:txBody>
          <a:bodyPr wrap="none" rtlCol="0">
            <a:spAutoFit/>
          </a:bodyPr>
          <a:lstStyle/>
          <a:p>
            <a:r>
              <a:rPr lang="en-US" sz="2800" dirty="0">
                <a:latin typeface="Angsana New" pitchFamily="18" charset="-34"/>
                <a:cs typeface="Angsana New" pitchFamily="18" charset="-34"/>
              </a:rPr>
              <a:t>Profit distribution of cab companies by cities and years</a:t>
            </a:r>
            <a:r>
              <a:rPr lang="tr-TR" sz="2800" dirty="0">
                <a:latin typeface="Angsana New" pitchFamily="18" charset="-34"/>
                <a:cs typeface="Angsana New" pitchFamily="18" charset="-34"/>
              </a:rPr>
              <a:t>. </a:t>
            </a:r>
            <a:endParaRPr lang="en-US" sz="2800" dirty="0">
              <a:latin typeface="Angsana New" pitchFamily="18" charset="-34"/>
              <a:cs typeface="Angsana New" pitchFamily="18" charset="-34"/>
            </a:endParaRP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a:extLst>
              <a:ext uri="{FF2B5EF4-FFF2-40B4-BE49-F238E27FC236}">
                <a16:creationId xmlns:a16="http://schemas.microsoft.com/office/drawing/2014/main" id="{23F8D33D-44B8-2B99-F0D4-2445211DA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996661"/>
            <a:ext cx="4724587" cy="465031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1E1F6C-FC0B-81A8-2E93-519BF0C7F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558" y="2675527"/>
            <a:ext cx="5990015" cy="334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66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5359" y="1245359"/>
            <a:ext cx="6858002" cy="4367284"/>
          </a:xfrm>
          <a:solidFill>
            <a:srgbClr val="3B3B3B"/>
          </a:solidFill>
        </p:spPr>
        <p:txBody>
          <a:bodyPr vert="vert270" anchor="t" anchorCtr="0"/>
          <a:lstStyle/>
          <a:p>
            <a:r>
              <a:rPr lang="en-US" sz="4400" b="1" dirty="0">
                <a:solidFill>
                  <a:srgbClr val="FF6600"/>
                </a:solidFill>
                <a:latin typeface="Angsana New" pitchFamily="18" charset="-34"/>
                <a:cs typeface="Angsana New" pitchFamily="18" charset="-34"/>
              </a:rPr>
              <a:t>Exploratory 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a:solidFill>
                  <a:srgbClr val="FF6600"/>
                </a:solidFill>
                <a:latin typeface="Angsana New" pitchFamily="18" charset="-34"/>
                <a:cs typeface="Angsana New" pitchFamily="18" charset="-34"/>
              </a:rPr>
              <a:t>)</a:t>
            </a:r>
            <a:br>
              <a:rPr lang="tr-TR" b="1" dirty="0">
                <a:solidFill>
                  <a:srgbClr val="FF6600"/>
                </a:solidFill>
                <a:latin typeface="Angsana New" pitchFamily="18" charset="-34"/>
                <a:cs typeface="Angsana New" pitchFamily="18" charset="-34"/>
              </a:rPr>
            </a:b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155575" y="1643051"/>
            <a:ext cx="3766782" cy="1384995"/>
          </a:xfrm>
          <a:prstGeom prst="rect">
            <a:avLst/>
          </a:prstGeom>
          <a:noFill/>
        </p:spPr>
        <p:txBody>
          <a:bodyPr wrap="square" rtlCol="0">
            <a:spAutoFit/>
          </a:bodyPr>
          <a:lstStyle/>
          <a:p>
            <a:pPr marL="177800" indent="-177800" algn="just">
              <a:buFont typeface="Arial" pitchFamily="34" charset="0"/>
              <a:buChar char="•"/>
            </a:pPr>
            <a:r>
              <a:rPr lang="tr-TR" sz="2800" dirty="0">
                <a:solidFill>
                  <a:schemeClr val="bg1">
                    <a:lumMod val="95000"/>
                  </a:schemeClr>
                </a:solidFill>
                <a:latin typeface="Angsana New" pitchFamily="18" charset="-34"/>
                <a:cs typeface="Angsana New" pitchFamily="18" charset="-34"/>
              </a:rPr>
              <a:t>M</a:t>
            </a:r>
            <a:r>
              <a:rPr lang="en-US" sz="2800" dirty="0" err="1">
                <a:solidFill>
                  <a:schemeClr val="bg1">
                    <a:lumMod val="95000"/>
                  </a:schemeClr>
                </a:solidFill>
                <a:latin typeface="Angsana New" pitchFamily="18" charset="-34"/>
                <a:cs typeface="Angsana New" pitchFamily="18" charset="-34"/>
              </a:rPr>
              <a:t>aximum</a:t>
            </a:r>
            <a:r>
              <a:rPr lang="en-US" sz="2800" dirty="0">
                <a:solidFill>
                  <a:schemeClr val="bg1">
                    <a:lumMod val="95000"/>
                  </a:schemeClr>
                </a:solidFill>
                <a:latin typeface="Angsana New" pitchFamily="18" charset="-34"/>
                <a:cs typeface="Angsana New" pitchFamily="18" charset="-34"/>
              </a:rPr>
              <a:t> total income is new york city</a:t>
            </a:r>
            <a:r>
              <a:rPr lang="tr-TR" sz="2800" dirty="0">
                <a:solidFill>
                  <a:schemeClr val="bg1">
                    <a:lumMod val="95000"/>
                  </a:schemeClr>
                </a:solidFill>
                <a:latin typeface="Angsana New" pitchFamily="18" charset="-34"/>
                <a:cs typeface="Angsana New" pitchFamily="18" charset="-34"/>
              </a:rPr>
              <a:t>.</a:t>
            </a:r>
          </a:p>
          <a:p>
            <a:pPr marL="177800" indent="-177800" algn="just">
              <a:buFont typeface="Arial" pitchFamily="34" charset="0"/>
              <a:buChar char="•"/>
            </a:pPr>
            <a:endParaRPr lang="tr-TR" sz="2800" dirty="0">
              <a:solidFill>
                <a:schemeClr val="bg1">
                  <a:lumMod val="95000"/>
                </a:schemeClr>
              </a:solidFill>
              <a:latin typeface="Angsana New" pitchFamily="18" charset="-34"/>
              <a:cs typeface="Angsana New" pitchFamily="18" charset="-34"/>
            </a:endParaRPr>
          </a:p>
        </p:txBody>
      </p:sp>
      <p:pic>
        <p:nvPicPr>
          <p:cNvPr id="7172" name="Picture 4">
            <a:extLst>
              <a:ext uri="{FF2B5EF4-FFF2-40B4-BE49-F238E27FC236}">
                <a16:creationId xmlns:a16="http://schemas.microsoft.com/office/drawing/2014/main" id="{BB38875B-9B49-B98A-7185-AD0B47B6B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4" y="0"/>
            <a:ext cx="78247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8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45359" y="1245359"/>
            <a:ext cx="6858002" cy="4367284"/>
          </a:xfrm>
          <a:solidFill>
            <a:srgbClr val="3B3B3B"/>
          </a:solidFill>
        </p:spPr>
        <p:txBody>
          <a:bodyPr vert="vert270" anchor="t" anchorCtr="0"/>
          <a:lstStyle/>
          <a:p>
            <a:r>
              <a:rPr lang="en-US" sz="4400" b="1" dirty="0">
                <a:solidFill>
                  <a:srgbClr val="FF6600"/>
                </a:solidFill>
                <a:latin typeface="Angsana New" pitchFamily="18" charset="-34"/>
                <a:cs typeface="Angsana New" pitchFamily="18" charset="-34"/>
              </a:rPr>
              <a:t>Exploratory 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a:solidFill>
                  <a:srgbClr val="FF6600"/>
                </a:solidFill>
                <a:latin typeface="Angsana New" pitchFamily="18" charset="-34"/>
                <a:cs typeface="Angsana New" pitchFamily="18" charset="-34"/>
              </a:rPr>
              <a:t>)</a:t>
            </a:r>
            <a:br>
              <a:rPr lang="tr-TR" b="1" dirty="0">
                <a:solidFill>
                  <a:srgbClr val="FF6600"/>
                </a:solidFill>
                <a:latin typeface="Angsana New" pitchFamily="18" charset="-34"/>
                <a:cs typeface="Angsana New" pitchFamily="18" charset="-34"/>
              </a:rPr>
            </a:b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155575" y="1888711"/>
            <a:ext cx="3766782" cy="954107"/>
          </a:xfrm>
          <a:prstGeom prst="rect">
            <a:avLst/>
          </a:prstGeom>
          <a:noFill/>
        </p:spPr>
        <p:txBody>
          <a:bodyPr wrap="square" rtlCol="0">
            <a:spAutoFit/>
          </a:bodyPr>
          <a:lstStyle/>
          <a:p>
            <a:pPr marL="177800" indent="-177800" algn="just">
              <a:buFont typeface="Arial" pitchFamily="34" charset="0"/>
              <a:buChar char="•"/>
            </a:pPr>
            <a:r>
              <a:rPr lang="tr-TR" sz="2800" dirty="0" err="1">
                <a:solidFill>
                  <a:schemeClr val="bg1">
                    <a:lumMod val="95000"/>
                  </a:schemeClr>
                </a:solidFill>
                <a:latin typeface="Angsana New" pitchFamily="18" charset="-34"/>
                <a:cs typeface="Angsana New" pitchFamily="18" charset="-34"/>
              </a:rPr>
              <a:t>Income</a:t>
            </a:r>
            <a:r>
              <a:rPr lang="tr-TR" sz="2800" dirty="0">
                <a:solidFill>
                  <a:schemeClr val="bg1">
                    <a:lumMod val="95000"/>
                  </a:schemeClr>
                </a:solidFill>
                <a:latin typeface="Angsana New" pitchFamily="18" charset="-34"/>
                <a:cs typeface="Angsana New" pitchFamily="18" charset="-34"/>
              </a:rPr>
              <a:t> </a:t>
            </a:r>
            <a:r>
              <a:rPr lang="tr-TR" sz="2800" dirty="0" err="1">
                <a:solidFill>
                  <a:schemeClr val="bg1">
                    <a:lumMod val="95000"/>
                  </a:schemeClr>
                </a:solidFill>
                <a:latin typeface="Angsana New" pitchFamily="18" charset="-34"/>
                <a:cs typeface="Angsana New" pitchFamily="18" charset="-34"/>
              </a:rPr>
              <a:t>distribution</a:t>
            </a:r>
            <a:r>
              <a:rPr lang="tr-TR" sz="2800" dirty="0">
                <a:solidFill>
                  <a:schemeClr val="bg1">
                    <a:lumMod val="95000"/>
                  </a:schemeClr>
                </a:solidFill>
                <a:latin typeface="Angsana New" pitchFamily="18" charset="-34"/>
                <a:cs typeface="Angsana New" pitchFamily="18" charset="-34"/>
              </a:rPr>
              <a:t> </a:t>
            </a:r>
            <a:r>
              <a:rPr lang="tr-TR" sz="2800" dirty="0" err="1">
                <a:solidFill>
                  <a:schemeClr val="bg1">
                    <a:lumMod val="95000"/>
                  </a:schemeClr>
                </a:solidFill>
                <a:latin typeface="Angsana New" pitchFamily="18" charset="-34"/>
                <a:cs typeface="Angsana New" pitchFamily="18" charset="-34"/>
              </a:rPr>
              <a:t>by</a:t>
            </a:r>
            <a:r>
              <a:rPr lang="tr-TR" sz="2800" dirty="0">
                <a:solidFill>
                  <a:schemeClr val="bg1">
                    <a:lumMod val="95000"/>
                  </a:schemeClr>
                </a:solidFill>
                <a:latin typeface="Angsana New" pitchFamily="18" charset="-34"/>
                <a:cs typeface="Angsana New" pitchFamily="18" charset="-34"/>
              </a:rPr>
              <a:t> </a:t>
            </a:r>
            <a:r>
              <a:rPr lang="tr-TR" sz="2800" dirty="0" err="1">
                <a:solidFill>
                  <a:schemeClr val="bg1">
                    <a:lumMod val="95000"/>
                  </a:schemeClr>
                </a:solidFill>
                <a:latin typeface="Angsana New" pitchFamily="18" charset="-34"/>
                <a:cs typeface="Angsana New" pitchFamily="18" charset="-34"/>
              </a:rPr>
              <a:t>state</a:t>
            </a:r>
            <a:r>
              <a:rPr lang="tr-TR" sz="2800" dirty="0">
                <a:solidFill>
                  <a:schemeClr val="bg1">
                    <a:lumMod val="95000"/>
                  </a:schemeClr>
                </a:solidFill>
                <a:latin typeface="Angsana New" pitchFamily="18" charset="-34"/>
                <a:cs typeface="Angsana New" pitchFamily="18" charset="-34"/>
              </a:rPr>
              <a:t>.</a:t>
            </a:r>
          </a:p>
          <a:p>
            <a:pPr marL="177800" indent="-177800" algn="just">
              <a:buFont typeface="Arial" pitchFamily="34" charset="0"/>
              <a:buChar char="•"/>
            </a:pPr>
            <a:endParaRPr lang="tr-TR" sz="2800" dirty="0">
              <a:solidFill>
                <a:schemeClr val="bg1">
                  <a:lumMod val="95000"/>
                </a:schemeClr>
              </a:solidFill>
              <a:latin typeface="Angsana New" pitchFamily="18" charset="-34"/>
              <a:cs typeface="Angsana New" pitchFamily="18" charset="-34"/>
            </a:endParaRPr>
          </a:p>
        </p:txBody>
      </p:sp>
      <p:pic>
        <p:nvPicPr>
          <p:cNvPr id="8194" name="Picture 2">
            <a:extLst>
              <a:ext uri="{FF2B5EF4-FFF2-40B4-BE49-F238E27FC236}">
                <a16:creationId xmlns:a16="http://schemas.microsoft.com/office/drawing/2014/main" id="{2AABAF03-4D97-8896-5FF5-9C9CE573A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4" y="-1"/>
            <a:ext cx="78247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Hypothesis tests</a:t>
            </a: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p:cNvSpPr/>
          <p:nvPr/>
        </p:nvSpPr>
        <p:spPr>
          <a:xfrm>
            <a:off x="612775" y="1643503"/>
            <a:ext cx="4562001" cy="1384995"/>
          </a:xfrm>
          <a:prstGeom prst="rect">
            <a:avLst/>
          </a:prstGeom>
        </p:spPr>
        <p:txBody>
          <a:bodyPr wrap="square">
            <a:spAutoFit/>
          </a:bodyPr>
          <a:lstStyle/>
          <a:p>
            <a:r>
              <a:rPr lang="en-US" sz="2800" b="1" dirty="0">
                <a:latin typeface="Angsana New" pitchFamily="18" charset="-34"/>
                <a:cs typeface="Angsana New" pitchFamily="18" charset="-34"/>
              </a:rPr>
              <a:t>Hypothesis 1:</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Gender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Gender has effect on company profit</a:t>
            </a:r>
          </a:p>
        </p:txBody>
      </p:sp>
      <p:sp>
        <p:nvSpPr>
          <p:cNvPr id="7" name="Dikdörtgen 6"/>
          <p:cNvSpPr/>
          <p:nvPr/>
        </p:nvSpPr>
        <p:spPr>
          <a:xfrm>
            <a:off x="765175" y="3028498"/>
            <a:ext cx="3661249"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a:latin typeface="Angsana New" pitchFamily="18" charset="-34"/>
                <a:cs typeface="Angsana New" pitchFamily="18" charset="-34"/>
              </a:rPr>
              <a:t>’</a:t>
            </a: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[0.02786795] </a:t>
            </a:r>
            <a:endParaRPr lang="tr-TR" sz="2800" dirty="0">
              <a:latin typeface="Angsana New" pitchFamily="18" charset="-34"/>
              <a:cs typeface="Angsana New" pitchFamily="18" charset="-34"/>
            </a:endParaRP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[0.98029821] </a:t>
            </a:r>
            <a:endParaRPr lang="tr-TR" sz="2800" dirty="0">
              <a:latin typeface="Angsana New" pitchFamily="18" charset="-34"/>
              <a:cs typeface="Angsana New" pitchFamily="18" charset="-34"/>
            </a:endParaRPr>
          </a:p>
          <a:p>
            <a:r>
              <a:rPr lang="en-US" sz="2800" dirty="0">
                <a:latin typeface="Angsana New" pitchFamily="18" charset="-34"/>
                <a:cs typeface="Angsana New" pitchFamily="18" charset="-34"/>
              </a:rPr>
              <a:t>Reject Alternative Hypothesis(H1) </a:t>
            </a:r>
            <a:endParaRPr lang="tr-TR" sz="2800" dirty="0">
              <a:latin typeface="Angsana New" pitchFamily="18" charset="-34"/>
              <a:cs typeface="Angsana New" pitchFamily="18" charset="-34"/>
            </a:endParaRPr>
          </a:p>
          <a:p>
            <a:r>
              <a:rPr lang="tr-TR" sz="2800" b="1" i="1" dirty="0">
                <a:latin typeface="Angsana New" pitchFamily="18" charset="-34"/>
                <a:cs typeface="Angsana New" pitchFamily="18" charset="-34"/>
              </a:rPr>
              <a:t>‘Yellow Cab’</a:t>
            </a: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[-0.08386648] </a:t>
            </a:r>
            <a:endParaRPr lang="tr-TR" sz="2800" dirty="0">
              <a:latin typeface="Angsana New" pitchFamily="18" charset="-34"/>
              <a:cs typeface="Angsana New" pitchFamily="18" charset="-34"/>
            </a:endParaRP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[0.94080144] </a:t>
            </a:r>
            <a:endParaRPr lang="tr-TR" sz="2800" dirty="0">
              <a:latin typeface="Angsana New" pitchFamily="18" charset="-34"/>
              <a:cs typeface="Angsana New" pitchFamily="18" charset="-34"/>
            </a:endParaRPr>
          </a:p>
          <a:p>
            <a:r>
              <a:rPr lang="en-US" sz="2800" dirty="0">
                <a:latin typeface="Angsana New" pitchFamily="18" charset="-34"/>
                <a:cs typeface="Angsana New" pitchFamily="18" charset="-34"/>
              </a:rPr>
              <a:t>Reject Alternative Hypothesis(H1)</a:t>
            </a:r>
          </a:p>
        </p:txBody>
      </p:sp>
      <p:cxnSp>
        <p:nvCxnSpPr>
          <p:cNvPr id="10" name="Düz Bağlayıcı 9"/>
          <p:cNvCxnSpPr/>
          <p:nvPr/>
        </p:nvCxnSpPr>
        <p:spPr>
          <a:xfrm>
            <a:off x="5854890"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Dikdörtgen 11"/>
          <p:cNvSpPr/>
          <p:nvPr/>
        </p:nvSpPr>
        <p:spPr>
          <a:xfrm>
            <a:off x="6500883" y="1676569"/>
            <a:ext cx="5345373" cy="1384995"/>
          </a:xfrm>
          <a:prstGeom prst="rect">
            <a:avLst/>
          </a:prstGeom>
        </p:spPr>
        <p:txBody>
          <a:bodyPr wrap="square">
            <a:spAutoFit/>
          </a:bodyPr>
          <a:lstStyle/>
          <a:p>
            <a:r>
              <a:rPr lang="en-US" sz="2800" b="1" dirty="0">
                <a:latin typeface="Angsana New" pitchFamily="18" charset="-34"/>
                <a:cs typeface="Angsana New" pitchFamily="18" charset="-34"/>
              </a:rPr>
              <a:t>Hypothesis 2:</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Payment mode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Payment mode has effect on company profit</a:t>
            </a:r>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hrome-font-family)"/>
                <a:cs typeface="Arial" pitchFamily="34" charset="0"/>
              </a:rPr>
              <a:t>KodMetin</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Dikdörtgen 13"/>
          <p:cNvSpPr/>
          <p:nvPr/>
        </p:nvSpPr>
        <p:spPr>
          <a:xfrm>
            <a:off x="6623712" y="3028498"/>
            <a:ext cx="3680348"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a:latin typeface="Angsana New" pitchFamily="18" charset="-34"/>
                <a:cs typeface="Angsana New" pitchFamily="18" charset="-34"/>
              </a:rPr>
              <a:t>’</a:t>
            </a:r>
            <a:endParaRPr lang="tr-TR"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[-0.03834307]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[0.97289731]</a:t>
            </a:r>
          </a:p>
          <a:p>
            <a:r>
              <a:rPr lang="en-US" sz="2800" dirty="0">
                <a:latin typeface="Angsana New" pitchFamily="18" charset="-34"/>
                <a:cs typeface="Angsana New" pitchFamily="18" charset="-34"/>
              </a:rPr>
              <a:t>Reject Alternative Hypothesis(H1)</a:t>
            </a:r>
            <a:endParaRPr lang="tr-TR" sz="2800" dirty="0">
              <a:latin typeface="Angsana New" pitchFamily="18" charset="-34"/>
              <a:cs typeface="Angsana New" pitchFamily="18" charset="-34"/>
            </a:endParaRPr>
          </a:p>
          <a:p>
            <a:r>
              <a:rPr lang="tr-TR" sz="2800" b="1" i="1" dirty="0">
                <a:latin typeface="Angsana New" pitchFamily="18" charset="-34"/>
                <a:cs typeface="Angsana New" pitchFamily="18" charset="-34"/>
              </a:rPr>
              <a:t>‘Yellow Cab’</a:t>
            </a:r>
            <a:endParaRPr lang="en-US" sz="2800" b="1" i="1"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[0.17875066]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[0.8746019]</a:t>
            </a:r>
          </a:p>
          <a:p>
            <a:r>
              <a:rPr lang="en-US" sz="2800" dirty="0">
                <a:latin typeface="Angsana New" pitchFamily="18" charset="-34"/>
                <a:cs typeface="Angsana New" pitchFamily="18" charset="-34"/>
              </a:rPr>
              <a:t>Reject Alternative Hypothesis(H1)</a:t>
            </a:r>
          </a:p>
        </p:txBody>
      </p:sp>
    </p:spTree>
    <p:extLst>
      <p:ext uri="{BB962C8B-B14F-4D97-AF65-F5344CB8AC3E}">
        <p14:creationId xmlns:p14="http://schemas.microsoft.com/office/powerpoint/2010/main" val="117812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Hypothesis tests</a:t>
            </a: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p:cNvSpPr/>
          <p:nvPr/>
        </p:nvSpPr>
        <p:spPr>
          <a:xfrm>
            <a:off x="155576" y="1635627"/>
            <a:ext cx="6468136" cy="1384995"/>
          </a:xfrm>
          <a:prstGeom prst="rect">
            <a:avLst/>
          </a:prstGeom>
        </p:spPr>
        <p:txBody>
          <a:bodyPr wrap="square">
            <a:spAutoFit/>
          </a:bodyPr>
          <a:lstStyle/>
          <a:p>
            <a:r>
              <a:rPr lang="en-US" sz="2800" b="1" dirty="0">
                <a:latin typeface="Angsana New" pitchFamily="18" charset="-34"/>
                <a:cs typeface="Angsana New" pitchFamily="18" charset="-34"/>
              </a:rPr>
              <a:t>Hypothesis 3:</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The variable Year has not a positive correlation with mileage</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The variable Year has a positive correlation with mileage</a:t>
            </a:r>
          </a:p>
        </p:txBody>
      </p:sp>
      <p:cxnSp>
        <p:nvCxnSpPr>
          <p:cNvPr id="10" name="Düz Bağlayıcı 9"/>
          <p:cNvCxnSpPr/>
          <p:nvPr/>
        </p:nvCxnSpPr>
        <p:spPr>
          <a:xfrm>
            <a:off x="6500883"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Dikdörtgen 11"/>
          <p:cNvSpPr/>
          <p:nvPr/>
        </p:nvSpPr>
        <p:spPr>
          <a:xfrm>
            <a:off x="6803404" y="1606225"/>
            <a:ext cx="4676635" cy="1384995"/>
          </a:xfrm>
          <a:prstGeom prst="rect">
            <a:avLst/>
          </a:prstGeom>
        </p:spPr>
        <p:txBody>
          <a:bodyPr wrap="square">
            <a:spAutoFit/>
          </a:bodyPr>
          <a:lstStyle/>
          <a:p>
            <a:r>
              <a:rPr lang="en-US" sz="2800" b="1" dirty="0">
                <a:latin typeface="Angsana New" pitchFamily="18" charset="-34"/>
                <a:cs typeface="Angsana New" pitchFamily="18" charset="-34"/>
              </a:rPr>
              <a:t>Hypothesis 4:</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Age has not effect on company profit</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Age has effect on company profit</a:t>
            </a:r>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hrome-font-family)"/>
                <a:cs typeface="Arial" pitchFamily="34" charset="0"/>
              </a:rPr>
              <a:t>KodMetin</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Dikdörtgen 13"/>
          <p:cNvSpPr/>
          <p:nvPr/>
        </p:nvSpPr>
        <p:spPr>
          <a:xfrm>
            <a:off x="6898938" y="3074461"/>
            <a:ext cx="4158019"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a:latin typeface="Angsana New" pitchFamily="18" charset="-34"/>
                <a:cs typeface="Angsana New" pitchFamily="18" charset="-34"/>
              </a:rPr>
              <a:t>’</a:t>
            </a:r>
            <a:endParaRPr lang="tr-TR"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[0.13340069]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[0.90608835]</a:t>
            </a:r>
          </a:p>
          <a:p>
            <a:r>
              <a:rPr lang="en-US" sz="2800" dirty="0">
                <a:latin typeface="Angsana New" pitchFamily="18" charset="-34"/>
                <a:cs typeface="Angsana New" pitchFamily="18" charset="-34"/>
              </a:rPr>
              <a:t>Reject Alternative Hypothesis(H1)</a:t>
            </a:r>
            <a:endParaRPr lang="tr-TR" sz="2800" dirty="0">
              <a:latin typeface="Angsana New" pitchFamily="18" charset="-34"/>
              <a:cs typeface="Angsana New" pitchFamily="18" charset="-34"/>
            </a:endParaRPr>
          </a:p>
          <a:p>
            <a:r>
              <a:rPr lang="tr-TR" sz="2800" b="1" i="1" dirty="0">
                <a:latin typeface="Angsana New" pitchFamily="18" charset="-34"/>
                <a:cs typeface="Angsana New" pitchFamily="18" charset="-34"/>
              </a:rPr>
              <a:t>‘Yellow Cab’</a:t>
            </a:r>
            <a:endParaRPr lang="en-US"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[-0.50355161]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[0.66456451]</a:t>
            </a:r>
          </a:p>
          <a:p>
            <a:r>
              <a:rPr lang="en-US" sz="2800" dirty="0">
                <a:latin typeface="Angsana New" pitchFamily="18" charset="-34"/>
                <a:cs typeface="Angsana New" pitchFamily="18" charset="-34"/>
              </a:rPr>
              <a:t>Reject Alternative Hypothesis(H1)</a:t>
            </a:r>
          </a:p>
        </p:txBody>
      </p:sp>
      <p:sp>
        <p:nvSpPr>
          <p:cNvPr id="9" name="Dikdörtgen 8"/>
          <p:cNvSpPr/>
          <p:nvPr/>
        </p:nvSpPr>
        <p:spPr>
          <a:xfrm>
            <a:off x="307975" y="3020622"/>
            <a:ext cx="3895535" cy="35394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b="1" i="1" dirty="0">
                <a:latin typeface="Angsana New" pitchFamily="18" charset="-34"/>
                <a:cs typeface="Angsana New" pitchFamily="18" charset="-34"/>
              </a:rPr>
              <a:t>'Pink Cab</a:t>
            </a:r>
            <a:r>
              <a:rPr lang="tr-TR" sz="2800" b="1" i="1" dirty="0">
                <a:latin typeface="Angsana New" pitchFamily="18" charset="-34"/>
                <a:cs typeface="Angsana New" pitchFamily="18" charset="-34"/>
              </a:rPr>
              <a:t>’</a:t>
            </a:r>
            <a:endParaRPr lang="tr-TR"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[-0.66243408]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[0.57581736]</a:t>
            </a:r>
          </a:p>
          <a:p>
            <a:r>
              <a:rPr lang="en-US" sz="2800" dirty="0">
                <a:latin typeface="Angsana New" pitchFamily="18" charset="-34"/>
                <a:cs typeface="Angsana New" pitchFamily="18" charset="-34"/>
              </a:rPr>
              <a:t>Reject Alternative Hypothesis(H1)</a:t>
            </a:r>
            <a:endParaRPr lang="tr-TR" sz="2800" dirty="0">
              <a:latin typeface="Angsana New" pitchFamily="18" charset="-34"/>
              <a:cs typeface="Angsana New" pitchFamily="18" charset="-34"/>
            </a:endParaRPr>
          </a:p>
          <a:p>
            <a:r>
              <a:rPr lang="tr-TR" sz="2800" b="1" i="1" dirty="0">
                <a:latin typeface="Angsana New" pitchFamily="18" charset="-34"/>
                <a:cs typeface="Angsana New" pitchFamily="18" charset="-34"/>
              </a:rPr>
              <a:t>‘Yellow Cab’</a:t>
            </a:r>
            <a:endParaRPr lang="en-US" sz="2800" dirty="0">
              <a:latin typeface="Angsana New" pitchFamily="18" charset="-34"/>
              <a:cs typeface="Angsana New" pitchFamily="18" charset="-34"/>
            </a:endParaRPr>
          </a:p>
          <a:p>
            <a:r>
              <a:rPr lang="en-US" sz="2800" dirty="0" err="1">
                <a:latin typeface="Angsana New" pitchFamily="18" charset="-34"/>
                <a:cs typeface="Angsana New" pitchFamily="18" charset="-34"/>
              </a:rPr>
              <a:t>t_statistics</a:t>
            </a:r>
            <a:r>
              <a:rPr lang="en-US" sz="2800" dirty="0">
                <a:latin typeface="Angsana New" pitchFamily="18" charset="-34"/>
                <a:cs typeface="Angsana New" pitchFamily="18" charset="-34"/>
              </a:rPr>
              <a:t>: [-0.42772975] </a:t>
            </a:r>
          </a:p>
          <a:p>
            <a:r>
              <a:rPr lang="en-US" sz="2800" dirty="0" err="1">
                <a:latin typeface="Angsana New" pitchFamily="18" charset="-34"/>
                <a:cs typeface="Angsana New" pitchFamily="18" charset="-34"/>
              </a:rPr>
              <a:t>p_value</a:t>
            </a:r>
            <a:r>
              <a:rPr lang="en-US" sz="2800" dirty="0">
                <a:latin typeface="Angsana New" pitchFamily="18" charset="-34"/>
                <a:cs typeface="Angsana New" pitchFamily="18" charset="-34"/>
              </a:rPr>
              <a:t>: [0.71050085]</a:t>
            </a:r>
          </a:p>
          <a:p>
            <a:r>
              <a:rPr lang="en-US" sz="2800" dirty="0">
                <a:latin typeface="Angsana New" pitchFamily="18" charset="-34"/>
                <a:cs typeface="Angsana New" pitchFamily="18" charset="-34"/>
              </a:rPr>
              <a:t>Reject Alternative Hypothesis(H1)</a:t>
            </a:r>
          </a:p>
        </p:txBody>
      </p:sp>
    </p:spTree>
    <p:extLst>
      <p:ext uri="{BB962C8B-B14F-4D97-AF65-F5344CB8AC3E}">
        <p14:creationId xmlns:p14="http://schemas.microsoft.com/office/powerpoint/2010/main" val="159818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Hypothesis tests</a:t>
            </a: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hrome-font-family)"/>
                <a:cs typeface="Arial" pitchFamily="34" charset="0"/>
              </a:rPr>
              <a:t>KodMetin</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Dikdörtgen 6"/>
          <p:cNvSpPr/>
          <p:nvPr/>
        </p:nvSpPr>
        <p:spPr>
          <a:xfrm>
            <a:off x="612775" y="1951672"/>
            <a:ext cx="9513864" cy="1384995"/>
          </a:xfrm>
          <a:prstGeom prst="rect">
            <a:avLst/>
          </a:prstGeom>
        </p:spPr>
        <p:txBody>
          <a:bodyPr wrap="square">
            <a:spAutoFit/>
          </a:bodyPr>
          <a:lstStyle/>
          <a:p>
            <a:r>
              <a:rPr lang="en-US" sz="2800" b="1" dirty="0">
                <a:latin typeface="Angsana New" pitchFamily="18" charset="-34"/>
                <a:cs typeface="Angsana New" pitchFamily="18" charset="-34"/>
              </a:rPr>
              <a:t>Hypothesis 5 :</a:t>
            </a:r>
            <a:endParaRPr lang="en-US" sz="2800" dirty="0">
              <a:latin typeface="Angsana New" pitchFamily="18" charset="-34"/>
              <a:cs typeface="Angsana New" pitchFamily="18" charset="-34"/>
            </a:endParaRPr>
          </a:p>
          <a:p>
            <a:r>
              <a:rPr lang="en-US" sz="2800" b="1" dirty="0">
                <a:latin typeface="Angsana New" pitchFamily="18" charset="-34"/>
                <a:cs typeface="Angsana New" pitchFamily="18" charset="-34"/>
              </a:rPr>
              <a:t>H0:</a:t>
            </a:r>
            <a:r>
              <a:rPr lang="en-US" sz="2800" dirty="0">
                <a:latin typeface="Angsana New" pitchFamily="18" charset="-34"/>
                <a:cs typeface="Angsana New" pitchFamily="18" charset="-34"/>
              </a:rPr>
              <a:t>There is seasonality in the number of customers using the </a:t>
            </a:r>
            <a:r>
              <a:rPr lang="tr-TR" sz="2800" dirty="0" err="1">
                <a:latin typeface="Angsana New" pitchFamily="18" charset="-34"/>
                <a:cs typeface="Angsana New" pitchFamily="18" charset="-34"/>
              </a:rPr>
              <a:t>cab</a:t>
            </a:r>
            <a:r>
              <a:rPr lang="en-US" sz="2800" dirty="0">
                <a:latin typeface="Angsana New" pitchFamily="18" charset="-34"/>
                <a:cs typeface="Angsana New" pitchFamily="18" charset="-34"/>
              </a:rPr>
              <a:t> service.</a:t>
            </a:r>
            <a:br>
              <a:rPr lang="en-US" sz="2800" dirty="0">
                <a:latin typeface="Angsana New" pitchFamily="18" charset="-34"/>
                <a:cs typeface="Angsana New" pitchFamily="18" charset="-34"/>
              </a:rPr>
            </a:br>
            <a:r>
              <a:rPr lang="en-US" sz="2800" b="1" dirty="0">
                <a:latin typeface="Angsana New" pitchFamily="18" charset="-34"/>
                <a:cs typeface="Angsana New" pitchFamily="18" charset="-34"/>
              </a:rPr>
              <a:t>H1:</a:t>
            </a:r>
            <a:r>
              <a:rPr lang="en-US" sz="2800" dirty="0">
                <a:latin typeface="Angsana New" pitchFamily="18" charset="-34"/>
                <a:cs typeface="Angsana New" pitchFamily="18" charset="-34"/>
              </a:rPr>
              <a:t>There is not seasonality in the number of customers using the </a:t>
            </a:r>
            <a:r>
              <a:rPr lang="tr-TR" sz="2800" dirty="0" err="1">
                <a:latin typeface="Angsana New" pitchFamily="18" charset="-34"/>
                <a:cs typeface="Angsana New" pitchFamily="18" charset="-34"/>
              </a:rPr>
              <a:t>cab</a:t>
            </a:r>
            <a:r>
              <a:rPr lang="en-US" sz="2800" dirty="0">
                <a:latin typeface="Angsana New" pitchFamily="18" charset="-34"/>
                <a:cs typeface="Angsana New" pitchFamily="18" charset="-34"/>
              </a:rPr>
              <a:t> service.</a:t>
            </a:r>
          </a:p>
        </p:txBody>
      </p:sp>
      <p:sp>
        <p:nvSpPr>
          <p:cNvPr id="8" name="Dikdörtgen 7"/>
          <p:cNvSpPr/>
          <p:nvPr/>
        </p:nvSpPr>
        <p:spPr>
          <a:xfrm>
            <a:off x="612775" y="3634054"/>
            <a:ext cx="9209064"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800" dirty="0" err="1">
                <a:latin typeface="Angsana New" pitchFamily="18" charset="-34"/>
                <a:cs typeface="Angsana New" pitchFamily="18" charset="-34"/>
              </a:rPr>
              <a:t>Seasonal_Mann_Kendall_Test</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(trend='increasing', h=True, p=7.923130374010157e-09, z=5.770085540729481, Tau=0.9090909090909091, s=120.0, </a:t>
            </a:r>
            <a:r>
              <a:rPr lang="en-US" sz="2800" dirty="0" err="1">
                <a:latin typeface="Angsana New" pitchFamily="18" charset="-34"/>
                <a:cs typeface="Angsana New" pitchFamily="18" charset="-34"/>
              </a:rPr>
              <a:t>var_s</a:t>
            </a:r>
            <a:r>
              <a:rPr lang="en-US" sz="2800" dirty="0">
                <a:latin typeface="Angsana New" pitchFamily="18" charset="-34"/>
                <a:cs typeface="Angsana New" pitchFamily="18" charset="-34"/>
              </a:rPr>
              <a:t>=425.3333333333333, slope=1.0, intercept=9196.25)</a:t>
            </a:r>
          </a:p>
        </p:txBody>
      </p:sp>
    </p:spTree>
    <p:extLst>
      <p:ext uri="{BB962C8B-B14F-4D97-AF65-F5344CB8AC3E}">
        <p14:creationId xmlns:p14="http://schemas.microsoft.com/office/powerpoint/2010/main" val="266363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60375" y="286555"/>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a:t>
            </a:r>
            <a:br>
              <a:rPr lang="tr-TR" sz="6000" b="1" dirty="0">
                <a:solidFill>
                  <a:srgbClr val="FF6600"/>
                </a:solidFill>
                <a:latin typeface="Angsana New" pitchFamily="18" charset="-34"/>
                <a:cs typeface="Angsana New" pitchFamily="18" charset="-34"/>
              </a:rPr>
            </a:br>
            <a:r>
              <a:rPr lang="en-US" sz="6000" b="1" dirty="0">
                <a:solidFill>
                  <a:srgbClr val="FF6600"/>
                </a:solidFill>
                <a:latin typeface="Angsana New" pitchFamily="18" charset="-34"/>
                <a:cs typeface="Angsana New" pitchFamily="18" charset="-34"/>
              </a:rPr>
              <a:t>Recommendations</a:t>
            </a:r>
            <a:br>
              <a:rPr lang="en-US" sz="6000" b="1" dirty="0">
                <a:solidFill>
                  <a:srgbClr val="FF6600"/>
                </a:solidFill>
                <a:latin typeface="Angsana New" pitchFamily="18" charset="-34"/>
                <a:cs typeface="Angsana New" pitchFamily="18" charset="-34"/>
              </a:rPr>
            </a:b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Dikdörtgen 6"/>
          <p:cNvSpPr/>
          <p:nvPr/>
        </p:nvSpPr>
        <p:spPr>
          <a:xfrm>
            <a:off x="612775" y="1951672"/>
            <a:ext cx="9513864" cy="3539430"/>
          </a:xfrm>
          <a:prstGeom prst="rect">
            <a:avLst/>
          </a:prstGeom>
        </p:spPr>
        <p:txBody>
          <a:bodyPr wrap="square">
            <a:spAutoFit/>
          </a:bodyPr>
          <a:lstStyle/>
          <a:p>
            <a:r>
              <a:rPr lang="en-US" sz="2800" dirty="0">
                <a:latin typeface="Angsana New" pitchFamily="18" charset="-34"/>
                <a:cs typeface="Angsana New" pitchFamily="18" charset="-34"/>
              </a:rPr>
              <a:t>As a result, it is seen that the yellow cab is better than the pink cab.</a:t>
            </a:r>
            <a:endParaRPr lang="tr-TR" sz="2800" dirty="0">
              <a:latin typeface="Angsana New" pitchFamily="18" charset="-34"/>
              <a:cs typeface="Angsana New" pitchFamily="18" charset="-34"/>
            </a:endParaRPr>
          </a:p>
          <a:p>
            <a:r>
              <a:rPr lang="en-US" sz="2800" dirty="0">
                <a:latin typeface="Angsana New" pitchFamily="18" charset="-34"/>
                <a:cs typeface="Angsana New" pitchFamily="18" charset="-34"/>
              </a:rPr>
              <a:t>When both </a:t>
            </a:r>
            <a:r>
              <a:rPr lang="tr-TR" sz="2800" dirty="0" err="1">
                <a:latin typeface="Angsana New" pitchFamily="18" charset="-34"/>
                <a:cs typeface="Angsana New" pitchFamily="18" charset="-34"/>
              </a:rPr>
              <a:t>cab</a:t>
            </a:r>
            <a:r>
              <a:rPr lang="en-US" sz="2800" dirty="0">
                <a:latin typeface="Angsana New" pitchFamily="18" charset="-34"/>
                <a:cs typeface="Angsana New" pitchFamily="18" charset="-34"/>
              </a:rPr>
              <a:t> companies are compared, </a:t>
            </a:r>
            <a:r>
              <a:rPr lang="tr-TR" sz="2800" dirty="0">
                <a:latin typeface="Angsana New" pitchFamily="18" charset="-34"/>
                <a:cs typeface="Angsana New" pitchFamily="18" charset="-34"/>
              </a:rPr>
              <a:t>i</a:t>
            </a:r>
            <a:r>
              <a:rPr lang="en-US" sz="2800" dirty="0">
                <a:latin typeface="Angsana New" pitchFamily="18" charset="-34"/>
                <a:cs typeface="Angsana New" pitchFamily="18" charset="-34"/>
              </a:rPr>
              <a:t>t is seen that the yellow </a:t>
            </a:r>
            <a:r>
              <a:rPr lang="tr-TR" sz="2800" dirty="0" err="1">
                <a:latin typeface="Angsana New" pitchFamily="18" charset="-34"/>
                <a:cs typeface="Angsana New" pitchFamily="18" charset="-34"/>
              </a:rPr>
              <a:t>cab</a:t>
            </a:r>
            <a:r>
              <a:rPr lang="en-US" sz="2800" dirty="0">
                <a:latin typeface="Angsana New" pitchFamily="18" charset="-34"/>
                <a:cs typeface="Angsana New" pitchFamily="18" charset="-34"/>
              </a:rPr>
              <a:t> is much more successful </a:t>
            </a:r>
            <a:endParaRPr lang="tr-TR" sz="2800" dirty="0">
              <a:latin typeface="Angsana New" pitchFamily="18" charset="-34"/>
              <a:cs typeface="Angsana New" pitchFamily="18" charset="-34"/>
            </a:endParaRPr>
          </a:p>
          <a:p>
            <a:pPr marL="457200" indent="-457200">
              <a:buFont typeface="Arial" pitchFamily="34" charset="0"/>
              <a:buChar char="•"/>
            </a:pPr>
            <a:r>
              <a:rPr lang="en-US" sz="2800" dirty="0">
                <a:latin typeface="Angsana New" pitchFamily="18" charset="-34"/>
                <a:cs typeface="Angsana New" pitchFamily="18" charset="-34"/>
              </a:rPr>
              <a:t>average profit per km, </a:t>
            </a:r>
            <a:endParaRPr lang="tr-TR" sz="2800" dirty="0">
              <a:latin typeface="Angsana New" pitchFamily="18" charset="-34"/>
              <a:cs typeface="Angsana New" pitchFamily="18" charset="-34"/>
            </a:endParaRPr>
          </a:p>
          <a:p>
            <a:pPr marL="457200" indent="-457200">
              <a:buFont typeface="Arial" pitchFamily="34" charset="0"/>
              <a:buChar char="•"/>
            </a:pPr>
            <a:r>
              <a:rPr lang="en-US" sz="2800" dirty="0">
                <a:latin typeface="Angsana New" pitchFamily="18" charset="-34"/>
                <a:cs typeface="Angsana New" pitchFamily="18" charset="-34"/>
              </a:rPr>
              <a:t>user, </a:t>
            </a:r>
            <a:endParaRPr lang="tr-TR" sz="2800" dirty="0">
              <a:latin typeface="Angsana New" pitchFamily="18" charset="-34"/>
              <a:cs typeface="Angsana New" pitchFamily="18" charset="-34"/>
            </a:endParaRPr>
          </a:p>
          <a:p>
            <a:pPr marL="457200" indent="-457200">
              <a:buFont typeface="Arial" pitchFamily="34" charset="0"/>
              <a:buChar char="•"/>
            </a:pPr>
            <a:r>
              <a:rPr lang="tr-TR" sz="2800" dirty="0" err="1">
                <a:latin typeface="Angsana New" pitchFamily="18" charset="-34"/>
                <a:cs typeface="Angsana New" pitchFamily="18" charset="-34"/>
              </a:rPr>
              <a:t>income</a:t>
            </a:r>
            <a:r>
              <a:rPr lang="tr-TR" sz="2800" dirty="0">
                <a:latin typeface="Angsana New" pitchFamily="18" charset="-34"/>
                <a:cs typeface="Angsana New" pitchFamily="18" charset="-34"/>
              </a:rPr>
              <a:t>,</a:t>
            </a:r>
          </a:p>
          <a:p>
            <a:pPr marL="457200" indent="-457200">
              <a:buFont typeface="Arial" pitchFamily="34" charset="0"/>
              <a:buChar char="•"/>
            </a:pPr>
            <a:r>
              <a:rPr lang="en-US" sz="2800" dirty="0">
                <a:latin typeface="Angsana New" pitchFamily="18" charset="-34"/>
                <a:cs typeface="Angsana New" pitchFamily="18" charset="-34"/>
              </a:rPr>
              <a:t>customer retention</a:t>
            </a:r>
            <a:r>
              <a:rPr lang="tr-TR" sz="2800" dirty="0">
                <a:latin typeface="Angsana New" pitchFamily="18" charset="-34"/>
                <a:cs typeface="Angsana New" pitchFamily="18" charset="-34"/>
              </a:rPr>
              <a:t>,</a:t>
            </a:r>
          </a:p>
          <a:p>
            <a:pPr marL="457200" indent="-457200">
              <a:buFont typeface="Arial" pitchFamily="34" charset="0"/>
              <a:buChar char="•"/>
            </a:pPr>
            <a:r>
              <a:rPr lang="en-US" sz="2800" dirty="0">
                <a:latin typeface="Angsana New" pitchFamily="18" charset="-34"/>
                <a:cs typeface="Angsana New" pitchFamily="18" charset="-34"/>
              </a:rPr>
              <a:t>customer access.</a:t>
            </a:r>
            <a:endParaRPr lang="tr-TR" sz="2800" dirty="0">
              <a:latin typeface="Angsana New" pitchFamily="18" charset="-34"/>
              <a:cs typeface="Angsana New" pitchFamily="18" charset="-34"/>
            </a:endParaRPr>
          </a:p>
          <a:p>
            <a:endParaRPr lang="en-US" sz="2800" dirty="0">
              <a:latin typeface="Angsana New" pitchFamily="18" charset="-34"/>
              <a:cs typeface="Angsana New" pitchFamily="18" charset="-34"/>
            </a:endParaRPr>
          </a:p>
        </p:txBody>
      </p:sp>
    </p:spTree>
    <p:extLst>
      <p:ext uri="{BB962C8B-B14F-4D97-AF65-F5344CB8AC3E}">
        <p14:creationId xmlns:p14="http://schemas.microsoft.com/office/powerpoint/2010/main" val="194506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Angsana New" pitchFamily="18" charset="-34"/>
                <a:cs typeface="Angsana New" pitchFamily="18" charset="-34"/>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endParaRPr lang="tr-TR" sz="2800" dirty="0">
              <a:solidFill>
                <a:srgbClr val="FF6600"/>
              </a:solidFill>
            </a:endParaRPr>
          </a:p>
          <a:p>
            <a:pPr lvl="1" algn="l"/>
            <a:r>
              <a:rPr lang="en-US" sz="3200" b="1" dirty="0">
                <a:solidFill>
                  <a:srgbClr val="FF6600"/>
                </a:solidFill>
              </a:rPr>
              <a:t>   </a:t>
            </a:r>
            <a:endParaRPr lang="tr-TR" sz="3200" b="1" dirty="0">
              <a:solidFill>
                <a:srgbClr val="FF6600"/>
              </a:solidFill>
            </a:endParaRPr>
          </a:p>
          <a:p>
            <a:pPr lvl="1" algn="l">
              <a:lnSpc>
                <a:spcPct val="150000"/>
              </a:lnSpc>
              <a:buFont typeface="Arial" pitchFamily="34" charset="0"/>
              <a:buChar char="•"/>
            </a:pPr>
            <a:r>
              <a:rPr lang="tr-TR" sz="3200" b="1" dirty="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Problem Statement</a:t>
            </a:r>
            <a:endParaRPr lang="tr-TR"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tr-TR" sz="3200" b="1" dirty="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Data </a:t>
            </a:r>
            <a:r>
              <a:rPr lang="tr-TR" sz="3200" b="1" dirty="0">
                <a:solidFill>
                  <a:srgbClr val="FF6600"/>
                </a:solidFill>
                <a:latin typeface="Angsana New" pitchFamily="18" charset="-34"/>
                <a:cs typeface="Angsana New" pitchFamily="18" charset="-34"/>
              </a:rPr>
              <a:t>Information</a:t>
            </a:r>
            <a:endParaRPr lang="en-US"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en-US" sz="3200" b="1" dirty="0">
                <a:solidFill>
                  <a:srgbClr val="FF6600"/>
                </a:solidFill>
                <a:latin typeface="Angsana New" pitchFamily="18" charset="-34"/>
                <a:cs typeface="Angsana New" pitchFamily="18" charset="-34"/>
              </a:rPr>
              <a:t>   Exploratory Data Analysis</a:t>
            </a:r>
            <a:r>
              <a:rPr lang="tr-TR" sz="3200" b="1" dirty="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EDA</a:t>
            </a:r>
            <a:r>
              <a:rPr lang="tr-TR" sz="3200" b="1" dirty="0">
                <a:solidFill>
                  <a:srgbClr val="FF6600"/>
                </a:solidFill>
                <a:latin typeface="Angsana New" pitchFamily="18" charset="-34"/>
                <a:cs typeface="Angsana New" pitchFamily="18" charset="-34"/>
              </a:rPr>
              <a:t>)</a:t>
            </a:r>
            <a:endParaRPr lang="en-US" sz="3200" b="1" dirty="0">
              <a:solidFill>
                <a:srgbClr val="FF6600"/>
              </a:solidFill>
              <a:latin typeface="Angsana New" pitchFamily="18" charset="-34"/>
              <a:cs typeface="Angsana New" pitchFamily="18" charset="-34"/>
            </a:endParaRPr>
          </a:p>
          <a:p>
            <a:pPr lvl="1" algn="l">
              <a:lnSpc>
                <a:spcPct val="150000"/>
              </a:lnSpc>
              <a:buFont typeface="Arial" pitchFamily="34" charset="0"/>
              <a:buChar char="•"/>
            </a:pPr>
            <a:r>
              <a:rPr lang="tr-TR" sz="3200" b="1" dirty="0">
                <a:solidFill>
                  <a:srgbClr val="FF6600"/>
                </a:solidFill>
                <a:latin typeface="Angsana New" pitchFamily="18" charset="-34"/>
                <a:cs typeface="Angsana New" pitchFamily="18" charset="-34"/>
              </a:rPr>
              <a:t> </a:t>
            </a:r>
            <a:r>
              <a:rPr lang="en-US" sz="3200" b="1" dirty="0">
                <a:solidFill>
                  <a:srgbClr val="FF6600"/>
                </a:solidFill>
                <a:latin typeface="Angsana New" pitchFamily="18" charset="-34"/>
                <a:cs typeface="Angsana New" pitchFamily="18" charset="-34"/>
              </a:rPr>
              <a:t>  Hypothesis tests</a:t>
            </a:r>
          </a:p>
          <a:p>
            <a:pPr lvl="1" algn="l">
              <a:lnSpc>
                <a:spcPct val="150000"/>
              </a:lnSpc>
              <a:buFont typeface="Arial" pitchFamily="34" charset="0"/>
              <a:buChar char="•"/>
            </a:pPr>
            <a:r>
              <a:rPr lang="en-US" sz="3200" b="1" dirty="0">
                <a:solidFill>
                  <a:srgbClr val="FF6600"/>
                </a:solidFill>
                <a:latin typeface="Angsana New" pitchFamily="18" charset="-34"/>
                <a:cs typeface="Angsana New" pitchFamily="18" charset="-34"/>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sz="4000" dirty="0"/>
            </a:br>
            <a:br>
              <a:rPr lang="tr-TR" sz="4000" dirty="0"/>
            </a:br>
            <a:r>
              <a:rPr lang="tr-TR" b="1" dirty="0">
                <a:solidFill>
                  <a:srgbClr val="FF6600"/>
                </a:solidFill>
                <a:latin typeface="Angsana New" pitchFamily="18" charset="-34"/>
                <a:cs typeface="Angsana New" pitchFamily="18" charset="-34"/>
              </a:rPr>
              <a:t> </a:t>
            </a:r>
            <a:r>
              <a:rPr lang="en-US" b="1" dirty="0">
                <a:solidFill>
                  <a:srgbClr val="FF6600"/>
                </a:solidFill>
                <a:latin typeface="Angsana New" pitchFamily="18" charset="-34"/>
                <a:cs typeface="Angsana New" pitchFamily="18" charset="-34"/>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62598" y="414134"/>
            <a:ext cx="6858004" cy="6029739"/>
          </a:xfrm>
        </p:spPr>
        <p:txBody>
          <a:bodyPr vert="vert270">
            <a:normAutofit/>
          </a:bodyPr>
          <a:lstStyle/>
          <a:p>
            <a:pPr algn="just"/>
            <a:endParaRPr lang="tr-TR" sz="2800" dirty="0">
              <a:latin typeface="Angsana New" pitchFamily="18" charset="-34"/>
              <a:cs typeface="Angsana New" pitchFamily="18" charset="-34"/>
            </a:endParaRPr>
          </a:p>
          <a:p>
            <a:pPr algn="just"/>
            <a:r>
              <a:rPr lang="en-US" sz="2800" dirty="0">
                <a:latin typeface="Angsana New" pitchFamily="18" charset="-34"/>
                <a:cs typeface="Angsana New" pitchFamily="18" charset="-34"/>
              </a:rPr>
              <a:t>XYZ is a private equity firm in US. Due to remarkable growth in the Cab Industry in last few years and multiple key players in the market, it is planning for an investment in Cab industry. </a:t>
            </a:r>
          </a:p>
          <a:p>
            <a:pPr algn="just"/>
            <a:r>
              <a:rPr lang="en-US" sz="2800" b="1" dirty="0">
                <a:latin typeface="Angsana New" pitchFamily="18" charset="-34"/>
                <a:cs typeface="Angsana New" pitchFamily="18" charset="-34"/>
              </a:rPr>
              <a:t>Objective</a:t>
            </a:r>
            <a:r>
              <a:rPr lang="en-US" sz="2800" dirty="0">
                <a:latin typeface="Angsana New" pitchFamily="18" charset="-34"/>
                <a:cs typeface="Angsana New" pitchFamily="18" charset="-34"/>
              </a:rPr>
              <a:t> : Provide actionable insights to help XYZ firm in identifying the right company for making investment.</a:t>
            </a:r>
            <a:endParaRPr lang="tr-TR" sz="2800" dirty="0">
              <a:latin typeface="Angsana New" pitchFamily="18" charset="-34"/>
              <a:cs typeface="Angsana New" pitchFamily="18" charset="-34"/>
            </a:endParaRPr>
          </a:p>
          <a:p>
            <a:pPr algn="just"/>
            <a:endParaRPr lang="en-US" sz="1400" dirty="0">
              <a:latin typeface="Angsana New" pitchFamily="18" charset="-34"/>
              <a:cs typeface="Angsana New" pitchFamily="18" charset="-34"/>
            </a:endParaRPr>
          </a:p>
          <a:p>
            <a:pPr algn="just"/>
            <a:r>
              <a:rPr lang="en-US" sz="2800" dirty="0">
                <a:latin typeface="Angsana New" pitchFamily="18" charset="-34"/>
                <a:cs typeface="Angsana New" pitchFamily="18" charset="-34"/>
              </a:rPr>
              <a:t>The analysis has been divided into four parts: </a:t>
            </a:r>
          </a:p>
          <a:p>
            <a:pPr marL="457200" indent="-457200" algn="just">
              <a:buFont typeface="Arial" pitchFamily="34" charset="0"/>
              <a:buChar char="•"/>
            </a:pPr>
            <a:r>
              <a:rPr lang="en-US" sz="2800" dirty="0">
                <a:latin typeface="Angsana New" pitchFamily="18" charset="-34"/>
                <a:cs typeface="Angsana New" pitchFamily="18" charset="-34"/>
              </a:rPr>
              <a:t>Data Understanding </a:t>
            </a:r>
          </a:p>
          <a:p>
            <a:pPr marL="457200" indent="-457200" algn="just">
              <a:buFont typeface="Arial" pitchFamily="34" charset="0"/>
              <a:buChar char="•"/>
            </a:pPr>
            <a:r>
              <a:rPr lang="en-US" sz="2800" dirty="0">
                <a:latin typeface="Angsana New" pitchFamily="18" charset="-34"/>
                <a:cs typeface="Angsana New" pitchFamily="18" charset="-34"/>
              </a:rPr>
              <a:t>Forecasting profit and number of rides for each cab type </a:t>
            </a:r>
          </a:p>
          <a:p>
            <a:pPr marL="457200" indent="-457200" algn="just">
              <a:buFont typeface="Arial" pitchFamily="34" charset="0"/>
              <a:buChar char="•"/>
            </a:pPr>
            <a:r>
              <a:rPr lang="en-US" sz="2800" dirty="0">
                <a:latin typeface="Angsana New" pitchFamily="18" charset="-34"/>
                <a:cs typeface="Angsana New" pitchFamily="18" charset="-34"/>
              </a:rPr>
              <a:t>Finding the most profitable Cab company </a:t>
            </a:r>
          </a:p>
          <a:p>
            <a:pPr marL="457200" indent="-457200" algn="just">
              <a:buFont typeface="Arial" pitchFamily="34" charset="0"/>
              <a:buChar char="•"/>
            </a:pPr>
            <a:r>
              <a:rPr lang="en-US" sz="2800" dirty="0">
                <a:latin typeface="Angsana New" pitchFamily="18" charset="-34"/>
                <a:cs typeface="Angsana New" pitchFamily="18" charset="-34"/>
              </a:rPr>
              <a:t>Recommendations for investment</a:t>
            </a:r>
          </a:p>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82770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99054" y="699052"/>
            <a:ext cx="6858002" cy="5459897"/>
          </a:xfrm>
          <a:solidFill>
            <a:srgbClr val="3B3B3B"/>
          </a:solidFill>
        </p:spPr>
        <p:txBody>
          <a:bodyPr vert="vert270" anchor="t" anchorCtr="0"/>
          <a:lstStyle/>
          <a:p>
            <a:br>
              <a:rPr lang="en-US" dirty="0"/>
            </a:br>
            <a:br>
              <a:rPr lang="en-US" dirty="0"/>
            </a:br>
            <a:br>
              <a:rPr lang="en-US" sz="4000" dirty="0"/>
            </a:br>
            <a:br>
              <a:rPr lang="tr-TR" sz="4000" dirty="0"/>
            </a:br>
            <a:r>
              <a:rPr lang="en-US" b="1" dirty="0">
                <a:solidFill>
                  <a:srgbClr val="FF6600"/>
                </a:solidFill>
                <a:latin typeface="Angsana New" pitchFamily="18" charset="-34"/>
                <a:cs typeface="Angsana New" pitchFamily="18" charset="-34"/>
              </a:rPr>
              <a:t>Data </a:t>
            </a:r>
            <a:r>
              <a:rPr lang="tr-TR" b="1" dirty="0">
                <a:solidFill>
                  <a:srgbClr val="FF6600"/>
                </a:solidFill>
                <a:latin typeface="Angsana New" pitchFamily="18" charset="-34"/>
                <a:cs typeface="Angsana New" pitchFamily="18" charset="-34"/>
              </a:rPr>
              <a:t>Information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625546" y="258419"/>
            <a:ext cx="6334537" cy="6400802"/>
          </a:xfrm>
        </p:spPr>
        <p:txBody>
          <a:bodyPr vert="vert270">
            <a:normAutofit lnSpcReduction="10000"/>
          </a:bodyPr>
          <a:lstStyle/>
          <a:p>
            <a:pPr algn="just"/>
            <a:r>
              <a:rPr lang="en-US" sz="2800" dirty="0">
                <a:latin typeface="Angsana New" pitchFamily="18" charset="-34"/>
                <a:cs typeface="Angsana New" pitchFamily="18" charset="-34"/>
              </a:rPr>
              <a:t>The dataset contains four different </a:t>
            </a:r>
            <a:r>
              <a:rPr lang="en-US" sz="2800" dirty="0" err="1">
                <a:latin typeface="Angsana New" pitchFamily="18" charset="-34"/>
                <a:cs typeface="Angsana New" pitchFamily="18" charset="-34"/>
              </a:rPr>
              <a:t>csv</a:t>
            </a:r>
            <a:r>
              <a:rPr lang="en-US" sz="2800" dirty="0">
                <a:latin typeface="Angsana New" pitchFamily="18" charset="-34"/>
                <a:cs typeface="Angsana New" pitchFamily="18" charset="-34"/>
              </a:rPr>
              <a:t> files. These datasets were combined in the 'all_data.csv' file after reviewing.</a:t>
            </a:r>
            <a:endParaRPr lang="tr-TR"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Cab_Data.csv </a:t>
            </a:r>
            <a:r>
              <a:rPr lang="tr-TR" sz="2800" dirty="0">
                <a:latin typeface="Angsana New" pitchFamily="18" charset="-34"/>
                <a:cs typeface="Angsana New" pitchFamily="18" charset="-34"/>
              </a:rPr>
              <a:t>: T</a:t>
            </a:r>
            <a:r>
              <a:rPr lang="en-US" sz="2800" dirty="0">
                <a:latin typeface="Angsana New" pitchFamily="18" charset="-34"/>
                <a:cs typeface="Angsana New" pitchFamily="18" charset="-34"/>
              </a:rPr>
              <a:t>his file includes details of</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transactions for 2 cab companies</a:t>
            </a:r>
            <a:r>
              <a:rPr lang="tr-TR" sz="2800" dirty="0">
                <a:latin typeface="Angsana New" pitchFamily="18" charset="-34"/>
                <a:cs typeface="Angsana New" pitchFamily="18" charset="-34"/>
              </a:rPr>
              <a:t> (9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Customer_ID.csv </a:t>
            </a:r>
            <a:r>
              <a:rPr lang="tr-TR" sz="2800" b="1" dirty="0">
                <a:latin typeface="Angsana New" pitchFamily="18" charset="-34"/>
                <a:cs typeface="Angsana New" pitchFamily="18" charset="-34"/>
              </a:rPr>
              <a:t>:</a:t>
            </a:r>
            <a:r>
              <a:rPr lang="en-US" sz="2800" b="1" dirty="0">
                <a:latin typeface="Angsana New" pitchFamily="18" charset="-34"/>
                <a:cs typeface="Angsana New" pitchFamily="18" charset="-34"/>
              </a:rPr>
              <a:t> </a:t>
            </a:r>
            <a:r>
              <a:rPr lang="tr-TR" sz="2800" dirty="0">
                <a:latin typeface="Angsana New" pitchFamily="18" charset="-34"/>
                <a:cs typeface="Angsana New" pitchFamily="18" charset="-34"/>
              </a:rPr>
              <a:t>T</a:t>
            </a:r>
            <a:r>
              <a:rPr lang="en-US" sz="2800" dirty="0">
                <a:latin typeface="Angsana New" pitchFamily="18" charset="-34"/>
                <a:cs typeface="Angsana New" pitchFamily="18" charset="-34"/>
              </a:rPr>
              <a:t>his is a mapping table</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that contains a unique identifier that links</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the customer’s demographic details</a:t>
            </a:r>
            <a:r>
              <a:rPr lang="tr-TR" sz="2800" dirty="0">
                <a:latin typeface="Angsana New" pitchFamily="18" charset="-34"/>
                <a:cs typeface="Angsana New" pitchFamily="18" charset="-34"/>
              </a:rPr>
              <a:t> (4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Transaction_ID.csv </a:t>
            </a:r>
            <a:r>
              <a:rPr lang="tr-TR" sz="2800" b="1" dirty="0">
                <a:latin typeface="Angsana New" pitchFamily="18" charset="-34"/>
                <a:cs typeface="Angsana New" pitchFamily="18" charset="-34"/>
              </a:rPr>
              <a:t>: </a:t>
            </a:r>
            <a:r>
              <a:rPr lang="tr-TR" sz="2800" dirty="0">
                <a:latin typeface="Angsana New" pitchFamily="18" charset="-34"/>
                <a:cs typeface="Angsana New" pitchFamily="18" charset="-34"/>
              </a:rPr>
              <a:t>T</a:t>
            </a:r>
            <a:r>
              <a:rPr lang="en-US" sz="2800" dirty="0">
                <a:latin typeface="Angsana New" pitchFamily="18" charset="-34"/>
                <a:cs typeface="Angsana New" pitchFamily="18" charset="-34"/>
              </a:rPr>
              <a:t>his is a mapping table</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that contains transaction to customer</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mapping and payment mode</a:t>
            </a:r>
            <a:r>
              <a:rPr lang="tr-TR" sz="2800" dirty="0">
                <a:latin typeface="Angsana New" pitchFamily="18" charset="-34"/>
                <a:cs typeface="Angsana New" pitchFamily="18" charset="-34"/>
              </a:rPr>
              <a:t> (3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a:t>
            </a:r>
            <a:endParaRPr lang="en-US" sz="2800" dirty="0">
              <a:latin typeface="Angsana New" pitchFamily="18" charset="-34"/>
              <a:cs typeface="Angsana New" pitchFamily="18" charset="-34"/>
            </a:endParaRPr>
          </a:p>
          <a:p>
            <a:pPr algn="just"/>
            <a:r>
              <a:rPr lang="en-US" sz="2800" b="1" dirty="0">
                <a:latin typeface="Angsana New" pitchFamily="18" charset="-34"/>
                <a:cs typeface="Angsana New" pitchFamily="18" charset="-34"/>
              </a:rPr>
              <a:t> City.csv</a:t>
            </a:r>
            <a:r>
              <a:rPr lang="tr-TR" sz="2800" b="1" dirty="0">
                <a:latin typeface="Angsana New" pitchFamily="18" charset="-34"/>
                <a:cs typeface="Angsana New" pitchFamily="18" charset="-34"/>
              </a:rPr>
              <a:t>: </a:t>
            </a:r>
            <a:r>
              <a:rPr lang="tr-TR" sz="2800" dirty="0">
                <a:latin typeface="Angsana New" pitchFamily="18" charset="-34"/>
                <a:cs typeface="Angsana New" pitchFamily="18" charset="-34"/>
              </a:rPr>
              <a:t>T</a:t>
            </a:r>
            <a:r>
              <a:rPr lang="en-US" sz="2800" dirty="0">
                <a:latin typeface="Angsana New" pitchFamily="18" charset="-34"/>
                <a:cs typeface="Angsana New" pitchFamily="18" charset="-34"/>
              </a:rPr>
              <a:t>his file contains a list of US cities,</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their population, and the number of cab</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users</a:t>
            </a:r>
            <a:r>
              <a:rPr lang="tr-TR" sz="2800" dirty="0">
                <a:latin typeface="Angsana New" pitchFamily="18" charset="-34"/>
                <a:cs typeface="Angsana New" pitchFamily="18" charset="-34"/>
              </a:rPr>
              <a:t> (3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a:t>
            </a:r>
          </a:p>
          <a:p>
            <a:pPr algn="just"/>
            <a:r>
              <a:rPr lang="tr-TR" sz="2800" b="1" dirty="0">
                <a:latin typeface="Angsana New" pitchFamily="18" charset="-34"/>
                <a:cs typeface="Angsana New" pitchFamily="18" charset="-34"/>
              </a:rPr>
              <a:t>All_data.csv: </a:t>
            </a:r>
            <a:r>
              <a:rPr lang="en-US" sz="2800" dirty="0">
                <a:latin typeface="Angsana New" pitchFamily="18" charset="-34"/>
                <a:cs typeface="Angsana New" pitchFamily="18" charset="-34"/>
              </a:rPr>
              <a:t>This file is a combination of 4 files.</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The dataset is combined based on the "Customer ID" and "Transaction ID"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 </a:t>
            </a:r>
            <a:r>
              <a:rPr lang="tr-TR" sz="2800" dirty="0" err="1">
                <a:latin typeface="Angsana New" pitchFamily="18" charset="-34"/>
                <a:cs typeface="Angsana New" pitchFamily="18" charset="-34"/>
              </a:rPr>
              <a:t>Also</a:t>
            </a:r>
            <a:r>
              <a:rPr lang="tr-TR" sz="2800" dirty="0">
                <a:latin typeface="Angsana New" pitchFamily="18" charset="-34"/>
                <a:cs typeface="Angsana New" pitchFamily="18" charset="-34"/>
              </a:rPr>
              <a:t>, n</a:t>
            </a:r>
            <a:r>
              <a:rPr lang="en-US" sz="2800" dirty="0" err="1">
                <a:latin typeface="Angsana New" pitchFamily="18" charset="-34"/>
                <a:cs typeface="Angsana New" pitchFamily="18" charset="-34"/>
              </a:rPr>
              <a:t>ew</a:t>
            </a:r>
            <a:r>
              <a:rPr lang="en-US" sz="2800" dirty="0">
                <a:latin typeface="Angsana New" pitchFamily="18" charset="-34"/>
                <a:cs typeface="Angsana New" pitchFamily="18" charset="-34"/>
              </a:rPr>
              <a:t> features such as </a:t>
            </a:r>
            <a:r>
              <a:rPr lang="tr-TR" sz="2800" dirty="0" err="1">
                <a:latin typeface="Angsana New" pitchFamily="18" charset="-34"/>
                <a:cs typeface="Angsana New" pitchFamily="18" charset="-34"/>
              </a:rPr>
              <a:t>profit</a:t>
            </a:r>
            <a:r>
              <a:rPr lang="en-US" sz="2800" dirty="0">
                <a:latin typeface="Angsana New" pitchFamily="18" charset="-34"/>
                <a:cs typeface="Angsana New" pitchFamily="18" charset="-34"/>
              </a:rPr>
              <a:t>, state have been added to the dataset</a:t>
            </a:r>
            <a:r>
              <a:rPr lang="tr-TR" sz="2800" dirty="0">
                <a:latin typeface="Angsana New" pitchFamily="18" charset="-34"/>
                <a:cs typeface="Angsana New" pitchFamily="18" charset="-34"/>
              </a:rPr>
              <a:t> (16 </a:t>
            </a:r>
            <a:r>
              <a:rPr lang="tr-TR" sz="2800" dirty="0" err="1">
                <a:latin typeface="Angsana New" pitchFamily="18" charset="-34"/>
                <a:cs typeface="Angsana New" pitchFamily="18" charset="-34"/>
              </a:rPr>
              <a:t>features</a:t>
            </a:r>
            <a:r>
              <a:rPr lang="tr-TR" sz="2800" dirty="0">
                <a:latin typeface="Angsana New" pitchFamily="18" charset="-34"/>
                <a:cs typeface="Angsana New" pitchFamily="18" charset="-34"/>
              </a:rPr>
              <a:t>). </a:t>
            </a:r>
            <a:endParaRPr lang="en-US" sz="2800" dirty="0">
              <a:latin typeface="Angsana New" pitchFamily="18" charset="-34"/>
              <a:cs typeface="Angsana New" pitchFamily="18" charset="-34"/>
            </a:endParaRPr>
          </a:p>
          <a:p>
            <a:pPr algn="just"/>
            <a:endParaRPr lang="en-US" sz="2800" dirty="0">
              <a:solidFill>
                <a:srgbClr val="FF6600"/>
              </a:solidFill>
              <a:latin typeface="Angsana New" pitchFamily="18" charset="-34"/>
              <a:cs typeface="Angsana New" pitchFamily="18" charset="-34"/>
            </a:endParaRPr>
          </a:p>
          <a:p>
            <a:pPr algn="just"/>
            <a:endParaRPr lang="en-US" sz="2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6886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321365" y="265043"/>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Metin kutusu 2"/>
          <p:cNvSpPr txBox="1"/>
          <p:nvPr/>
        </p:nvSpPr>
        <p:spPr>
          <a:xfrm>
            <a:off x="460375" y="1603513"/>
            <a:ext cx="6497291" cy="523220"/>
          </a:xfrm>
          <a:prstGeom prst="rect">
            <a:avLst/>
          </a:prstGeom>
          <a:noFill/>
        </p:spPr>
        <p:txBody>
          <a:bodyPr wrap="none" rtlCol="0">
            <a:spAutoFit/>
          </a:bodyPr>
          <a:lstStyle/>
          <a:p>
            <a:r>
              <a:rPr lang="en-US" sz="2800" dirty="0">
                <a:latin typeface="Angsana New" pitchFamily="18" charset="-34"/>
                <a:cs typeface="Angsana New" pitchFamily="18" charset="-34"/>
              </a:rPr>
              <a:t>Here, the total </a:t>
            </a:r>
            <a:r>
              <a:rPr lang="tr-TR" sz="2800" dirty="0" err="1">
                <a:latin typeface="Angsana New" pitchFamily="18" charset="-34"/>
                <a:cs typeface="Angsana New" pitchFamily="18" charset="-34"/>
              </a:rPr>
              <a:t>transactions</a:t>
            </a:r>
            <a:r>
              <a:rPr lang="en-US" sz="2800" dirty="0">
                <a:latin typeface="Angsana New" pitchFamily="18" charset="-34"/>
                <a:cs typeface="Angsana New" pitchFamily="18" charset="-34"/>
              </a:rPr>
              <a:t> by </a:t>
            </a:r>
            <a:r>
              <a:rPr lang="tr-TR" sz="2800" dirty="0" err="1">
                <a:latin typeface="Angsana New" pitchFamily="18" charset="-34"/>
                <a:cs typeface="Angsana New" pitchFamily="18" charset="-34"/>
              </a:rPr>
              <a:t>cab</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companies and gender is shown.</a:t>
            </a:r>
          </a:p>
        </p:txBody>
      </p:sp>
      <p:pic>
        <p:nvPicPr>
          <p:cNvPr id="4" name="Picture 3">
            <a:extLst>
              <a:ext uri="{FF2B5EF4-FFF2-40B4-BE49-F238E27FC236}">
                <a16:creationId xmlns:a16="http://schemas.microsoft.com/office/drawing/2014/main" id="{81D929CA-347F-B5FC-0CD5-691B6760BEF9}"/>
              </a:ext>
            </a:extLst>
          </p:cNvPr>
          <p:cNvPicPr>
            <a:picLocks noChangeAspect="1"/>
          </p:cNvPicPr>
          <p:nvPr/>
        </p:nvPicPr>
        <p:blipFill>
          <a:blip r:embed="rId2"/>
          <a:stretch>
            <a:fillRect/>
          </a:stretch>
        </p:blipFill>
        <p:spPr>
          <a:xfrm>
            <a:off x="460374" y="2365781"/>
            <a:ext cx="11059077" cy="4310428"/>
          </a:xfrm>
          <a:prstGeom prst="rect">
            <a:avLst/>
          </a:prstGeom>
        </p:spPr>
      </p:pic>
    </p:spTree>
    <p:extLst>
      <p:ext uri="{BB962C8B-B14F-4D97-AF65-F5344CB8AC3E}">
        <p14:creationId xmlns:p14="http://schemas.microsoft.com/office/powerpoint/2010/main" val="202610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616765"/>
            <a:ext cx="8048998" cy="523220"/>
          </a:xfrm>
          <a:prstGeom prst="rect">
            <a:avLst/>
          </a:prstGeom>
          <a:noFill/>
        </p:spPr>
        <p:txBody>
          <a:bodyPr wrap="none" rtlCol="0">
            <a:spAutoFit/>
          </a:bodyPr>
          <a:lstStyle/>
          <a:p>
            <a:r>
              <a:rPr lang="en-US" sz="2800" dirty="0">
                <a:latin typeface="Angsana New" pitchFamily="18" charset="-34"/>
                <a:cs typeface="Angsana New" pitchFamily="18" charset="-34"/>
              </a:rPr>
              <a:t>Here, the total </a:t>
            </a:r>
            <a:r>
              <a:rPr lang="tr-TR" sz="2800" dirty="0" err="1">
                <a:latin typeface="Angsana New" pitchFamily="18" charset="-34"/>
                <a:cs typeface="Angsana New" pitchFamily="18" charset="-34"/>
              </a:rPr>
              <a:t>transaction</a:t>
            </a:r>
            <a:r>
              <a:rPr lang="en-US" sz="2800" dirty="0">
                <a:latin typeface="Angsana New" pitchFamily="18" charset="-34"/>
                <a:cs typeface="Angsana New" pitchFamily="18" charset="-34"/>
              </a:rPr>
              <a:t> by </a:t>
            </a:r>
            <a:r>
              <a:rPr lang="tr-TR" sz="2800" dirty="0" err="1">
                <a:latin typeface="Angsana New" pitchFamily="18" charset="-34"/>
                <a:cs typeface="Angsana New" pitchFamily="18" charset="-34"/>
              </a:rPr>
              <a:t>payment</a:t>
            </a:r>
            <a:r>
              <a:rPr lang="en-US" sz="2800" dirty="0">
                <a:latin typeface="Angsana New" pitchFamily="18" charset="-34"/>
                <a:cs typeface="Angsana New" pitchFamily="18" charset="-34"/>
              </a:rPr>
              <a:t> </a:t>
            </a:r>
            <a:r>
              <a:rPr lang="tr-TR" sz="2800" dirty="0" err="1">
                <a:latin typeface="Angsana New" pitchFamily="18" charset="-34"/>
                <a:cs typeface="Angsana New" pitchFamily="18" charset="-34"/>
              </a:rPr>
              <a:t>mode</a:t>
            </a:r>
            <a:r>
              <a:rPr lang="tr-TR" sz="2800" dirty="0">
                <a:latin typeface="Angsana New" pitchFamily="18" charset="-34"/>
                <a:cs typeface="Angsana New" pitchFamily="18" charset="-34"/>
              </a:rPr>
              <a:t> </a:t>
            </a:r>
            <a:r>
              <a:rPr lang="en-US" sz="2800" dirty="0">
                <a:latin typeface="Angsana New" pitchFamily="18" charset="-34"/>
                <a:cs typeface="Angsana New" pitchFamily="18" charset="-34"/>
              </a:rPr>
              <a:t>and </a:t>
            </a:r>
            <a:r>
              <a:rPr lang="tr-TR" sz="2800" dirty="0">
                <a:latin typeface="Angsana New" pitchFamily="18" charset="-34"/>
                <a:cs typeface="Angsana New" pitchFamily="18" charset="-34"/>
              </a:rPr>
              <a:t>total </a:t>
            </a:r>
            <a:r>
              <a:rPr lang="tr-TR" sz="2800" dirty="0" err="1">
                <a:latin typeface="Angsana New" pitchFamily="18" charset="-34"/>
                <a:cs typeface="Angsana New" pitchFamily="18" charset="-34"/>
              </a:rPr>
              <a:t>profit</a:t>
            </a:r>
            <a:r>
              <a:rPr lang="tr-TR" sz="2800" dirty="0">
                <a:latin typeface="Angsana New" pitchFamily="18" charset="-34"/>
                <a:cs typeface="Angsana New" pitchFamily="18" charset="-34"/>
              </a:rPr>
              <a:t> </a:t>
            </a:r>
            <a:r>
              <a:rPr lang="tr-TR" sz="2800" dirty="0" err="1">
                <a:latin typeface="Angsana New" pitchFamily="18" charset="-34"/>
                <a:cs typeface="Angsana New" pitchFamily="18" charset="-34"/>
              </a:rPr>
              <a:t>by</a:t>
            </a:r>
            <a:r>
              <a:rPr lang="tr-TR" sz="2800" dirty="0">
                <a:latin typeface="Angsana New" pitchFamily="18" charset="-34"/>
                <a:cs typeface="Angsana New" pitchFamily="18" charset="-34"/>
              </a:rPr>
              <a:t> </a:t>
            </a:r>
            <a:r>
              <a:rPr lang="tr-TR" sz="2800" dirty="0" err="1">
                <a:latin typeface="Angsana New" pitchFamily="18" charset="-34"/>
                <a:cs typeface="Angsana New" pitchFamily="18" charset="-34"/>
              </a:rPr>
              <a:t>company</a:t>
            </a:r>
            <a:r>
              <a:rPr lang="en-US" sz="2800" dirty="0">
                <a:latin typeface="Angsana New" pitchFamily="18" charset="-34"/>
                <a:cs typeface="Angsana New" pitchFamily="18" charset="-34"/>
              </a:rPr>
              <a:t> is shown.</a:t>
            </a:r>
          </a:p>
        </p:txBody>
      </p:sp>
      <p:pic>
        <p:nvPicPr>
          <p:cNvPr id="3" name="Picture 2">
            <a:extLst>
              <a:ext uri="{FF2B5EF4-FFF2-40B4-BE49-F238E27FC236}">
                <a16:creationId xmlns:a16="http://schemas.microsoft.com/office/drawing/2014/main" id="{9BE51F5F-74F7-E60A-08D0-EA3D55AE7986}"/>
              </a:ext>
            </a:extLst>
          </p:cNvPr>
          <p:cNvPicPr>
            <a:picLocks noChangeAspect="1"/>
          </p:cNvPicPr>
          <p:nvPr/>
        </p:nvPicPr>
        <p:blipFill>
          <a:blip r:embed="rId2"/>
          <a:stretch>
            <a:fillRect/>
          </a:stretch>
        </p:blipFill>
        <p:spPr>
          <a:xfrm>
            <a:off x="460375" y="2342589"/>
            <a:ext cx="11277738" cy="4395654"/>
          </a:xfrm>
          <a:prstGeom prst="rect">
            <a:avLst/>
          </a:prstGeom>
        </p:spPr>
      </p:pic>
    </p:spTree>
    <p:extLst>
      <p:ext uri="{BB962C8B-B14F-4D97-AF65-F5344CB8AC3E}">
        <p14:creationId xmlns:p14="http://schemas.microsoft.com/office/powerpoint/2010/main" val="246896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56862" y="1056861"/>
            <a:ext cx="6858002" cy="4744279"/>
          </a:xfrm>
          <a:solidFill>
            <a:srgbClr val="3B3B3B"/>
          </a:solidFill>
        </p:spPr>
        <p:txBody>
          <a:bodyPr vert="vert270" anchor="t" anchorCtr="0"/>
          <a:lstStyle/>
          <a:p>
            <a:r>
              <a:rPr lang="en-US" sz="4400" b="1" dirty="0">
                <a:solidFill>
                  <a:srgbClr val="FF6600"/>
                </a:solidFill>
                <a:latin typeface="Angsana New" pitchFamily="18" charset="-34"/>
                <a:cs typeface="Angsana New" pitchFamily="18" charset="-34"/>
              </a:rPr>
              <a:t>Exploratory 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a:solidFill>
                  <a:srgbClr val="FF6600"/>
                </a:solidFill>
                <a:latin typeface="Angsana New" pitchFamily="18" charset="-34"/>
                <a:cs typeface="Angsana New" pitchFamily="18" charset="-34"/>
              </a:rPr>
              <a:t>)</a:t>
            </a:r>
            <a:br>
              <a:rPr lang="tr-TR" b="1" dirty="0">
                <a:solidFill>
                  <a:srgbClr val="FF6600"/>
                </a:solidFill>
                <a:latin typeface="Angsana New" pitchFamily="18" charset="-34"/>
                <a:cs typeface="Angsana New" pitchFamily="18" charset="-34"/>
              </a:rPr>
            </a:b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0" y="1640391"/>
            <a:ext cx="4722125" cy="2862322"/>
          </a:xfrm>
          <a:prstGeom prst="rect">
            <a:avLst/>
          </a:prstGeom>
          <a:noFill/>
        </p:spPr>
        <p:txBody>
          <a:bodyPr wrap="square" rtlCol="0">
            <a:spAutoFit/>
          </a:bodyPr>
          <a:lstStyle/>
          <a:p>
            <a:pPr marL="177800" indent="-177800" algn="just">
              <a:buFont typeface="Arial" pitchFamily="34" charset="0"/>
              <a:buChar char="•"/>
            </a:pPr>
            <a:r>
              <a:rPr lang="en-US" sz="2000" dirty="0">
                <a:solidFill>
                  <a:schemeClr val="bg1"/>
                </a:solidFill>
              </a:rPr>
              <a:t>The chart clearly shows the comparison between the number of users for Pink Cab and Yellow Cab across different cities.</a:t>
            </a:r>
          </a:p>
          <a:p>
            <a:pPr algn="just"/>
            <a:endParaRPr lang="tr-TR" sz="2000" dirty="0">
              <a:solidFill>
                <a:schemeClr val="bg1"/>
              </a:solidFill>
              <a:latin typeface="Angsana New" pitchFamily="18" charset="-34"/>
              <a:cs typeface="Angsana New" pitchFamily="18" charset="-34"/>
            </a:endParaRPr>
          </a:p>
          <a:p>
            <a:pPr marL="177800" indent="-177800" algn="just">
              <a:buFont typeface="Arial" pitchFamily="34" charset="0"/>
              <a:buChar char="•"/>
            </a:pPr>
            <a:r>
              <a:rPr lang="en-US" sz="2000" dirty="0">
                <a:solidFill>
                  <a:schemeClr val="bg1"/>
                </a:solidFill>
              </a:rPr>
              <a:t>New York, Chicago, and Los Angeles are the top cities where Yellow Cab dominates in terms of user count, while Pink Cab has fewer users across most cities.</a:t>
            </a:r>
            <a:endParaRPr lang="en-US" sz="2000" dirty="0">
              <a:solidFill>
                <a:schemeClr val="bg1"/>
              </a:solidFill>
              <a:latin typeface="Angsana New" pitchFamily="18" charset="-34"/>
              <a:cs typeface="Angsana New" pitchFamily="18" charset="-34"/>
            </a:endParaRPr>
          </a:p>
        </p:txBody>
      </p:sp>
      <p:pic>
        <p:nvPicPr>
          <p:cNvPr id="1026" name="Picture 2">
            <a:extLst>
              <a:ext uri="{FF2B5EF4-FFF2-40B4-BE49-F238E27FC236}">
                <a16:creationId xmlns:a16="http://schemas.microsoft.com/office/drawing/2014/main" id="{ABBAA3B3-B9B2-7D7C-0222-F352D1ED1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278" y="7937"/>
            <a:ext cx="74477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92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16535" y="1516534"/>
            <a:ext cx="6858002" cy="3824934"/>
          </a:xfrm>
          <a:solidFill>
            <a:srgbClr val="3B3B3B"/>
          </a:solidFill>
        </p:spPr>
        <p:txBody>
          <a:bodyPr vert="vert270" anchor="t" anchorCtr="0"/>
          <a:lstStyle/>
          <a:p>
            <a:r>
              <a:rPr lang="en-US" sz="4400" b="1" dirty="0">
                <a:solidFill>
                  <a:srgbClr val="FF6600"/>
                </a:solidFill>
                <a:latin typeface="Angsana New" pitchFamily="18" charset="-34"/>
                <a:cs typeface="Angsana New" pitchFamily="18" charset="-34"/>
              </a:rPr>
              <a:t>Exploratory Data Analysis</a:t>
            </a:r>
            <a:r>
              <a:rPr lang="tr-TR" sz="4400" b="1" dirty="0">
                <a:solidFill>
                  <a:srgbClr val="FF6600"/>
                </a:solidFill>
                <a:latin typeface="Angsana New" pitchFamily="18" charset="-34"/>
                <a:cs typeface="Angsana New" pitchFamily="18" charset="-34"/>
              </a:rPr>
              <a:t> (</a:t>
            </a:r>
            <a:r>
              <a:rPr lang="en-US" sz="4400" b="1" dirty="0">
                <a:solidFill>
                  <a:srgbClr val="FF6600"/>
                </a:solidFill>
                <a:latin typeface="Angsana New" pitchFamily="18" charset="-34"/>
                <a:cs typeface="Angsana New" pitchFamily="18" charset="-34"/>
              </a:rPr>
              <a:t>EDA</a:t>
            </a:r>
            <a:r>
              <a:rPr lang="tr-TR" sz="4400" b="1" dirty="0">
                <a:solidFill>
                  <a:srgbClr val="FF6600"/>
                </a:solidFill>
                <a:latin typeface="Angsana New" pitchFamily="18" charset="-34"/>
                <a:cs typeface="Angsana New" pitchFamily="18" charset="-34"/>
              </a:rPr>
              <a:t>)</a:t>
            </a:r>
            <a:br>
              <a:rPr lang="tr-TR" b="1" dirty="0">
                <a:solidFill>
                  <a:srgbClr val="FF6600"/>
                </a:solidFill>
                <a:latin typeface="Angsana New" pitchFamily="18" charset="-34"/>
                <a:cs typeface="Angsana New" pitchFamily="18" charset="-34"/>
              </a:rPr>
            </a:br>
            <a:br>
              <a:rPr lang="tr-TR" b="1" dirty="0">
                <a:solidFill>
                  <a:srgbClr val="FF6600"/>
                </a:solidFill>
                <a:latin typeface="Angsana New" pitchFamily="18" charset="-34"/>
                <a:cs typeface="Angsana New" pitchFamily="18" charset="-34"/>
              </a:rPr>
            </a:br>
            <a:endParaRPr lang="en-US" sz="2800" b="1" dirty="0">
              <a:solidFill>
                <a:schemeClr val="bg1">
                  <a:lumMod val="95000"/>
                </a:schemeClr>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0" y="1793176"/>
            <a:ext cx="3493827" cy="954107"/>
          </a:xfrm>
          <a:prstGeom prst="rect">
            <a:avLst/>
          </a:prstGeom>
          <a:noFill/>
        </p:spPr>
        <p:txBody>
          <a:bodyPr wrap="square" rtlCol="0">
            <a:spAutoFit/>
          </a:bodyPr>
          <a:lstStyle/>
          <a:p>
            <a:pPr marL="177800" indent="-177800" algn="just">
              <a:buFont typeface="Arial" pitchFamily="34" charset="0"/>
              <a:buChar char="•"/>
            </a:pPr>
            <a:r>
              <a:rPr lang="en-US" sz="2800" dirty="0">
                <a:solidFill>
                  <a:schemeClr val="bg1">
                    <a:lumMod val="95000"/>
                  </a:schemeClr>
                </a:solidFill>
                <a:latin typeface="Angsana New" pitchFamily="18" charset="-34"/>
                <a:cs typeface="Angsana New" pitchFamily="18" charset="-34"/>
              </a:rPr>
              <a:t>Profits of cab companies on a monthly and annual basis</a:t>
            </a:r>
            <a:endParaRPr lang="tr-TR" sz="2800" dirty="0">
              <a:solidFill>
                <a:schemeClr val="bg1">
                  <a:lumMod val="95000"/>
                </a:schemeClr>
              </a:solidFill>
              <a:latin typeface="Angsana New" pitchFamily="18" charset="-34"/>
              <a:cs typeface="Angsana New" pitchFamily="18" charset="-34"/>
            </a:endParaRPr>
          </a:p>
        </p:txBody>
      </p:sp>
      <p:pic>
        <p:nvPicPr>
          <p:cNvPr id="2052" name="Picture 4">
            <a:extLst>
              <a:ext uri="{FF2B5EF4-FFF2-40B4-BE49-F238E27FC236}">
                <a16:creationId xmlns:a16="http://schemas.microsoft.com/office/drawing/2014/main" id="{FF5B6A4F-E066-09DD-1FF2-927059260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933" y="-2"/>
            <a:ext cx="836706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2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460375" y="1541208"/>
            <a:ext cx="8190063" cy="523220"/>
          </a:xfrm>
          <a:prstGeom prst="rect">
            <a:avLst/>
          </a:prstGeom>
          <a:noFill/>
        </p:spPr>
        <p:txBody>
          <a:bodyPr wrap="none" rtlCol="0">
            <a:spAutoFit/>
          </a:bodyPr>
          <a:lstStyle/>
          <a:p>
            <a:r>
              <a:rPr lang="en-US" sz="2800" dirty="0">
                <a:latin typeface="Angsana New" pitchFamily="18" charset="-34"/>
                <a:cs typeface="Angsana New" pitchFamily="18" charset="-34"/>
              </a:rPr>
              <a:t>It is seen that the customer age distribution in both companies is between 20 and 40.</a:t>
            </a:r>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A67F9829-99A2-0745-125E-926168FBE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391" y="2064428"/>
            <a:ext cx="8709217" cy="471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28630"/>
      </p:ext>
    </p:extLst>
  </p:cSld>
  <p:clrMapOvr>
    <a:masterClrMapping/>
  </p:clrMapOvr>
</p:sld>
</file>

<file path=ppt/theme/theme1.xml><?xml version="1.0" encoding="utf-8"?>
<a:theme xmlns:a="http://schemas.openxmlformats.org/drawingml/2006/main" name="Data Glacier Internship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834</TotalTime>
  <Words>1084</Words>
  <Application>Microsoft Macintosh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Angsana New</vt:lpstr>
      <vt:lpstr>Arial</vt:lpstr>
      <vt:lpstr>Calibri</vt:lpstr>
      <vt:lpstr>Calibri Light</vt:lpstr>
      <vt:lpstr>var(--colab-chrome-font-family)</vt:lpstr>
      <vt:lpstr>var(--colab-code-font-family)</vt:lpstr>
      <vt:lpstr>Data Glacier Internship (1)</vt:lpstr>
      <vt:lpstr>PowerPoint Presentation</vt:lpstr>
      <vt:lpstr>   Agenda</vt:lpstr>
      <vt:lpstr>     Problem Statement</vt:lpstr>
      <vt:lpstr>    Data Information</vt:lpstr>
      <vt:lpstr>Exploratory Data Analysis (EDA)</vt:lpstr>
      <vt:lpstr>Exploratory Data Analysis (EDA)</vt:lpstr>
      <vt:lpstr>Exploratory Data Analysis (EDA)  </vt:lpstr>
      <vt:lpstr>Exploratory Data Analysis (EDA)  </vt:lpstr>
      <vt:lpstr>Exploratory Data Analysis (EDA)</vt:lpstr>
      <vt:lpstr>Exploratory Data Analysis (EDA)</vt:lpstr>
      <vt:lpstr>Exploratory Data Analysis (EDA)</vt:lpstr>
      <vt:lpstr>Exploratory Data Analysis (EDA)</vt:lpstr>
      <vt:lpstr>Exploratory Data Analysis (EDA)  </vt:lpstr>
      <vt:lpstr>Exploratory Data Analysis (EDA)  </vt:lpstr>
      <vt:lpstr> Hypothesis tests</vt:lpstr>
      <vt:lpstr> Hypothesis tests</vt:lpstr>
      <vt:lpstr> Hypothesis tests</vt:lpstr>
      <vt:lpstr>  Recommendations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Samsung</dc:creator>
  <cp:lastModifiedBy>Suyog Nemade</cp:lastModifiedBy>
  <cp:revision>22</cp:revision>
  <dcterms:created xsi:type="dcterms:W3CDTF">2023-05-21T09:19:29Z</dcterms:created>
  <dcterms:modified xsi:type="dcterms:W3CDTF">2024-10-21T19:30:11Z</dcterms:modified>
</cp:coreProperties>
</file>