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82" r:id="rId25"/>
    <p:sldId id="283" r:id="rId26"/>
    <p:sldId id="285" r:id="rId27"/>
    <p:sldId id="287" r:id="rId28"/>
    <p:sldId id="288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0"/>
  </p:normalViewPr>
  <p:slideViewPr>
    <p:cSldViewPr>
      <p:cViewPr varScale="1">
        <p:scale>
          <a:sx n="118" d="100"/>
          <a:sy n="118" d="100"/>
        </p:scale>
        <p:origin x="60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FF66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66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66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342640" cy="6858000"/>
          </a:xfrm>
          <a:custGeom>
            <a:avLst/>
            <a:gdLst/>
            <a:ahLst/>
            <a:cxnLst/>
            <a:rect l="l" t="t" r="r" b="b"/>
            <a:pathLst>
              <a:path w="3342640" h="6858000">
                <a:moveTo>
                  <a:pt x="3342132" y="0"/>
                </a:moveTo>
                <a:lnTo>
                  <a:pt x="0" y="0"/>
                </a:lnTo>
                <a:lnTo>
                  <a:pt x="0" y="6857999"/>
                </a:lnTo>
                <a:lnTo>
                  <a:pt x="3342132" y="6857999"/>
                </a:lnTo>
                <a:lnTo>
                  <a:pt x="3342132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66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589" y="1568272"/>
            <a:ext cx="3191205" cy="26031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FF66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9858" y="2710637"/>
            <a:ext cx="8408670" cy="278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chive.ics.uci.edu/ml/datasets/Bank%2BMarket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0203" y="0"/>
            <a:ext cx="11059795" cy="6015355"/>
            <a:chOff x="870203" y="0"/>
            <a:chExt cx="11059795" cy="6015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" y="0"/>
              <a:ext cx="2325624" cy="23256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70203" y="1490472"/>
              <a:ext cx="11059795" cy="4525010"/>
            </a:xfrm>
            <a:custGeom>
              <a:avLst/>
              <a:gdLst/>
              <a:ahLst/>
              <a:cxnLst/>
              <a:rect l="l" t="t" r="r" b="b"/>
              <a:pathLst>
                <a:path w="11059795" h="4525010">
                  <a:moveTo>
                    <a:pt x="11059668" y="0"/>
                  </a:moveTo>
                  <a:lnTo>
                    <a:pt x="0" y="0"/>
                  </a:lnTo>
                  <a:lnTo>
                    <a:pt x="0" y="4524756"/>
                  </a:lnTo>
                  <a:lnTo>
                    <a:pt x="11059668" y="4524756"/>
                  </a:lnTo>
                  <a:lnTo>
                    <a:pt x="11059668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9858" y="1491742"/>
            <a:ext cx="7320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Project:</a:t>
            </a:r>
            <a:r>
              <a:rPr sz="4000" b="1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Bank</a:t>
            </a:r>
            <a:r>
              <a:rPr sz="4000" b="1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Marketing</a:t>
            </a:r>
            <a:r>
              <a:rPr sz="4000" b="1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Campaign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949858" y="2710637"/>
            <a:ext cx="8408670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90445">
              <a:lnSpc>
                <a:spcPct val="100000"/>
              </a:lnSpc>
              <a:spcBef>
                <a:spcPts val="95"/>
              </a:spcBef>
            </a:pPr>
            <a:r>
              <a:rPr dirty="0"/>
              <a:t>Name:</a:t>
            </a:r>
            <a:r>
              <a:rPr spc="-130" dirty="0"/>
              <a:t> </a:t>
            </a:r>
            <a:r>
              <a:rPr lang="en-US" dirty="0" err="1"/>
              <a:t>Suyog</a:t>
            </a:r>
            <a:r>
              <a:rPr lang="en-US" dirty="0"/>
              <a:t> </a:t>
            </a:r>
            <a:r>
              <a:rPr lang="en-US" dirty="0" err="1"/>
              <a:t>Nemade</a:t>
            </a:r>
            <a:endParaRPr lang="en-US" dirty="0"/>
          </a:p>
          <a:p>
            <a:pPr marL="12700" marR="2290445">
              <a:lnSpc>
                <a:spcPct val="100000"/>
              </a:lnSpc>
              <a:spcBef>
                <a:spcPts val="95"/>
              </a:spcBef>
            </a:pPr>
            <a:r>
              <a:rPr dirty="0"/>
              <a:t>Batch</a:t>
            </a:r>
            <a:r>
              <a:rPr spc="-125" dirty="0"/>
              <a:t> </a:t>
            </a:r>
            <a:r>
              <a:rPr dirty="0"/>
              <a:t>Code:</a:t>
            </a:r>
            <a:r>
              <a:rPr spc="-125" dirty="0"/>
              <a:t> </a:t>
            </a:r>
            <a:r>
              <a:rPr spc="-10" dirty="0"/>
              <a:t>LISUM</a:t>
            </a:r>
            <a:r>
              <a:rPr lang="en-US" spc="-10" dirty="0"/>
              <a:t>38</a:t>
            </a:r>
            <a:r>
              <a:rPr spc="-10" dirty="0"/>
              <a:t> Specialization:</a:t>
            </a:r>
            <a:r>
              <a:rPr spc="-165" dirty="0"/>
              <a:t> </a:t>
            </a:r>
            <a:r>
              <a:rPr dirty="0"/>
              <a:t>Data</a:t>
            </a:r>
            <a:r>
              <a:rPr spc="-150" dirty="0"/>
              <a:t> </a:t>
            </a:r>
            <a:r>
              <a:rPr spc="-10" dirty="0"/>
              <a:t>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9514840" cy="1348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Most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customers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university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graduates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followed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high 	</a:t>
            </a:r>
            <a:r>
              <a:rPr sz="2800" dirty="0">
                <a:latin typeface="Calibri"/>
                <a:cs typeface="Calibri"/>
              </a:rPr>
              <a:t>school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degree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Majority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customers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personal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loan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469" y="2961398"/>
            <a:ext cx="5627111" cy="327766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4033" y="3030778"/>
            <a:ext cx="5627111" cy="34833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9453245" cy="1348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contact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customers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mostly 	</a:t>
            </a:r>
            <a:r>
              <a:rPr sz="2800" dirty="0">
                <a:latin typeface="Calibri"/>
                <a:cs typeface="Calibri"/>
              </a:rPr>
              <a:t>cellular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compared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telephone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May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seems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month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contacts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made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853" y="3585014"/>
            <a:ext cx="5627111" cy="28672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0505" y="3504171"/>
            <a:ext cx="5627111" cy="28779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10260965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Most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previous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campaign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results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whether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succeeded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failed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 	</a:t>
            </a:r>
            <a:r>
              <a:rPr sz="2800" dirty="0">
                <a:latin typeface="Calibri"/>
                <a:cs typeface="Calibri"/>
              </a:rPr>
              <a:t>non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existent</a:t>
            </a:r>
            <a:endParaRPr sz="2800">
              <a:latin typeface="Calibri"/>
              <a:cs typeface="Calibri"/>
            </a:endParaRPr>
          </a:p>
          <a:p>
            <a:pPr marL="239395" marR="229235" indent="-227329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previous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campaign,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percentage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people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subscribed 	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deposit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less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those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not.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21" y="3515302"/>
            <a:ext cx="5627111" cy="28803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0817" y="3541776"/>
            <a:ext cx="5627111" cy="29885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39572"/>
            <a:ext cx="9956165" cy="1433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age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customers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contacted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mostly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60</a:t>
            </a:r>
            <a:endParaRPr sz="2800">
              <a:latin typeface="Calibri"/>
              <a:cs typeface="Calibri"/>
            </a:endParaRPr>
          </a:p>
          <a:p>
            <a:pPr marL="240029" marR="457834" indent="-227965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made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customer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less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previous 	campaign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408" y="3511023"/>
            <a:ext cx="5625614" cy="28494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7665" y="3503904"/>
            <a:ext cx="5627111" cy="2857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25525"/>
            <a:ext cx="2364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Correlation</a:t>
            </a:r>
            <a:r>
              <a:rPr sz="2800" spc="-1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0000"/>
                </a:solidFill>
                <a:latin typeface="Calibri"/>
                <a:cs typeface="Calibri"/>
              </a:rPr>
              <a:t>map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2825" y="2123860"/>
            <a:ext cx="8822845" cy="44662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29152" y="1585086"/>
            <a:ext cx="5941695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6840"/>
              </a:lnSpc>
              <a:spcBef>
                <a:spcPts val="100"/>
              </a:spcBef>
            </a:pPr>
            <a:r>
              <a:rPr sz="6000" spc="-25" dirty="0">
                <a:solidFill>
                  <a:srgbClr val="FF6600"/>
                </a:solidFill>
                <a:latin typeface="Calibri Light"/>
                <a:cs typeface="Calibri Light"/>
              </a:rPr>
              <a:t>EDA</a:t>
            </a:r>
            <a:endParaRPr sz="6000">
              <a:latin typeface="Calibri Light"/>
              <a:cs typeface="Calibri Light"/>
            </a:endParaRPr>
          </a:p>
          <a:p>
            <a:pPr marL="12700">
              <a:lnSpc>
                <a:spcPts val="6840"/>
              </a:lnSpc>
            </a:pPr>
            <a:r>
              <a:rPr sz="6000" dirty="0">
                <a:solidFill>
                  <a:srgbClr val="FF6600"/>
                </a:solidFill>
                <a:latin typeface="Calibri Light"/>
                <a:cs typeface="Calibri Light"/>
              </a:rPr>
              <a:t>2.</a:t>
            </a:r>
            <a:r>
              <a:rPr sz="6000" spc="-180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45" dirty="0">
                <a:solidFill>
                  <a:srgbClr val="FF6600"/>
                </a:solidFill>
                <a:latin typeface="Calibri Light"/>
                <a:cs typeface="Calibri Light"/>
              </a:rPr>
              <a:t>Bivariate</a:t>
            </a:r>
            <a:r>
              <a:rPr sz="6000" spc="-210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35" dirty="0">
                <a:solidFill>
                  <a:srgbClr val="FF6600"/>
                </a:solidFill>
                <a:latin typeface="Calibri Light"/>
                <a:cs typeface="Calibri Light"/>
              </a:rPr>
              <a:t>Analysis</a:t>
            </a:r>
            <a:endParaRPr sz="6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5864354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7968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780" indent="-259079">
              <a:lnSpc>
                <a:spcPct val="100000"/>
              </a:lnSpc>
              <a:spcBef>
                <a:spcPts val="95"/>
              </a:spcBef>
              <a:buFont typeface="Calibri"/>
              <a:buChar char="•"/>
              <a:tabLst>
                <a:tab pos="271780" algn="l"/>
              </a:tabLst>
            </a:pPr>
            <a:r>
              <a:rPr sz="2800" dirty="0">
                <a:latin typeface="Calibri"/>
                <a:cs typeface="Calibri"/>
              </a:rPr>
              <a:t>Classification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customer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across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age-groups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146" y="2398890"/>
            <a:ext cx="9767962" cy="37246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10055225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5085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  <a:tab pos="321945" algn="l"/>
              </a:tabLst>
            </a:pPr>
            <a:r>
              <a:rPr sz="2800" dirty="0">
                <a:latin typeface="Arial MT"/>
                <a:cs typeface="Arial MT"/>
              </a:rPr>
              <a:t>	</a:t>
            </a:r>
            <a:r>
              <a:rPr sz="2800" dirty="0">
                <a:latin typeface="Calibri"/>
                <a:cs typeface="Calibri"/>
              </a:rPr>
              <a:t>Looking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relation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age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dirty="0">
                <a:latin typeface="Calibri"/>
                <a:cs typeface="Calibri"/>
              </a:rPr>
              <a:t>label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239395" marR="5080" indent="-227329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age-</a:t>
            </a:r>
            <a:r>
              <a:rPr sz="2800" dirty="0">
                <a:latin typeface="Calibri"/>
                <a:cs typeface="Calibri"/>
              </a:rPr>
              <a:t>groups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26-</a:t>
            </a:r>
            <a:r>
              <a:rPr sz="2800" dirty="0">
                <a:latin typeface="Calibri"/>
                <a:cs typeface="Calibri"/>
              </a:rPr>
              <a:t>40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41-</a:t>
            </a:r>
            <a:r>
              <a:rPr sz="2800" dirty="0">
                <a:latin typeface="Calibri"/>
                <a:cs typeface="Calibri"/>
              </a:rPr>
              <a:t>60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yrs,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majority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people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are 	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subscribed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deposit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plan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835" y="2824962"/>
            <a:ext cx="9082783" cy="346743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9763760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61087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  <a:tab pos="321945" algn="l"/>
              </a:tabLst>
            </a:pPr>
            <a:r>
              <a:rPr sz="2800" dirty="0">
                <a:latin typeface="Arial MT"/>
                <a:cs typeface="Arial MT"/>
              </a:rPr>
              <a:t>	</a:t>
            </a:r>
            <a:r>
              <a:rPr sz="2800" dirty="0">
                <a:latin typeface="Calibri"/>
                <a:cs typeface="Calibri"/>
              </a:rPr>
              <a:t>Looking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contacts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customer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(campaign)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output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label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239395" marR="5080" indent="-227329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When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greater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contacts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customer,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they 	</a:t>
            </a:r>
            <a:r>
              <a:rPr sz="2800" dirty="0">
                <a:latin typeface="Calibri"/>
                <a:cs typeface="Calibri"/>
              </a:rPr>
              <a:t>haven't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subscribed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deposit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plan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484" y="2742057"/>
            <a:ext cx="8870022" cy="33860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9631045" cy="21164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60985" indent="-22923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  <a:tab pos="320040" algn="l"/>
              </a:tabLst>
            </a:pPr>
            <a:r>
              <a:rPr sz="2800" dirty="0">
                <a:latin typeface="Calibri"/>
                <a:cs typeface="Calibri"/>
              </a:rPr>
              <a:t>	Looking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relation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'age_group'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'campaign'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contacts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age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group</a:t>
            </a:r>
            <a:endParaRPr sz="2800">
              <a:latin typeface="Calibri"/>
              <a:cs typeface="Calibri"/>
            </a:endParaRPr>
          </a:p>
          <a:p>
            <a:pPr marL="239395" marR="5080" indent="-227329" algn="just">
              <a:lnSpc>
                <a:spcPct val="9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26-</a:t>
            </a:r>
            <a:r>
              <a:rPr sz="2800" dirty="0">
                <a:latin typeface="Calibri"/>
                <a:cs typeface="Calibri"/>
              </a:rPr>
              <a:t>40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41-</a:t>
            </a:r>
            <a:r>
              <a:rPr sz="2800" dirty="0">
                <a:latin typeface="Calibri"/>
                <a:cs typeface="Calibri"/>
              </a:rPr>
              <a:t>60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age-</a:t>
            </a:r>
            <a:r>
              <a:rPr sz="2800" dirty="0">
                <a:latin typeface="Calibri"/>
                <a:cs typeface="Calibri"/>
              </a:rPr>
              <a:t>groups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witness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majority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contacts 	</a:t>
            </a:r>
            <a:r>
              <a:rPr sz="2800" dirty="0">
                <a:latin typeface="Calibri"/>
                <a:cs typeface="Calibri"/>
              </a:rPr>
              <a:t>made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campaign.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age-</a:t>
            </a:r>
            <a:r>
              <a:rPr sz="2800" dirty="0">
                <a:latin typeface="Calibri"/>
                <a:cs typeface="Calibri"/>
              </a:rPr>
              <a:t>groups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target 	</a:t>
            </a:r>
            <a:r>
              <a:rPr sz="2800" dirty="0">
                <a:latin typeface="Calibri"/>
                <a:cs typeface="Calibri"/>
              </a:rPr>
              <a:t>groups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bank.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276" y="3078708"/>
            <a:ext cx="9017734" cy="34383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33415" cy="6858000"/>
          </a:xfrm>
          <a:custGeom>
            <a:avLst/>
            <a:gdLst/>
            <a:ahLst/>
            <a:cxnLst/>
            <a:rect l="l" t="t" r="r" b="b"/>
            <a:pathLst>
              <a:path w="5733415" h="6858000">
                <a:moveTo>
                  <a:pt x="5733288" y="0"/>
                </a:moveTo>
                <a:lnTo>
                  <a:pt x="0" y="0"/>
                </a:lnTo>
                <a:lnTo>
                  <a:pt x="0" y="6857999"/>
                </a:lnTo>
                <a:lnTo>
                  <a:pt x="5733288" y="6857999"/>
                </a:lnTo>
                <a:lnTo>
                  <a:pt x="5733288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7929" y="2407741"/>
            <a:ext cx="23037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>
                <a:solidFill>
                  <a:srgbClr val="FF6600"/>
                </a:solidFill>
                <a:latin typeface="Calibri Light"/>
                <a:cs typeface="Calibri Light"/>
              </a:rPr>
              <a:t>Agenda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5415" y="841908"/>
            <a:ext cx="3473450" cy="4625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90"/>
              </a:spcBef>
            </a:pPr>
            <a:r>
              <a:rPr sz="2800" dirty="0">
                <a:solidFill>
                  <a:srgbClr val="FF6600"/>
                </a:solidFill>
                <a:latin typeface="Calibri"/>
                <a:cs typeface="Calibri"/>
              </a:rPr>
              <a:t>Problem</a:t>
            </a:r>
            <a:r>
              <a:rPr sz="2800" spc="-14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6600"/>
                </a:solidFill>
                <a:latin typeface="Calibri"/>
                <a:cs typeface="Calibri"/>
              </a:rPr>
              <a:t>Statement </a:t>
            </a:r>
            <a:r>
              <a:rPr sz="2800" dirty="0">
                <a:solidFill>
                  <a:srgbClr val="FF6600"/>
                </a:solidFill>
                <a:latin typeface="Calibri"/>
                <a:cs typeface="Calibri"/>
              </a:rPr>
              <a:t>Business</a:t>
            </a:r>
            <a:r>
              <a:rPr sz="2800" spc="-8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6600"/>
                </a:solidFill>
                <a:latin typeface="Calibri"/>
                <a:cs typeface="Calibri"/>
              </a:rPr>
              <a:t>Understanding Objective</a:t>
            </a:r>
            <a:endParaRPr sz="2800">
              <a:latin typeface="Calibri"/>
              <a:cs typeface="Calibri"/>
            </a:endParaRPr>
          </a:p>
          <a:p>
            <a:pPr marL="12700" marR="2348230">
              <a:lnSpc>
                <a:spcPct val="119600"/>
              </a:lnSpc>
            </a:pPr>
            <a:r>
              <a:rPr sz="2800" spc="-20" dirty="0">
                <a:solidFill>
                  <a:srgbClr val="FF6600"/>
                </a:solidFill>
                <a:latin typeface="Calibri"/>
                <a:cs typeface="Calibri"/>
              </a:rPr>
              <a:t>Dataset </a:t>
            </a:r>
            <a:r>
              <a:rPr sz="2800" spc="-25" dirty="0">
                <a:solidFill>
                  <a:srgbClr val="FF6600"/>
                </a:solidFill>
                <a:latin typeface="Calibri"/>
                <a:cs typeface="Calibri"/>
              </a:rPr>
              <a:t>EDA</a:t>
            </a:r>
            <a:endParaRPr sz="2800">
              <a:latin typeface="Calibri"/>
              <a:cs typeface="Calibri"/>
            </a:endParaRPr>
          </a:p>
          <a:p>
            <a:pPr marL="12700" marR="895985">
              <a:lnSpc>
                <a:spcPct val="119800"/>
              </a:lnSpc>
              <a:spcBef>
                <a:spcPts val="10"/>
              </a:spcBef>
            </a:pPr>
            <a:r>
              <a:rPr sz="2800" spc="-20" dirty="0">
                <a:solidFill>
                  <a:srgbClr val="FF6600"/>
                </a:solidFill>
                <a:latin typeface="Calibri"/>
                <a:cs typeface="Calibri"/>
              </a:rPr>
              <a:t>Recommendation </a:t>
            </a:r>
            <a:r>
              <a:rPr sz="2800" dirty="0">
                <a:solidFill>
                  <a:srgbClr val="FF6600"/>
                </a:solidFill>
                <a:latin typeface="Calibri"/>
                <a:cs typeface="Calibri"/>
              </a:rPr>
              <a:t>Model</a:t>
            </a:r>
            <a:r>
              <a:rPr sz="2800" spc="-6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6600"/>
                </a:solidFill>
                <a:latin typeface="Calibri"/>
                <a:cs typeface="Calibri"/>
              </a:rPr>
              <a:t>building Evaluation Results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397" y="5864354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39572"/>
            <a:ext cx="10344785" cy="18180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1945" indent="-30924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21945" algn="l"/>
              </a:tabLst>
            </a:pPr>
            <a:r>
              <a:rPr sz="2800" dirty="0">
                <a:latin typeface="Calibri"/>
                <a:cs typeface="Calibri"/>
              </a:rPr>
              <a:t>Looking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job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output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label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240029" marR="5080" indent="-227965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Looking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jobs,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'admin',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'blue-</a:t>
            </a:r>
            <a:r>
              <a:rPr sz="2800" dirty="0">
                <a:latin typeface="Calibri"/>
                <a:cs typeface="Calibri"/>
              </a:rPr>
              <a:t>collar'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'technician'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spc="-10" dirty="0">
                <a:latin typeface="Calibri"/>
                <a:cs typeface="Calibri"/>
              </a:rPr>
              <a:t>prominent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jobs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customers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jobs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rejected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deposit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plan.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7951" y="2750591"/>
            <a:ext cx="9734952" cy="36837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39572"/>
            <a:ext cx="10049510" cy="1433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1945" indent="-30924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21945" algn="l"/>
              </a:tabLst>
            </a:pPr>
            <a:r>
              <a:rPr sz="2800" dirty="0">
                <a:latin typeface="Calibri"/>
                <a:cs typeface="Calibri"/>
              </a:rPr>
              <a:t>Analysing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marital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status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output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label</a:t>
            </a:r>
            <a:endParaRPr sz="2800">
              <a:latin typeface="Calibri"/>
              <a:cs typeface="Calibri"/>
            </a:endParaRPr>
          </a:p>
          <a:p>
            <a:pPr marL="240029" marR="5080" indent="-227965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married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single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customers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majority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customer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base 	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comparatively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married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customers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taken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deposit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843" y="2404719"/>
            <a:ext cx="10338370" cy="391744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5525"/>
            <a:ext cx="9667240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Analysing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education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customer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against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choice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subscription</a:t>
            </a:r>
            <a:endParaRPr sz="2800">
              <a:latin typeface="Calibri"/>
              <a:cs typeface="Calibri"/>
            </a:endParaRPr>
          </a:p>
          <a:p>
            <a:pPr marL="239395" marR="459105" indent="-227329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Customers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university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degree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subscribed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term 	</a:t>
            </a:r>
            <a:r>
              <a:rPr sz="2800" dirty="0">
                <a:latin typeface="Calibri"/>
                <a:cs typeface="Calibri"/>
              </a:rPr>
              <a:t>deposit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more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6227" y="2607259"/>
            <a:ext cx="9560745" cy="362320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31260" cy="6858000"/>
          </a:xfrm>
          <a:custGeom>
            <a:avLst/>
            <a:gdLst/>
            <a:ahLst/>
            <a:cxnLst/>
            <a:rect l="l" t="t" r="r" b="b"/>
            <a:pathLst>
              <a:path w="3731260" h="6858000">
                <a:moveTo>
                  <a:pt x="3730752" y="0"/>
                </a:moveTo>
                <a:lnTo>
                  <a:pt x="0" y="0"/>
                </a:lnTo>
                <a:lnTo>
                  <a:pt x="0" y="6857999"/>
                </a:lnTo>
                <a:lnTo>
                  <a:pt x="3730752" y="6857999"/>
                </a:lnTo>
                <a:lnTo>
                  <a:pt x="3730752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3720" y="1585086"/>
            <a:ext cx="3431540" cy="340931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065" marR="5080" algn="ctr">
              <a:lnSpc>
                <a:spcPct val="90000"/>
              </a:lnSpc>
              <a:spcBef>
                <a:spcPts val="820"/>
              </a:spcBef>
            </a:pPr>
            <a:r>
              <a:rPr sz="6000" spc="-85" dirty="0">
                <a:solidFill>
                  <a:srgbClr val="FF6600"/>
                </a:solidFill>
                <a:latin typeface="Calibri Light"/>
                <a:cs typeface="Calibri Light"/>
              </a:rPr>
              <a:t>Recommen </a:t>
            </a:r>
            <a:r>
              <a:rPr sz="6000" spc="-20" dirty="0">
                <a:solidFill>
                  <a:srgbClr val="FF6600"/>
                </a:solidFill>
                <a:latin typeface="Calibri Light"/>
                <a:cs typeface="Calibri Light"/>
              </a:rPr>
              <a:t>dation</a:t>
            </a:r>
            <a:r>
              <a:rPr sz="6000" spc="-285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25" dirty="0">
                <a:solidFill>
                  <a:srgbClr val="FF6600"/>
                </a:solidFill>
                <a:latin typeface="Calibri Light"/>
                <a:cs typeface="Calibri Light"/>
              </a:rPr>
              <a:t>to </a:t>
            </a:r>
            <a:r>
              <a:rPr sz="6000" spc="-10" dirty="0">
                <a:solidFill>
                  <a:srgbClr val="FF6600"/>
                </a:solidFill>
                <a:latin typeface="Calibri Light"/>
                <a:cs typeface="Calibri Light"/>
              </a:rPr>
              <a:t>improve campaign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4026" y="845566"/>
            <a:ext cx="8328659" cy="329374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469265" algn="l"/>
              </a:tabLst>
            </a:pPr>
            <a:r>
              <a:rPr sz="2400" b="1" dirty="0">
                <a:latin typeface="Calibri"/>
                <a:cs typeface="Calibri"/>
              </a:rPr>
              <a:t>May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most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effective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month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contact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customers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</a:tabLst>
            </a:pPr>
            <a:r>
              <a:rPr sz="2400" b="1" dirty="0">
                <a:latin typeface="Calibri"/>
                <a:cs typeface="Calibri"/>
              </a:rPr>
              <a:t>Increase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time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contacts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made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per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customer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ts val="2735"/>
              </a:lnSpc>
              <a:spcBef>
                <a:spcPts val="720"/>
              </a:spcBef>
              <a:buAutoNum type="arabicPeriod"/>
              <a:tabLst>
                <a:tab pos="469265" algn="l"/>
              </a:tabLst>
            </a:pPr>
            <a:r>
              <a:rPr sz="2400" b="1" dirty="0">
                <a:latin typeface="Calibri"/>
                <a:cs typeface="Calibri"/>
              </a:rPr>
              <a:t>Give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more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focus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university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graduate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students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high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735"/>
              </a:lnSpc>
            </a:pPr>
            <a:r>
              <a:rPr sz="2400" b="1" dirty="0">
                <a:latin typeface="Calibri"/>
                <a:cs typeface="Calibri"/>
              </a:rPr>
              <a:t>school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degree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students</a:t>
            </a:r>
            <a:endParaRPr sz="2400">
              <a:latin typeface="Calibri"/>
              <a:cs typeface="Calibri"/>
            </a:endParaRPr>
          </a:p>
          <a:p>
            <a:pPr marL="469900" marR="5080" indent="-457200">
              <a:lnSpc>
                <a:spcPts val="2590"/>
              </a:lnSpc>
              <a:spcBef>
                <a:spcPts val="1035"/>
              </a:spcBef>
              <a:buAutoNum type="arabicPeriod" startAt="4"/>
              <a:tabLst>
                <a:tab pos="469900" algn="l"/>
              </a:tabLst>
            </a:pPr>
            <a:r>
              <a:rPr sz="2400" b="1" spc="-25" dirty="0">
                <a:latin typeface="Calibri"/>
                <a:cs typeface="Calibri"/>
              </a:rPr>
              <a:t>age-</a:t>
            </a:r>
            <a:r>
              <a:rPr sz="2400" b="1" dirty="0">
                <a:latin typeface="Calibri"/>
                <a:cs typeface="Calibri"/>
              </a:rPr>
              <a:t>groups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26-</a:t>
            </a:r>
            <a:r>
              <a:rPr sz="2400" b="1" dirty="0">
                <a:latin typeface="Calibri"/>
                <a:cs typeface="Calibri"/>
              </a:rPr>
              <a:t>40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41-</a:t>
            </a:r>
            <a:r>
              <a:rPr sz="2400" b="1" dirty="0">
                <a:latin typeface="Calibri"/>
                <a:cs typeface="Calibri"/>
              </a:rPr>
              <a:t>60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have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higher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proportion </a:t>
            </a:r>
            <a:r>
              <a:rPr sz="2400" b="1" dirty="0">
                <a:latin typeface="Calibri"/>
                <a:cs typeface="Calibri"/>
              </a:rPr>
              <a:t>among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customers,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therefore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these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groups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present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profitable target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marketing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team.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469265" algn="l"/>
              </a:tabLst>
            </a:pPr>
            <a:r>
              <a:rPr sz="2400" b="1" spc="-35" dirty="0">
                <a:latin typeface="Calibri"/>
                <a:cs typeface="Calibri"/>
              </a:rPr>
              <a:t>Target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admins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technicians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more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subscriptions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98" y="5886125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31260" cy="6858000"/>
          </a:xfrm>
          <a:custGeom>
            <a:avLst/>
            <a:gdLst/>
            <a:ahLst/>
            <a:cxnLst/>
            <a:rect l="l" t="t" r="r" b="b"/>
            <a:pathLst>
              <a:path w="3731260" h="6858000">
                <a:moveTo>
                  <a:pt x="3730752" y="0"/>
                </a:moveTo>
                <a:lnTo>
                  <a:pt x="0" y="0"/>
                </a:lnTo>
                <a:lnTo>
                  <a:pt x="0" y="6857999"/>
                </a:lnTo>
                <a:lnTo>
                  <a:pt x="3730752" y="6857999"/>
                </a:lnTo>
                <a:lnTo>
                  <a:pt x="3730752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3720" y="1585086"/>
            <a:ext cx="34315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5" dirty="0">
                <a:solidFill>
                  <a:srgbClr val="FF6600"/>
                </a:solidFill>
                <a:latin typeface="Calibri Light"/>
                <a:cs typeface="Calibri Light"/>
              </a:rPr>
              <a:t>Recommen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936" y="3231260"/>
            <a:ext cx="2258060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indent="54610">
              <a:lnSpc>
                <a:spcPts val="6480"/>
              </a:lnSpc>
              <a:spcBef>
                <a:spcPts val="915"/>
              </a:spcBef>
            </a:pPr>
            <a:r>
              <a:rPr sz="6000" dirty="0">
                <a:solidFill>
                  <a:srgbClr val="FF6600"/>
                </a:solidFill>
                <a:latin typeface="Calibri Light"/>
                <a:cs typeface="Calibri Light"/>
              </a:rPr>
              <a:t>for</a:t>
            </a:r>
            <a:r>
              <a:rPr sz="6000" spc="-300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20" dirty="0">
                <a:solidFill>
                  <a:srgbClr val="FF6600"/>
                </a:solidFill>
                <a:latin typeface="Calibri Light"/>
                <a:cs typeface="Calibri Light"/>
              </a:rPr>
              <a:t>this </a:t>
            </a:r>
            <a:r>
              <a:rPr sz="6000" spc="-75" dirty="0">
                <a:solidFill>
                  <a:srgbClr val="FF6600"/>
                </a:solidFill>
                <a:latin typeface="Calibri Light"/>
                <a:cs typeface="Calibri Light"/>
              </a:rPr>
              <a:t>dataset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84" y="2407741"/>
            <a:ext cx="39808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6600"/>
                </a:solidFill>
                <a:latin typeface="Calibri Light"/>
                <a:cs typeface="Calibri Light"/>
              </a:rPr>
              <a:t>ded</a:t>
            </a:r>
            <a:r>
              <a:rPr sz="6000" spc="-170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50" dirty="0">
                <a:solidFill>
                  <a:srgbClr val="FF6600"/>
                </a:solidFill>
                <a:latin typeface="Calibri Light"/>
                <a:cs typeface="Calibri Light"/>
              </a:rPr>
              <a:t>models</a:t>
            </a:r>
            <a:r>
              <a:rPr sz="6000" spc="-265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endParaRPr sz="3600" baseline="19675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4026" y="845566"/>
            <a:ext cx="2860040" cy="13907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469265" algn="l"/>
              </a:tabLst>
            </a:pPr>
            <a:r>
              <a:rPr sz="2400" b="1" dirty="0">
                <a:latin typeface="Calibri"/>
                <a:cs typeface="Calibri"/>
              </a:rPr>
              <a:t>Logistic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Regression</a:t>
            </a:r>
            <a:endParaRPr sz="240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</a:tabLst>
            </a:pPr>
            <a:r>
              <a:rPr sz="2400" b="1" dirty="0">
                <a:latin typeface="Calibri"/>
                <a:cs typeface="Calibri"/>
              </a:rPr>
              <a:t>Naïve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Bayes</a:t>
            </a:r>
            <a:endParaRPr sz="240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265" algn="l"/>
              </a:tabLst>
            </a:pPr>
            <a:r>
              <a:rPr sz="2400" b="1" dirty="0">
                <a:latin typeface="Calibri"/>
                <a:cs typeface="Calibri"/>
              </a:rPr>
              <a:t>Decision</a:t>
            </a:r>
            <a:r>
              <a:rPr sz="2400" b="1" spc="-20" dirty="0">
                <a:latin typeface="Calibri"/>
                <a:cs typeface="Calibri"/>
              </a:rPr>
              <a:t> Tree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4026" y="3673220"/>
            <a:ext cx="821944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dirty="0">
                <a:latin typeface="Calibri"/>
                <a:cs typeface="Calibri"/>
              </a:rPr>
              <a:t>Hyper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parameter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tuning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model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evaluation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will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performed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order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determine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best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model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important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features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98" y="6026876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31260" cy="6858000"/>
          </a:xfrm>
          <a:custGeom>
            <a:avLst/>
            <a:gdLst/>
            <a:ahLst/>
            <a:cxnLst/>
            <a:rect l="l" t="t" r="r" b="b"/>
            <a:pathLst>
              <a:path w="3731260" h="6858000">
                <a:moveTo>
                  <a:pt x="3730752" y="0"/>
                </a:moveTo>
                <a:lnTo>
                  <a:pt x="0" y="0"/>
                </a:lnTo>
                <a:lnTo>
                  <a:pt x="0" y="6857999"/>
                </a:lnTo>
                <a:lnTo>
                  <a:pt x="3730752" y="6857999"/>
                </a:lnTo>
                <a:lnTo>
                  <a:pt x="3730752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4448" y="1585086"/>
            <a:ext cx="2450465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indent="233045">
              <a:lnSpc>
                <a:spcPts val="6480"/>
              </a:lnSpc>
              <a:spcBef>
                <a:spcPts val="915"/>
              </a:spcBef>
            </a:pPr>
            <a:r>
              <a:rPr sz="6000" spc="-20" dirty="0">
                <a:solidFill>
                  <a:srgbClr val="FF6600"/>
                </a:solidFill>
                <a:latin typeface="Calibri Light"/>
                <a:cs typeface="Calibri Light"/>
              </a:rPr>
              <a:t>Model </a:t>
            </a:r>
            <a:r>
              <a:rPr sz="6000" spc="-45" dirty="0">
                <a:solidFill>
                  <a:srgbClr val="FF6600"/>
                </a:solidFill>
                <a:latin typeface="Calibri Light"/>
                <a:cs typeface="Calibri Light"/>
              </a:rPr>
              <a:t>Building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4026" y="479805"/>
            <a:ext cx="8354059" cy="45205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Categorical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features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like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'job',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'marital',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'education',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'default', </a:t>
            </a:r>
            <a:r>
              <a:rPr sz="2400" b="1" dirty="0">
                <a:latin typeface="Calibri"/>
                <a:cs typeface="Calibri"/>
              </a:rPr>
              <a:t>'housing',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'loan',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'contact',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'month',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'day_of_week',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'poutcome', </a:t>
            </a:r>
            <a:r>
              <a:rPr sz="2400" b="1" dirty="0">
                <a:latin typeface="Calibri"/>
                <a:cs typeface="Calibri"/>
              </a:rPr>
              <a:t>'campaign2'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‘y’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converted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numerical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features</a:t>
            </a:r>
            <a:endParaRPr sz="2400">
              <a:latin typeface="Calibri"/>
              <a:cs typeface="Calibri"/>
            </a:endParaRPr>
          </a:p>
          <a:p>
            <a:pPr marL="355600" marR="329565" indent="-342900">
              <a:lnSpc>
                <a:spcPts val="2590"/>
              </a:lnSpc>
              <a:spcBef>
                <a:spcPts val="100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Feature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scaling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performed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all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features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achieve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global </a:t>
            </a:r>
            <a:r>
              <a:rPr sz="2400" b="1" dirty="0">
                <a:latin typeface="Calibri"/>
                <a:cs typeface="Calibri"/>
              </a:rPr>
              <a:t>minimum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fast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gradient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descent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using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StandardScaler()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spc="-10" dirty="0">
                <a:latin typeface="Calibri"/>
                <a:cs typeface="Calibri"/>
              </a:rPr>
              <a:t>Dataset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split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into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train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test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using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train_test_split()</a:t>
            </a:r>
            <a:endParaRPr sz="2400">
              <a:latin typeface="Calibri"/>
              <a:cs typeface="Calibri"/>
            </a:endParaRPr>
          </a:p>
          <a:p>
            <a:pPr marL="355600" marR="34290" indent="-342900">
              <a:lnSpc>
                <a:spcPct val="90000"/>
              </a:lnSpc>
              <a:spcBef>
                <a:spcPts val="100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dataset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trained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using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five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recommended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models, </a:t>
            </a:r>
            <a:r>
              <a:rPr sz="2400" b="1" dirty="0">
                <a:latin typeface="Calibri"/>
                <a:cs typeface="Calibri"/>
              </a:rPr>
              <a:t>Logistic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Regression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(Linear),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Decision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Tree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(Linear),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Naïve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Bayes </a:t>
            </a:r>
            <a:r>
              <a:rPr sz="2400" b="1" dirty="0">
                <a:latin typeface="Calibri"/>
                <a:cs typeface="Calibri"/>
              </a:rPr>
              <a:t>(Linear),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Random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Forest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(Ensemble)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Gradient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Boosting (Boosting)</a:t>
            </a:r>
            <a:endParaRPr sz="2400">
              <a:latin typeface="Calibri"/>
              <a:cs typeface="Calibri"/>
            </a:endParaRPr>
          </a:p>
          <a:p>
            <a:pPr marL="355600" marR="211454" indent="-342900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evaluating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model,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cross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validation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testing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used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with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number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folds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10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accuracy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metric.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98" y="5853468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31260" cy="6858000"/>
          </a:xfrm>
          <a:custGeom>
            <a:avLst/>
            <a:gdLst/>
            <a:ahLst/>
            <a:cxnLst/>
            <a:rect l="l" t="t" r="r" b="b"/>
            <a:pathLst>
              <a:path w="3731260" h="6858000">
                <a:moveTo>
                  <a:pt x="3730752" y="0"/>
                </a:moveTo>
                <a:lnTo>
                  <a:pt x="0" y="0"/>
                </a:lnTo>
                <a:lnTo>
                  <a:pt x="0" y="6857999"/>
                </a:lnTo>
                <a:lnTo>
                  <a:pt x="3730752" y="6857999"/>
                </a:lnTo>
                <a:lnTo>
                  <a:pt x="3730752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1068" y="1585086"/>
            <a:ext cx="3195955" cy="25863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065" marR="5080" indent="-3175" algn="ctr">
              <a:lnSpc>
                <a:spcPct val="90000"/>
              </a:lnSpc>
              <a:spcBef>
                <a:spcPts val="820"/>
              </a:spcBef>
            </a:pPr>
            <a:r>
              <a:rPr sz="6000" spc="-10" dirty="0">
                <a:solidFill>
                  <a:srgbClr val="FF6600"/>
                </a:solidFill>
                <a:latin typeface="Calibri Light"/>
                <a:cs typeface="Calibri Light"/>
              </a:rPr>
              <a:t>Hyper </a:t>
            </a:r>
            <a:r>
              <a:rPr sz="6000" spc="-75" dirty="0">
                <a:solidFill>
                  <a:srgbClr val="FF6600"/>
                </a:solidFill>
                <a:latin typeface="Calibri Light"/>
                <a:cs typeface="Calibri Light"/>
              </a:rPr>
              <a:t>parameter </a:t>
            </a:r>
            <a:r>
              <a:rPr sz="6000" spc="-10" dirty="0">
                <a:solidFill>
                  <a:srgbClr val="FF6600"/>
                </a:solidFill>
                <a:latin typeface="Calibri Light"/>
                <a:cs typeface="Calibri Light"/>
              </a:rPr>
              <a:t>tuning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4026" y="412750"/>
            <a:ext cx="7549515" cy="139358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Since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Decision Tree </a:t>
            </a:r>
            <a:r>
              <a:rPr sz="2400" b="1" dirty="0">
                <a:latin typeface="Calibri"/>
                <a:cs typeface="Calibri"/>
              </a:rPr>
              <a:t>gave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better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performance,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hyper parameter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tuning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was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performed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identify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best </a:t>
            </a:r>
            <a:r>
              <a:rPr sz="2400" b="1" spc="-10" dirty="0">
                <a:latin typeface="Calibri"/>
                <a:cs typeface="Calibri"/>
              </a:rPr>
              <a:t>features.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model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was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run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using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following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parameters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4026" y="3515690"/>
            <a:ext cx="6176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best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parameters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values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were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identified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4026" y="5615127"/>
            <a:ext cx="8243570" cy="6838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With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Hyperparameter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tuning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accuracy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increased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from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84%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89.58%.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98" y="5864354"/>
            <a:ext cx="1655063" cy="993646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944111" y="1904951"/>
          <a:ext cx="7750175" cy="1426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marL="92710">
                        <a:lnSpc>
                          <a:spcPts val="2140"/>
                        </a:lnSpc>
                      </a:pPr>
                      <a:r>
                        <a:rPr sz="1900" b="1" spc="-10" dirty="0">
                          <a:latin typeface="Times New Roman"/>
                          <a:cs typeface="Times New Roman"/>
                        </a:rPr>
                        <a:t>Parameter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40"/>
                        </a:lnSpc>
                      </a:pPr>
                      <a:r>
                        <a:rPr sz="1900" b="1" spc="-10" dirty="0">
                          <a:latin typeface="Times New Roman"/>
                          <a:cs typeface="Times New Roman"/>
                        </a:rPr>
                        <a:t>Values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92710">
                        <a:lnSpc>
                          <a:spcPts val="2160"/>
                        </a:lnSpc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6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100,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10,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1.0,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0.1,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0.01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92710">
                        <a:lnSpc>
                          <a:spcPts val="2140"/>
                        </a:lnSpc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penalty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4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'l1',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'l2'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92710">
                        <a:lnSpc>
                          <a:spcPts val="2145"/>
                        </a:lnSpc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Solver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45"/>
                        </a:lnSpc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'newton-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cg',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'lbfgs',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'liblinear',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'sag',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'saga'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92710">
                        <a:lnSpc>
                          <a:spcPts val="2155"/>
                        </a:lnSpc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max_iter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5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80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120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814571" y="4178759"/>
          <a:ext cx="7750175" cy="1426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marL="92710">
                        <a:lnSpc>
                          <a:spcPts val="2140"/>
                        </a:lnSpc>
                      </a:pPr>
                      <a:r>
                        <a:rPr sz="1900" b="1" spc="-10" dirty="0">
                          <a:latin typeface="Times New Roman"/>
                          <a:cs typeface="Times New Roman"/>
                        </a:rPr>
                        <a:t>Parameter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40"/>
                        </a:lnSpc>
                      </a:pPr>
                      <a:r>
                        <a:rPr sz="1900" b="1" spc="-10" dirty="0">
                          <a:latin typeface="Times New Roman"/>
                          <a:cs typeface="Times New Roman"/>
                        </a:rPr>
                        <a:t>Values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92710">
                        <a:lnSpc>
                          <a:spcPts val="2160"/>
                        </a:lnSpc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60"/>
                        </a:lnSpc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1.0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92710">
                        <a:lnSpc>
                          <a:spcPts val="2140"/>
                        </a:lnSpc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penalty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40"/>
                        </a:lnSpc>
                      </a:pP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'l1'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92710">
                        <a:lnSpc>
                          <a:spcPts val="2145"/>
                        </a:lnSpc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Solver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45"/>
                        </a:lnSpc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'saga'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92710">
                        <a:lnSpc>
                          <a:spcPts val="2155"/>
                        </a:lnSpc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max_iter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55"/>
                        </a:lnSpc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87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31260" cy="6841490"/>
          </a:xfrm>
          <a:custGeom>
            <a:avLst/>
            <a:gdLst/>
            <a:ahLst/>
            <a:cxnLst/>
            <a:rect l="l" t="t" r="r" b="b"/>
            <a:pathLst>
              <a:path w="3731260" h="6841490">
                <a:moveTo>
                  <a:pt x="0" y="0"/>
                </a:moveTo>
                <a:lnTo>
                  <a:pt x="0" y="6841234"/>
                </a:lnTo>
                <a:lnTo>
                  <a:pt x="3730752" y="6841234"/>
                </a:lnTo>
                <a:lnTo>
                  <a:pt x="3730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algn="ctr">
              <a:lnSpc>
                <a:spcPts val="6840"/>
              </a:lnSpc>
              <a:spcBef>
                <a:spcPts val="100"/>
              </a:spcBef>
            </a:pPr>
            <a:r>
              <a:rPr spc="-90" dirty="0"/>
              <a:t>AUC-</a:t>
            </a:r>
            <a:r>
              <a:rPr spc="-25" dirty="0"/>
              <a:t>ROC</a:t>
            </a:r>
          </a:p>
          <a:p>
            <a:pPr marL="357505" algn="ctr">
              <a:lnSpc>
                <a:spcPts val="6840"/>
              </a:lnSpc>
            </a:pPr>
            <a:r>
              <a:rPr spc="-10" dirty="0"/>
              <a:t>curve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64026" y="479805"/>
            <a:ext cx="8245475" cy="30251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An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ROC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curve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graph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showing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performance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a </a:t>
            </a:r>
            <a:r>
              <a:rPr sz="2400" b="1" spc="-25" dirty="0">
                <a:latin typeface="Calibri"/>
                <a:cs typeface="Calibri"/>
              </a:rPr>
              <a:t>classifier.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ROC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probability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curve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plotted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with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True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Positive </a:t>
            </a:r>
            <a:r>
              <a:rPr sz="2400" b="1" dirty="0">
                <a:latin typeface="Calibri"/>
                <a:cs typeface="Calibri"/>
              </a:rPr>
              <a:t>Rate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(also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called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Recall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Sensitivity)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y-</a:t>
            </a:r>
            <a:r>
              <a:rPr sz="2400" b="1" dirty="0">
                <a:latin typeface="Calibri"/>
                <a:cs typeface="Calibri"/>
              </a:rPr>
              <a:t>axis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against </a:t>
            </a:r>
            <a:r>
              <a:rPr sz="2400" b="1" dirty="0">
                <a:latin typeface="Calibri"/>
                <a:cs typeface="Calibri"/>
              </a:rPr>
              <a:t>False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Positive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Rate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(also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called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Precision)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x-axis.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Area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Under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Curve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(AUC)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measure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ability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a </a:t>
            </a:r>
            <a:r>
              <a:rPr sz="2400" b="1" dirty="0">
                <a:latin typeface="Calibri"/>
                <a:cs typeface="Calibri"/>
              </a:rPr>
              <a:t>classifier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distinguish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between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classes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used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a </a:t>
            </a:r>
            <a:r>
              <a:rPr sz="2400" b="1" dirty="0">
                <a:latin typeface="Calibri"/>
                <a:cs typeface="Calibri"/>
              </a:rPr>
              <a:t>summary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ROC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curve.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higher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AUC,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better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performance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model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at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distinguishing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between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positive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negative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classes.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659" y="5864354"/>
            <a:ext cx="1655063" cy="9936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6696" y="3428998"/>
            <a:ext cx="5003800" cy="335280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6324600"/>
            <a:ext cx="1621796" cy="2702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8320" y="2514600"/>
            <a:ext cx="351536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latin typeface="Calibri"/>
                <a:cs typeface="Calibri"/>
              </a:rPr>
              <a:t>Thank</a:t>
            </a:r>
            <a:r>
              <a:rPr sz="6600" spc="-20" dirty="0">
                <a:latin typeface="Calibri"/>
                <a:cs typeface="Calibri"/>
              </a:rPr>
              <a:t> </a:t>
            </a:r>
            <a:r>
              <a:rPr sz="6600" spc="-135" dirty="0">
                <a:latin typeface="Calibri"/>
                <a:cs typeface="Calibri"/>
              </a:rPr>
              <a:t>You</a:t>
            </a:r>
            <a:endParaRPr sz="6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5674" rIns="0" bIns="0" rtlCol="0">
            <a:spAutoFit/>
          </a:bodyPr>
          <a:lstStyle/>
          <a:p>
            <a:pPr marL="15240" marR="5080" indent="298450">
              <a:lnSpc>
                <a:spcPts val="6480"/>
              </a:lnSpc>
              <a:spcBef>
                <a:spcPts val="915"/>
              </a:spcBef>
            </a:pPr>
            <a:r>
              <a:rPr lang="en-US" spc="-10"/>
              <a:t>Problem </a:t>
            </a:r>
            <a:r>
              <a:rPr lang="en-US" spc="-85"/>
              <a:t>Statement</a:t>
            </a:r>
            <a:endParaRPr lang="en-US" spc="-85" dirty="0"/>
          </a:p>
        </p:txBody>
      </p:sp>
      <p:sp>
        <p:nvSpPr>
          <p:cNvPr id="3" name="object 3"/>
          <p:cNvSpPr txBox="1"/>
          <p:nvPr/>
        </p:nvSpPr>
        <p:spPr>
          <a:xfrm>
            <a:off x="3375405" y="2315083"/>
            <a:ext cx="8435595" cy="2376163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3060" marR="5080" indent="-340360" algn="just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ABC</a:t>
            </a:r>
            <a:r>
              <a:rPr lang="en-US" sz="2400" spc="6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Bank</a:t>
            </a:r>
            <a:r>
              <a:rPr lang="en-US" sz="2400" spc="4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wants</a:t>
            </a:r>
            <a:r>
              <a:rPr lang="en-US" sz="2400" spc="7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to</a:t>
            </a:r>
            <a:r>
              <a:rPr lang="en-US" sz="2400" spc="5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sell</a:t>
            </a:r>
            <a:r>
              <a:rPr lang="en-US" sz="2400" spc="7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it's</a:t>
            </a:r>
            <a:r>
              <a:rPr lang="en-US" sz="2400" spc="5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term</a:t>
            </a:r>
            <a:r>
              <a:rPr lang="en-US" sz="2400" spc="4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deposit</a:t>
            </a:r>
            <a:r>
              <a:rPr lang="en-US" sz="2400" spc="6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product</a:t>
            </a:r>
            <a:r>
              <a:rPr lang="en-US" sz="2400" spc="5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to</a:t>
            </a:r>
            <a:r>
              <a:rPr lang="en-US" sz="2400" spc="5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spc="-10" dirty="0">
                <a:solidFill>
                  <a:srgbClr val="2C3A45"/>
                </a:solidFill>
                <a:latin typeface="Segoe UI"/>
                <a:cs typeface="Segoe UI"/>
              </a:rPr>
              <a:t>customers 	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and</a:t>
            </a:r>
            <a:r>
              <a:rPr lang="en-US" sz="2400" spc="58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before</a:t>
            </a:r>
            <a:r>
              <a:rPr lang="en-US" sz="2400" spc="57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launching</a:t>
            </a:r>
            <a:r>
              <a:rPr lang="en-US" sz="2400" spc="58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lang="en-US" sz="2400" spc="57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product</a:t>
            </a:r>
            <a:r>
              <a:rPr lang="en-US" sz="2400" spc="59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they</a:t>
            </a:r>
            <a:r>
              <a:rPr lang="en-US" sz="2400" spc="58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want</a:t>
            </a:r>
            <a:r>
              <a:rPr lang="en-US" sz="2400" spc="58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to</a:t>
            </a:r>
            <a:r>
              <a:rPr lang="en-US" sz="2400" spc="58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develop</a:t>
            </a:r>
            <a:r>
              <a:rPr lang="en-US" sz="2400" spc="59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spc="-50" dirty="0">
                <a:solidFill>
                  <a:srgbClr val="2C3A45"/>
                </a:solidFill>
                <a:latin typeface="Segoe UI"/>
                <a:cs typeface="Segoe UI"/>
              </a:rPr>
              <a:t>a 	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model</a:t>
            </a:r>
            <a:r>
              <a:rPr lang="en-US" sz="2400" spc="4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which</a:t>
            </a:r>
            <a:r>
              <a:rPr lang="en-US" sz="2400" spc="5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help</a:t>
            </a:r>
            <a:r>
              <a:rPr lang="en-US" sz="2400" spc="4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them</a:t>
            </a:r>
            <a:r>
              <a:rPr lang="en-US" sz="2400" spc="5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in</a:t>
            </a:r>
            <a:r>
              <a:rPr lang="en-US" sz="2400" spc="5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understanding</a:t>
            </a:r>
            <a:r>
              <a:rPr lang="en-US" sz="2400" spc="4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whether</a:t>
            </a:r>
            <a:r>
              <a:rPr lang="en-US" sz="2400" spc="6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a</a:t>
            </a:r>
            <a:r>
              <a:rPr lang="en-US" sz="2400" spc="4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spc="-10" dirty="0">
                <a:solidFill>
                  <a:srgbClr val="2C3A45"/>
                </a:solidFill>
                <a:latin typeface="Segoe UI"/>
                <a:cs typeface="Segoe UI"/>
              </a:rPr>
              <a:t>particular 	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customer</a:t>
            </a:r>
            <a:r>
              <a:rPr lang="en-US" sz="2400" spc="28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will</a:t>
            </a:r>
            <a:r>
              <a:rPr lang="en-US" sz="2400" spc="28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buy</a:t>
            </a:r>
            <a:r>
              <a:rPr lang="en-US" sz="2400" spc="27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their</a:t>
            </a:r>
            <a:r>
              <a:rPr lang="en-US" sz="2400" spc="28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product</a:t>
            </a:r>
            <a:r>
              <a:rPr lang="en-US" sz="2400" spc="29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or</a:t>
            </a:r>
            <a:r>
              <a:rPr lang="en-US" sz="2400" spc="28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not</a:t>
            </a:r>
            <a:r>
              <a:rPr lang="en-US" sz="2400" spc="28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(based</a:t>
            </a:r>
            <a:r>
              <a:rPr lang="en-US" sz="2400" spc="27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on</a:t>
            </a:r>
            <a:r>
              <a:rPr lang="en-US" sz="2400" spc="27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spc="-10" dirty="0">
                <a:solidFill>
                  <a:srgbClr val="2C3A45"/>
                </a:solidFill>
                <a:latin typeface="Segoe UI"/>
                <a:cs typeface="Segoe UI"/>
              </a:rPr>
              <a:t>customer's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past</a:t>
            </a:r>
            <a:r>
              <a:rPr lang="en-US" sz="2400" spc="2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interaction</a:t>
            </a:r>
            <a:r>
              <a:rPr lang="en-US" sz="2400" spc="18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with</a:t>
            </a:r>
            <a:r>
              <a:rPr lang="en-US" sz="2400" spc="21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bank</a:t>
            </a:r>
            <a:r>
              <a:rPr lang="en-US" sz="2400" spc="2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or</a:t>
            </a:r>
            <a:r>
              <a:rPr lang="en-US" sz="2400" spc="21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other</a:t>
            </a:r>
            <a:r>
              <a:rPr lang="en-US" sz="2400" spc="204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Financial</a:t>
            </a:r>
            <a:r>
              <a:rPr lang="en-US" sz="2400" spc="21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Institution).</a:t>
            </a:r>
            <a:r>
              <a:rPr lang="en-US" sz="2400" spc="19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spc="-20" dirty="0">
                <a:solidFill>
                  <a:srgbClr val="2C3A45"/>
                </a:solidFill>
                <a:latin typeface="Segoe UI"/>
                <a:cs typeface="Segoe UI"/>
              </a:rPr>
              <a:t>This 	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is</a:t>
            </a:r>
            <a:r>
              <a:rPr lang="en-US" sz="2400" spc="-6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an</a:t>
            </a:r>
            <a:r>
              <a:rPr lang="en-US" sz="2400" spc="-7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application</a:t>
            </a:r>
            <a:r>
              <a:rPr lang="en-US" sz="2400" spc="-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of</a:t>
            </a:r>
            <a:r>
              <a:rPr lang="en-US" sz="2400" spc="-6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lang="en-US" sz="2400" spc="-8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spc="-10" dirty="0">
                <a:solidFill>
                  <a:srgbClr val="2C3A45"/>
                </a:solidFill>
                <a:latin typeface="Segoe UI"/>
                <a:cs typeface="Segoe UI"/>
              </a:rPr>
              <a:t>organization’s</a:t>
            </a:r>
            <a:r>
              <a:rPr lang="en-US" sz="2400" spc="-3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marketing</a:t>
            </a:r>
            <a:r>
              <a:rPr lang="en-US" sz="2400" spc="-7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spc="-10" dirty="0">
                <a:solidFill>
                  <a:srgbClr val="2C3A45"/>
                </a:solidFill>
                <a:latin typeface="Segoe UI"/>
                <a:cs typeface="Segoe UI"/>
              </a:rPr>
              <a:t>data.</a:t>
            </a:r>
            <a:endParaRPr lang="en-US" sz="24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5864354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R="5080" indent="-3810" algn="ctr">
              <a:lnSpc>
                <a:spcPct val="90000"/>
              </a:lnSpc>
              <a:spcBef>
                <a:spcPts val="820"/>
              </a:spcBef>
            </a:pPr>
            <a:r>
              <a:rPr lang="en-US" spc="-10"/>
              <a:t>Business </a:t>
            </a:r>
            <a:r>
              <a:rPr lang="en-US" spc="-80"/>
              <a:t>Understan </a:t>
            </a:r>
            <a:r>
              <a:rPr lang="en-US" spc="-20"/>
              <a:t>ding</a:t>
            </a:r>
            <a:endParaRPr lang="en-US"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3375405" y="1403350"/>
            <a:ext cx="8511795" cy="437119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3060" marR="5080" indent="-340360" algn="just">
              <a:lnSpc>
                <a:spcPct val="89800"/>
              </a:lnSpc>
              <a:spcBef>
                <a:spcPts val="39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In</a:t>
            </a:r>
            <a:r>
              <a:rPr lang="en-US" sz="2400" spc="60" dirty="0">
                <a:solidFill>
                  <a:srgbClr val="2C3A45"/>
                </a:solidFill>
                <a:latin typeface="Segoe UI"/>
                <a:cs typeface="Segoe UI"/>
              </a:rPr>
              <a:t> 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predicting</a:t>
            </a:r>
            <a:r>
              <a:rPr lang="en-US" sz="2400" spc="75" dirty="0">
                <a:solidFill>
                  <a:srgbClr val="2C3A45"/>
                </a:solidFill>
                <a:latin typeface="Segoe UI"/>
                <a:cs typeface="Segoe UI"/>
              </a:rPr>
              <a:t> 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lang="en-US" sz="2400" spc="70" dirty="0">
                <a:solidFill>
                  <a:srgbClr val="2C3A45"/>
                </a:solidFill>
                <a:latin typeface="Segoe UI"/>
                <a:cs typeface="Segoe UI"/>
              </a:rPr>
              <a:t> 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results</a:t>
            </a:r>
            <a:r>
              <a:rPr lang="en-US" sz="2400" spc="70" dirty="0">
                <a:solidFill>
                  <a:srgbClr val="2C3A45"/>
                </a:solidFill>
                <a:latin typeface="Segoe UI"/>
                <a:cs typeface="Segoe UI"/>
              </a:rPr>
              <a:t> 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of</a:t>
            </a:r>
            <a:r>
              <a:rPr lang="en-US" sz="2400" spc="65" dirty="0">
                <a:solidFill>
                  <a:srgbClr val="2C3A45"/>
                </a:solidFill>
                <a:latin typeface="Segoe UI"/>
                <a:cs typeface="Segoe UI"/>
              </a:rPr>
              <a:t> 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marketing</a:t>
            </a:r>
            <a:r>
              <a:rPr lang="en-US" sz="2400" spc="70" dirty="0">
                <a:solidFill>
                  <a:srgbClr val="2C3A45"/>
                </a:solidFill>
                <a:latin typeface="Segoe UI"/>
                <a:cs typeface="Segoe UI"/>
              </a:rPr>
              <a:t> 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campaign</a:t>
            </a:r>
            <a:r>
              <a:rPr lang="en-US" sz="2400" spc="65" dirty="0">
                <a:solidFill>
                  <a:srgbClr val="2C3A45"/>
                </a:solidFill>
                <a:latin typeface="Segoe UI"/>
                <a:cs typeface="Segoe UI"/>
              </a:rPr>
              <a:t> 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for</a:t>
            </a:r>
            <a:r>
              <a:rPr lang="en-US" sz="2400" spc="70" dirty="0">
                <a:solidFill>
                  <a:srgbClr val="2C3A45"/>
                </a:solidFill>
                <a:latin typeface="Segoe UI"/>
                <a:cs typeface="Segoe UI"/>
              </a:rPr>
              <a:t>  </a:t>
            </a:r>
            <a:r>
              <a:rPr lang="en-US" sz="2400" spc="-20" dirty="0">
                <a:solidFill>
                  <a:srgbClr val="2C3A45"/>
                </a:solidFill>
                <a:latin typeface="Segoe UI"/>
                <a:cs typeface="Segoe UI"/>
              </a:rPr>
              <a:t>each 	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customer</a:t>
            </a:r>
            <a:r>
              <a:rPr lang="en-US" sz="2400" spc="7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and</a:t>
            </a:r>
            <a:r>
              <a:rPr lang="en-US" sz="2400" spc="6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interpreting</a:t>
            </a:r>
            <a:r>
              <a:rPr lang="en-US" sz="2400" spc="7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which</a:t>
            </a:r>
            <a:r>
              <a:rPr lang="en-US" sz="2400" spc="7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all</a:t>
            </a:r>
            <a:r>
              <a:rPr lang="en-US" sz="2400" spc="6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features</a:t>
            </a:r>
            <a:r>
              <a:rPr lang="en-US" sz="2400" spc="6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affect</a:t>
            </a:r>
            <a:r>
              <a:rPr lang="en-US" sz="2400" spc="6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lang="en-US" sz="2400" spc="4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spc="-10" dirty="0">
                <a:solidFill>
                  <a:srgbClr val="2C3A45"/>
                </a:solidFill>
                <a:latin typeface="Segoe UI"/>
                <a:cs typeface="Segoe UI"/>
              </a:rPr>
              <a:t>results, 	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will</a:t>
            </a:r>
            <a:r>
              <a:rPr lang="en-US" sz="2400" spc="10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help</a:t>
            </a:r>
            <a:r>
              <a:rPr lang="en-US" sz="2400" spc="10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lang="en-US" sz="2400" spc="10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organization</a:t>
            </a:r>
            <a:r>
              <a:rPr lang="en-US" sz="2400" spc="11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understand</a:t>
            </a:r>
            <a:r>
              <a:rPr lang="en-US" sz="2400" spc="10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how</a:t>
            </a:r>
            <a:r>
              <a:rPr lang="en-US" sz="2400" spc="10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to</a:t>
            </a:r>
            <a:r>
              <a:rPr lang="en-US" sz="2400" spc="1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make</a:t>
            </a:r>
            <a:r>
              <a:rPr lang="en-US" sz="2400" spc="10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spc="-10" dirty="0">
                <a:solidFill>
                  <a:srgbClr val="2C3A45"/>
                </a:solidFill>
                <a:latin typeface="Segoe UI"/>
                <a:cs typeface="Segoe UI"/>
              </a:rPr>
              <a:t>campaign 	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more</a:t>
            </a:r>
            <a:r>
              <a:rPr lang="en-US" sz="2400" spc="47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efficient.</a:t>
            </a:r>
            <a:r>
              <a:rPr lang="en-US" sz="2400" spc="48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Moreover,</a:t>
            </a:r>
            <a:r>
              <a:rPr lang="en-US" sz="2400" spc="48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in</a:t>
            </a:r>
            <a:r>
              <a:rPr lang="en-US" sz="2400" spc="49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categorizing</a:t>
            </a:r>
            <a:r>
              <a:rPr lang="en-US" sz="2400" spc="5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which</a:t>
            </a:r>
            <a:r>
              <a:rPr lang="en-US" sz="2400" spc="49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segment</a:t>
            </a:r>
            <a:r>
              <a:rPr lang="en-US" sz="2400" spc="484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spc="-25" dirty="0">
                <a:solidFill>
                  <a:srgbClr val="2C3A45"/>
                </a:solidFill>
                <a:latin typeface="Segoe UI"/>
                <a:cs typeface="Segoe UI"/>
              </a:rPr>
              <a:t>of 	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customers</a:t>
            </a:r>
            <a:r>
              <a:rPr lang="en-US" sz="2400" spc="16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subscribed</a:t>
            </a:r>
            <a:r>
              <a:rPr lang="en-US" sz="2400" spc="16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lang="en-US" sz="2400" spc="16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term</a:t>
            </a:r>
            <a:r>
              <a:rPr lang="en-US" sz="2400" spc="15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deposit,</a:t>
            </a:r>
            <a:r>
              <a:rPr lang="en-US" sz="2400" spc="16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helps</a:t>
            </a:r>
            <a:r>
              <a:rPr lang="en-US" sz="2400" spc="16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to</a:t>
            </a:r>
            <a:r>
              <a:rPr lang="en-US" sz="2400" spc="16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identify</a:t>
            </a:r>
            <a:r>
              <a:rPr lang="en-US" sz="2400" spc="16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spc="-25" dirty="0">
                <a:solidFill>
                  <a:srgbClr val="2C3A45"/>
                </a:solidFill>
                <a:latin typeface="Segoe UI"/>
                <a:cs typeface="Segoe UI"/>
              </a:rPr>
              <a:t>who 	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is</a:t>
            </a:r>
            <a:r>
              <a:rPr lang="en-US" sz="2400" spc="5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more</a:t>
            </a:r>
            <a:r>
              <a:rPr lang="en-US" sz="2400" spc="6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likely</a:t>
            </a:r>
            <a:r>
              <a:rPr lang="en-US" sz="2400" spc="5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to</a:t>
            </a:r>
            <a:r>
              <a:rPr lang="en-US" sz="2400" spc="6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buy</a:t>
            </a:r>
            <a:r>
              <a:rPr lang="en-US" sz="2400" spc="6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lang="en-US" sz="2400" spc="5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product</a:t>
            </a:r>
            <a:r>
              <a:rPr lang="en-US" sz="2400" spc="5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in</a:t>
            </a:r>
            <a:r>
              <a:rPr lang="en-US" sz="2400" spc="6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future</a:t>
            </a:r>
            <a:r>
              <a:rPr lang="en-US" sz="2400" spc="5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thereby</a:t>
            </a:r>
            <a:r>
              <a:rPr lang="en-US" sz="2400" spc="5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spc="-10" dirty="0">
                <a:solidFill>
                  <a:srgbClr val="2C3A45"/>
                </a:solidFill>
                <a:latin typeface="Segoe UI"/>
                <a:cs typeface="Segoe UI"/>
              </a:rPr>
              <a:t>developing 	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more</a:t>
            </a:r>
            <a:r>
              <a:rPr lang="en-US" sz="2400" spc="-30" dirty="0">
                <a:solidFill>
                  <a:srgbClr val="2C3A45"/>
                </a:solidFill>
                <a:latin typeface="Segoe UI"/>
                <a:cs typeface="Segoe UI"/>
              </a:rPr>
              <a:t> 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targeted</a:t>
            </a:r>
            <a:r>
              <a:rPr lang="en-US" sz="2400" spc="-25" dirty="0">
                <a:solidFill>
                  <a:srgbClr val="2C3A45"/>
                </a:solidFill>
                <a:latin typeface="Segoe UI"/>
                <a:cs typeface="Segoe UI"/>
              </a:rPr>
              <a:t> 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marketing</a:t>
            </a:r>
            <a:r>
              <a:rPr lang="en-US" sz="2400" spc="-30" dirty="0">
                <a:solidFill>
                  <a:srgbClr val="2C3A45"/>
                </a:solidFill>
                <a:latin typeface="Segoe UI"/>
                <a:cs typeface="Segoe UI"/>
              </a:rPr>
              <a:t> 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campaigns.</a:t>
            </a:r>
            <a:r>
              <a:rPr lang="en-US" sz="2400" spc="-25" dirty="0">
                <a:solidFill>
                  <a:srgbClr val="2C3A45"/>
                </a:solidFill>
                <a:latin typeface="Segoe UI"/>
                <a:cs typeface="Segoe UI"/>
              </a:rPr>
              <a:t> 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This</a:t>
            </a:r>
            <a:r>
              <a:rPr lang="en-US" sz="2400" spc="-25" dirty="0">
                <a:solidFill>
                  <a:srgbClr val="2C3A45"/>
                </a:solidFill>
                <a:latin typeface="Segoe UI"/>
                <a:cs typeface="Segoe UI"/>
              </a:rPr>
              <a:t> 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can</a:t>
            </a:r>
            <a:r>
              <a:rPr lang="en-US" sz="2400" spc="-30" dirty="0">
                <a:solidFill>
                  <a:srgbClr val="2C3A45"/>
                </a:solidFill>
                <a:latin typeface="Segoe UI"/>
                <a:cs typeface="Segoe UI"/>
              </a:rPr>
              <a:t> 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be</a:t>
            </a:r>
            <a:r>
              <a:rPr lang="en-US" sz="2400" spc="-30" dirty="0">
                <a:solidFill>
                  <a:srgbClr val="2C3A45"/>
                </a:solidFill>
                <a:latin typeface="Segoe UI"/>
                <a:cs typeface="Segoe UI"/>
              </a:rPr>
              <a:t>  </a:t>
            </a:r>
            <a:r>
              <a:rPr lang="en-US" sz="2400" spc="-10" dirty="0">
                <a:solidFill>
                  <a:srgbClr val="2C3A45"/>
                </a:solidFill>
                <a:latin typeface="Segoe UI"/>
                <a:cs typeface="Segoe UI"/>
              </a:rPr>
              <a:t>achieved 	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using</a:t>
            </a:r>
            <a:r>
              <a:rPr lang="en-US" sz="2400" spc="9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ML</a:t>
            </a:r>
            <a:r>
              <a:rPr lang="en-US" sz="2400" spc="8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model</a:t>
            </a:r>
            <a:r>
              <a:rPr lang="en-US" sz="2400" spc="8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that</a:t>
            </a:r>
            <a:r>
              <a:rPr lang="en-US" sz="2400" spc="10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shortlists</a:t>
            </a:r>
            <a:r>
              <a:rPr lang="en-US" sz="2400" spc="8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lang="en-US" sz="2400" spc="9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customer</a:t>
            </a:r>
            <a:r>
              <a:rPr lang="en-US" sz="2400" spc="1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whose</a:t>
            </a:r>
            <a:r>
              <a:rPr lang="en-US" sz="2400" spc="10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chance</a:t>
            </a:r>
            <a:r>
              <a:rPr lang="en-US" sz="2400" spc="10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spc="-25" dirty="0">
                <a:solidFill>
                  <a:srgbClr val="2C3A45"/>
                </a:solidFill>
                <a:latin typeface="Segoe UI"/>
                <a:cs typeface="Segoe UI"/>
              </a:rPr>
              <a:t>of 	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buying</a:t>
            </a:r>
            <a:r>
              <a:rPr lang="en-US" sz="2400" spc="36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lang="en-US" sz="2400" spc="36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product</a:t>
            </a:r>
            <a:r>
              <a:rPr lang="en-US" sz="2400" spc="36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is</a:t>
            </a:r>
            <a:r>
              <a:rPr lang="en-US" sz="2400" spc="35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more</a:t>
            </a:r>
            <a:r>
              <a:rPr lang="en-US" sz="2400" spc="36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so</a:t>
            </a:r>
            <a:r>
              <a:rPr lang="en-US" sz="2400" spc="35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that</a:t>
            </a:r>
            <a:r>
              <a:rPr lang="en-US" sz="2400" spc="35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their</a:t>
            </a:r>
            <a:r>
              <a:rPr lang="en-US" sz="2400" spc="37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marketing</a:t>
            </a:r>
            <a:r>
              <a:rPr lang="en-US" sz="2400" spc="35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spc="-10" dirty="0">
                <a:solidFill>
                  <a:srgbClr val="2C3A45"/>
                </a:solidFill>
                <a:latin typeface="Segoe UI"/>
                <a:cs typeface="Segoe UI"/>
              </a:rPr>
              <a:t>channel 	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(tele</a:t>
            </a:r>
            <a:r>
              <a:rPr lang="en-US" sz="2400" spc="33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marketing,</a:t>
            </a:r>
            <a:r>
              <a:rPr lang="en-US" sz="2400" spc="3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SMS/email</a:t>
            </a:r>
            <a:r>
              <a:rPr lang="en-US" sz="2400" spc="33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marketing</a:t>
            </a:r>
            <a:r>
              <a:rPr lang="en-US" sz="2400" spc="32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 err="1">
                <a:solidFill>
                  <a:srgbClr val="2C3A45"/>
                </a:solidFill>
                <a:latin typeface="Segoe UI"/>
                <a:cs typeface="Segoe UI"/>
              </a:rPr>
              <a:t>etc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)</a:t>
            </a:r>
            <a:r>
              <a:rPr lang="en-US" sz="2400" spc="33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can</a:t>
            </a:r>
            <a:r>
              <a:rPr lang="en-US" sz="2400" spc="3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focus</a:t>
            </a:r>
            <a:r>
              <a:rPr lang="en-US" sz="2400" spc="33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only</a:t>
            </a:r>
            <a:r>
              <a:rPr lang="en-US" sz="2400" spc="33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spc="-25" dirty="0">
                <a:solidFill>
                  <a:srgbClr val="2C3A45"/>
                </a:solidFill>
                <a:latin typeface="Segoe UI"/>
                <a:cs typeface="Segoe UI"/>
              </a:rPr>
              <a:t>to 	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those</a:t>
            </a:r>
            <a:r>
              <a:rPr lang="en-US" sz="2400" spc="-4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customers.</a:t>
            </a:r>
            <a:r>
              <a:rPr lang="en-US" sz="2400" spc="-4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This</a:t>
            </a:r>
            <a:r>
              <a:rPr lang="en-US" sz="2400" spc="-4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will</a:t>
            </a:r>
            <a:r>
              <a:rPr lang="en-US" sz="2400" spc="-1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save</a:t>
            </a:r>
            <a:r>
              <a:rPr lang="en-US" sz="2400" spc="-7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resource</a:t>
            </a:r>
            <a:r>
              <a:rPr lang="en-US" sz="2400" spc="-4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and</a:t>
            </a:r>
            <a:r>
              <a:rPr lang="en-US" sz="2400" spc="-4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dirty="0">
                <a:solidFill>
                  <a:srgbClr val="2C3A45"/>
                </a:solidFill>
                <a:latin typeface="Segoe UI"/>
                <a:cs typeface="Segoe UI"/>
              </a:rPr>
              <a:t>their</a:t>
            </a:r>
            <a:r>
              <a:rPr lang="en-US" sz="2400" spc="-3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lang="en-US" sz="2400" spc="-10" dirty="0">
                <a:solidFill>
                  <a:srgbClr val="2C3A45"/>
                </a:solidFill>
                <a:latin typeface="Segoe UI"/>
                <a:cs typeface="Segoe UI"/>
              </a:rPr>
              <a:t>time.</a:t>
            </a:r>
            <a:endParaRPr lang="en-US" sz="24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659" y="6019800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342640" cy="6858000"/>
          </a:xfrm>
          <a:custGeom>
            <a:avLst/>
            <a:gdLst/>
            <a:ahLst/>
            <a:cxnLst/>
            <a:rect l="l" t="t" r="r" b="b"/>
            <a:pathLst>
              <a:path w="3342640" h="6858000">
                <a:moveTo>
                  <a:pt x="3342132" y="0"/>
                </a:moveTo>
                <a:lnTo>
                  <a:pt x="0" y="0"/>
                </a:lnTo>
                <a:lnTo>
                  <a:pt x="0" y="6857999"/>
                </a:lnTo>
                <a:lnTo>
                  <a:pt x="3342132" y="6857999"/>
                </a:lnTo>
                <a:lnTo>
                  <a:pt x="3342132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97" y="2407741"/>
            <a:ext cx="28784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0" dirty="0">
                <a:solidFill>
                  <a:srgbClr val="FF6600"/>
                </a:solidFill>
                <a:latin typeface="Calibri Light"/>
                <a:cs typeface="Calibri Light"/>
              </a:rPr>
              <a:t>Objective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405" y="2315083"/>
            <a:ext cx="8581798" cy="13792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3060" marR="5080" indent="-340360" algn="just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Build</a:t>
            </a:r>
            <a:r>
              <a:rPr sz="2400" spc="3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</a:t>
            </a:r>
            <a:r>
              <a:rPr sz="2400" spc="3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Classification</a:t>
            </a:r>
            <a:r>
              <a:rPr sz="2400" spc="4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ML</a:t>
            </a:r>
            <a:r>
              <a:rPr sz="2400" spc="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model</a:t>
            </a:r>
            <a:r>
              <a:rPr sz="2400" spc="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to</a:t>
            </a:r>
            <a:r>
              <a:rPr sz="2400" spc="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shortlist</a:t>
            </a:r>
            <a:r>
              <a:rPr sz="2400" spc="3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customers</a:t>
            </a:r>
            <a:r>
              <a:rPr sz="2400" spc="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who</a:t>
            </a:r>
            <a:r>
              <a:rPr sz="2400" spc="3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25" dirty="0">
                <a:solidFill>
                  <a:srgbClr val="2C3A45"/>
                </a:solidFill>
                <a:latin typeface="Segoe UI"/>
                <a:cs typeface="Segoe UI"/>
              </a:rPr>
              <a:t>are 	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most</a:t>
            </a:r>
            <a:r>
              <a:rPr sz="2400" spc="9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likely</a:t>
            </a:r>
            <a:r>
              <a:rPr sz="2400" spc="12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to</a:t>
            </a:r>
            <a:r>
              <a:rPr sz="2400" spc="9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buy</a:t>
            </a:r>
            <a:r>
              <a:rPr sz="2400" spc="9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sz="2400" spc="114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term</a:t>
            </a:r>
            <a:r>
              <a:rPr sz="2400" spc="10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deposit</a:t>
            </a:r>
            <a:r>
              <a:rPr sz="2400" spc="9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product.</a:t>
            </a:r>
            <a:r>
              <a:rPr sz="2400" spc="12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This</a:t>
            </a:r>
            <a:r>
              <a:rPr sz="2400" spc="9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would</a:t>
            </a:r>
            <a:r>
              <a:rPr sz="2400" spc="11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allow 	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sz="2400" spc="-3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marketing</a:t>
            </a:r>
            <a:r>
              <a:rPr sz="2400" spc="-3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team</a:t>
            </a:r>
            <a:r>
              <a:rPr sz="2400" spc="-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to</a:t>
            </a:r>
            <a:r>
              <a:rPr sz="2400" spc="-2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target</a:t>
            </a:r>
            <a:r>
              <a:rPr sz="2400" spc="-3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those</a:t>
            </a:r>
            <a:r>
              <a:rPr sz="2400" spc="-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customers</a:t>
            </a:r>
            <a:r>
              <a:rPr sz="2400" spc="-2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through</a:t>
            </a:r>
            <a:r>
              <a:rPr sz="2400" spc="-2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various 	channels.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771" y="5864354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342640" cy="6858000"/>
          </a:xfrm>
          <a:custGeom>
            <a:avLst/>
            <a:gdLst/>
            <a:ahLst/>
            <a:cxnLst/>
            <a:rect l="l" t="t" r="r" b="b"/>
            <a:pathLst>
              <a:path w="3342640" h="6858000">
                <a:moveTo>
                  <a:pt x="3342132" y="0"/>
                </a:moveTo>
                <a:lnTo>
                  <a:pt x="0" y="0"/>
                </a:lnTo>
                <a:lnTo>
                  <a:pt x="0" y="6857999"/>
                </a:lnTo>
                <a:lnTo>
                  <a:pt x="3342132" y="6857999"/>
                </a:lnTo>
                <a:lnTo>
                  <a:pt x="3342132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165" y="2407741"/>
            <a:ext cx="23234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60" dirty="0">
                <a:solidFill>
                  <a:srgbClr val="FF6600"/>
                </a:solidFill>
                <a:latin typeface="Calibri Light"/>
                <a:cs typeface="Calibri Light"/>
              </a:rPr>
              <a:t>Dataset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405" y="479805"/>
            <a:ext cx="7215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https://archive.ics.uci.edu/ml/datasets/Bank+Marketing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75405" y="1403350"/>
            <a:ext cx="808037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spc="-10" dirty="0">
                <a:solidFill>
                  <a:srgbClr val="2C3A45"/>
                </a:solidFill>
                <a:latin typeface="Segoe UI"/>
                <a:cs typeface="Segoe UI"/>
              </a:rPr>
              <a:t>bank-additional-</a:t>
            </a:r>
            <a:r>
              <a:rPr sz="2400" b="1" dirty="0">
                <a:solidFill>
                  <a:srgbClr val="2C3A45"/>
                </a:solidFill>
                <a:latin typeface="Segoe UI"/>
                <a:cs typeface="Segoe UI"/>
              </a:rPr>
              <a:t>full.csv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:</a:t>
            </a:r>
            <a:r>
              <a:rPr sz="2400" spc="-6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20</a:t>
            </a:r>
            <a:r>
              <a:rPr sz="2400" spc="-6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inputs</a:t>
            </a:r>
            <a:r>
              <a:rPr sz="2400" spc="-4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(+1</a:t>
            </a:r>
            <a:r>
              <a:rPr sz="2400" spc="-6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target</a:t>
            </a:r>
            <a:r>
              <a:rPr sz="2400" spc="-6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variable)</a:t>
            </a:r>
            <a:r>
              <a:rPr sz="2400" spc="-5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25" dirty="0">
                <a:solidFill>
                  <a:srgbClr val="2C3A45"/>
                </a:solidFill>
                <a:latin typeface="Segoe UI"/>
                <a:cs typeface="Segoe UI"/>
              </a:rPr>
              <a:t>and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41118</a:t>
            </a:r>
            <a:r>
              <a:rPr sz="2400" spc="-6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observations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5405" y="2644266"/>
            <a:ext cx="195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2C3A45"/>
                </a:solidFill>
                <a:latin typeface="Segoe UI"/>
                <a:cs typeface="Segoe UI"/>
              </a:rPr>
              <a:t>Assumptions: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5405" y="3557396"/>
            <a:ext cx="8577580" cy="196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‘Duration’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feature</a:t>
            </a:r>
            <a:r>
              <a:rPr sz="2400" spc="-6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is</a:t>
            </a:r>
            <a:r>
              <a:rPr sz="2400" spc="-3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dropped</a:t>
            </a:r>
            <a:r>
              <a:rPr sz="2400" spc="-4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as</a:t>
            </a:r>
            <a:r>
              <a:rPr sz="2400" spc="-4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suggested</a:t>
            </a:r>
            <a:r>
              <a:rPr sz="2400" spc="-7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in</a:t>
            </a:r>
            <a:r>
              <a:rPr sz="2400" spc="-4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sz="2400" spc="-3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dataset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ts val="2735"/>
              </a:lnSpc>
            </a:pP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description</a:t>
            </a:r>
            <a:endParaRPr sz="2400">
              <a:latin typeface="Segoe UI"/>
              <a:cs typeface="Segoe UI"/>
            </a:endParaRPr>
          </a:p>
          <a:p>
            <a:pPr marL="354965" indent="-342265">
              <a:lnSpc>
                <a:spcPts val="2735"/>
              </a:lnSpc>
              <a:spcBef>
                <a:spcPts val="70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</a:t>
            </a:r>
            <a:r>
              <a:rPr sz="2400" spc="-7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frequently</a:t>
            </a:r>
            <a:r>
              <a:rPr sz="2400" spc="-7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occurring</a:t>
            </a:r>
            <a:r>
              <a:rPr sz="2400" spc="-3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missing</a:t>
            </a:r>
            <a:r>
              <a:rPr sz="2400" spc="-6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value</a:t>
            </a:r>
            <a:r>
              <a:rPr sz="2400" spc="-6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‘unknown’</a:t>
            </a:r>
            <a:r>
              <a:rPr sz="2400" spc="-4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is</a:t>
            </a:r>
            <a:r>
              <a:rPr sz="2400" spc="-7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considered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as</a:t>
            </a:r>
            <a:r>
              <a:rPr sz="2400" spc="-4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another</a:t>
            </a:r>
            <a:r>
              <a:rPr sz="2400" spc="-3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category</a:t>
            </a:r>
            <a:r>
              <a:rPr sz="2400" spc="-3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for</a:t>
            </a:r>
            <a:r>
              <a:rPr sz="2400" spc="-3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sz="2400" spc="-3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categorical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 features.</a:t>
            </a:r>
            <a:endParaRPr sz="24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Duplicate</a:t>
            </a:r>
            <a:r>
              <a:rPr sz="2400" spc="-3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rows</a:t>
            </a:r>
            <a:r>
              <a:rPr sz="2400" spc="-6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were</a:t>
            </a:r>
            <a:r>
              <a:rPr sz="2400" spc="-7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deleted</a:t>
            </a:r>
            <a:r>
              <a:rPr sz="2400" spc="-85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from</a:t>
            </a:r>
            <a:r>
              <a:rPr sz="2400" spc="-6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C3A45"/>
                </a:solidFill>
                <a:latin typeface="Segoe UI"/>
                <a:cs typeface="Segoe UI"/>
              </a:rPr>
              <a:t>the</a:t>
            </a:r>
            <a:r>
              <a:rPr sz="2400" spc="-70" dirty="0">
                <a:solidFill>
                  <a:srgbClr val="2C3A45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C3A45"/>
                </a:solidFill>
                <a:latin typeface="Segoe UI"/>
                <a:cs typeface="Segoe UI"/>
              </a:rPr>
              <a:t>dataset.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3788" y="5864354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65445" y="1585086"/>
            <a:ext cx="12706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0" dirty="0">
                <a:solidFill>
                  <a:srgbClr val="FF6600"/>
                </a:solidFill>
                <a:latin typeface="Calibri Light"/>
                <a:cs typeface="Calibri Light"/>
              </a:rPr>
              <a:t>EDA</a:t>
            </a:r>
            <a:endParaRPr sz="6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5864354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97251" y="1585086"/>
            <a:ext cx="6406515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840"/>
              </a:lnSpc>
              <a:spcBef>
                <a:spcPts val="100"/>
              </a:spcBef>
            </a:pPr>
            <a:r>
              <a:rPr sz="6000" spc="-25" dirty="0">
                <a:solidFill>
                  <a:srgbClr val="FF6600"/>
                </a:solidFill>
                <a:latin typeface="Calibri Light"/>
                <a:cs typeface="Calibri Light"/>
              </a:rPr>
              <a:t>EDA</a:t>
            </a:r>
            <a:endParaRPr sz="6000">
              <a:latin typeface="Calibri Light"/>
              <a:cs typeface="Calibri Light"/>
            </a:endParaRPr>
          </a:p>
          <a:p>
            <a:pPr marL="12700">
              <a:lnSpc>
                <a:spcPts val="6840"/>
              </a:lnSpc>
            </a:pPr>
            <a:r>
              <a:rPr sz="6000" dirty="0">
                <a:solidFill>
                  <a:srgbClr val="FF6600"/>
                </a:solidFill>
                <a:latin typeface="Calibri Light"/>
                <a:cs typeface="Calibri Light"/>
              </a:rPr>
              <a:t>1.</a:t>
            </a:r>
            <a:r>
              <a:rPr sz="6000" spc="-155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50" dirty="0">
                <a:solidFill>
                  <a:srgbClr val="FF6600"/>
                </a:solidFill>
                <a:latin typeface="Calibri Light"/>
                <a:cs typeface="Calibri Light"/>
              </a:rPr>
              <a:t>Univariate</a:t>
            </a:r>
            <a:r>
              <a:rPr sz="6000" spc="-200" dirty="0">
                <a:solidFill>
                  <a:srgbClr val="FF6600"/>
                </a:solidFill>
                <a:latin typeface="Calibri Light"/>
                <a:cs typeface="Calibri Light"/>
              </a:rPr>
              <a:t> </a:t>
            </a:r>
            <a:r>
              <a:rPr sz="6000" spc="-35" dirty="0">
                <a:solidFill>
                  <a:srgbClr val="FF6600"/>
                </a:solidFill>
                <a:latin typeface="Calibri Light"/>
                <a:cs typeface="Calibri Light"/>
              </a:rPr>
              <a:t>Analysis</a:t>
            </a:r>
            <a:endParaRPr sz="6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5864354"/>
            <a:ext cx="1655063" cy="9936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11" y="2824391"/>
            <a:ext cx="5511905" cy="34001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9959" y="2814485"/>
            <a:ext cx="5703415" cy="30209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525525"/>
            <a:ext cx="9984740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1183005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Jobs,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customers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administrative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staffs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	</a:t>
            </a:r>
            <a:r>
              <a:rPr sz="2800" spc="-10" dirty="0">
                <a:latin typeface="Calibri"/>
                <a:cs typeface="Calibri"/>
              </a:rPr>
              <a:t>technicians.</a:t>
            </a:r>
            <a:endParaRPr sz="2800">
              <a:latin typeface="Calibri"/>
              <a:cs typeface="Calibri"/>
            </a:endParaRPr>
          </a:p>
          <a:p>
            <a:pPr marL="239395" marR="5080" indent="-227329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Married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customers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been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subscription 	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deposit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compared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single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</TotalTime>
  <Words>1149</Words>
  <Application>Microsoft Macintosh PowerPoint</Application>
  <PresentationFormat>Widescreen</PresentationFormat>
  <Paragraphs>100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 MT</vt:lpstr>
      <vt:lpstr>Calibri</vt:lpstr>
      <vt:lpstr>Calibri Light</vt:lpstr>
      <vt:lpstr>Segoe UI</vt:lpstr>
      <vt:lpstr>Times New Roman</vt:lpstr>
      <vt:lpstr>Office Theme</vt:lpstr>
      <vt:lpstr>Project: Bank Marketing Campaign</vt:lpstr>
      <vt:lpstr>PowerPoint Presentation</vt:lpstr>
      <vt:lpstr>Problem Statement</vt:lpstr>
      <vt:lpstr>Business Understan ding</vt:lpstr>
      <vt:lpstr>PowerPoint Presentation</vt:lpstr>
      <vt:lpstr>bank-additional-full.csv: 20 inputs (+1 target variable) and 41118 observations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AUC-ROC curve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archanadevi4688@outlook.com</dc:creator>
  <cp:lastModifiedBy>Suyog Nemade</cp:lastModifiedBy>
  <cp:revision>3</cp:revision>
  <dcterms:created xsi:type="dcterms:W3CDTF">2024-12-29T06:32:21Z</dcterms:created>
  <dcterms:modified xsi:type="dcterms:W3CDTF">2024-12-29T06:49:04Z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2023-02-28T00:00:00Z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2024-12-29T00:00:00Z</vt:filetime>
  </property>
  <property fmtid="{D5CDD505-2E9C-101B-9397-08002B2CF9AE}" pid="5" name="Producer">
    <vt:lpwstr>Microsoft® PowerPoint® 2021</vt:lpwstr>
  </property>
</Properties>
</file>