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EFF28-9AA6-4848-8C52-5915E013CEEE}" type="datetimeFigureOut">
              <a:rPr lang="en-JP" smtClean="0"/>
              <a:t>1/27/23</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6B2E5-F4D3-FF4C-843D-275971D5BE69}" type="slidenum">
              <a:rPr lang="en-JP" smtClean="0"/>
              <a:t>‹#›</a:t>
            </a:fld>
            <a:endParaRPr lang="en-JP"/>
          </a:p>
        </p:txBody>
      </p:sp>
    </p:spTree>
    <p:extLst>
      <p:ext uri="{BB962C8B-B14F-4D97-AF65-F5344CB8AC3E}">
        <p14:creationId xmlns:p14="http://schemas.microsoft.com/office/powerpoint/2010/main" val="413535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E396B2E5-F4D3-FF4C-843D-275971D5BE69}" type="slidenum">
              <a:rPr lang="en-JP" smtClean="0"/>
              <a:t>5</a:t>
            </a:fld>
            <a:endParaRPr lang="en-JP"/>
          </a:p>
        </p:txBody>
      </p:sp>
    </p:spTree>
    <p:extLst>
      <p:ext uri="{BB962C8B-B14F-4D97-AF65-F5344CB8AC3E}">
        <p14:creationId xmlns:p14="http://schemas.microsoft.com/office/powerpoint/2010/main" val="350748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E655150-0F48-0B4F-9AA9-089E3E3D825F}" type="datetimeFigureOut">
              <a:rPr lang="en-JP" smtClean="0"/>
              <a:t>1/27/23</a:t>
            </a:fld>
            <a:endParaRPr lang="en-JP"/>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JP"/>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11B1FEC-580E-BA44-9764-6E6740CEE834}" type="slidenum">
              <a:rPr lang="en-JP" smtClean="0"/>
              <a:t>‹#›</a:t>
            </a:fld>
            <a:endParaRPr lang="en-JP"/>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074900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5150-0F48-0B4F-9AA9-089E3E3D825F}" type="datetimeFigureOut">
              <a:rPr lang="en-JP" smtClean="0"/>
              <a:t>1/27/23</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32033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5150-0F48-0B4F-9AA9-089E3E3D825F}" type="datetimeFigureOut">
              <a:rPr lang="en-JP" smtClean="0"/>
              <a:t>1/27/23</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251151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55150-0F48-0B4F-9AA9-089E3E3D825F}" type="datetimeFigureOut">
              <a:rPr lang="en-JP" smtClean="0"/>
              <a:t>1/27/23</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404056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E655150-0F48-0B4F-9AA9-089E3E3D825F}" type="datetimeFigureOut">
              <a:rPr lang="en-JP" smtClean="0"/>
              <a:t>1/27/23</a:t>
            </a:fld>
            <a:endParaRPr lang="en-JP"/>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JP"/>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11B1FEC-580E-BA44-9764-6E6740CEE834}" type="slidenum">
              <a:rPr lang="en-JP" smtClean="0"/>
              <a:t>‹#›</a:t>
            </a:fld>
            <a:endParaRPr lang="en-JP"/>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69613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55150-0F48-0B4F-9AA9-089E3E3D825F}" type="datetimeFigureOut">
              <a:rPr lang="en-JP" smtClean="0"/>
              <a:t>1/27/23</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182490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55150-0F48-0B4F-9AA9-089E3E3D825F}" type="datetimeFigureOut">
              <a:rPr lang="en-JP" smtClean="0"/>
              <a:t>1/27/23</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222364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55150-0F48-0B4F-9AA9-089E3E3D825F}" type="datetimeFigureOut">
              <a:rPr lang="en-JP" smtClean="0"/>
              <a:t>1/27/23</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147060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55150-0F48-0B4F-9AA9-089E3E3D825F}" type="datetimeFigureOut">
              <a:rPr lang="en-JP" smtClean="0"/>
              <a:t>1/27/23</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311B1FEC-580E-BA44-9764-6E6740CEE834}" type="slidenum">
              <a:rPr lang="en-JP" smtClean="0"/>
              <a:t>‹#›</a:t>
            </a:fld>
            <a:endParaRPr lang="en-JP"/>
          </a:p>
        </p:txBody>
      </p:sp>
    </p:spTree>
    <p:extLst>
      <p:ext uri="{BB962C8B-B14F-4D97-AF65-F5344CB8AC3E}">
        <p14:creationId xmlns:p14="http://schemas.microsoft.com/office/powerpoint/2010/main" val="197413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655150-0F48-0B4F-9AA9-089E3E3D825F}" type="datetimeFigureOut">
              <a:rPr lang="en-JP" smtClean="0"/>
              <a:t>1/27/23</a:t>
            </a:fld>
            <a:endParaRPr lang="en-JP"/>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JP"/>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1B1FEC-580E-BA44-9764-6E6740CEE834}" type="slidenum">
              <a:rPr lang="en-JP" smtClean="0"/>
              <a:t>‹#›</a:t>
            </a:fld>
            <a:endParaRPr lang="en-JP"/>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905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655150-0F48-0B4F-9AA9-089E3E3D825F}" type="datetimeFigureOut">
              <a:rPr lang="en-JP" smtClean="0"/>
              <a:t>1/27/23</a:t>
            </a:fld>
            <a:endParaRPr lang="en-JP"/>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JP"/>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11B1FEC-580E-BA44-9764-6E6740CEE834}" type="slidenum">
              <a:rPr lang="en-JP" smtClean="0"/>
              <a:t>‹#›</a:t>
            </a:fld>
            <a:endParaRPr lang="en-JP"/>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163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E655150-0F48-0B4F-9AA9-089E3E3D825F}" type="datetimeFigureOut">
              <a:rPr lang="en-JP" smtClean="0"/>
              <a:t>1/27/23</a:t>
            </a:fld>
            <a:endParaRPr lang="en-JP"/>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JP"/>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11B1FEC-580E-BA44-9764-6E6740CEE834}" type="slidenum">
              <a:rPr lang="en-JP" smtClean="0"/>
              <a:t>‹#›</a:t>
            </a:fld>
            <a:endParaRPr lang="en-JP"/>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205285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8301-87A8-806E-49E2-27D0F389621F}"/>
              </a:ext>
            </a:extLst>
          </p:cNvPr>
          <p:cNvSpPr>
            <a:spLocks noGrp="1"/>
          </p:cNvSpPr>
          <p:nvPr>
            <p:ph type="ctrTitle"/>
          </p:nvPr>
        </p:nvSpPr>
        <p:spPr>
          <a:xfrm>
            <a:off x="2151529" y="3428998"/>
            <a:ext cx="5978345" cy="2268559"/>
          </a:xfrm>
        </p:spPr>
        <p:txBody>
          <a:bodyPr>
            <a:normAutofit/>
          </a:bodyPr>
          <a:lstStyle/>
          <a:p>
            <a:pPr algn="ctr"/>
            <a:r>
              <a:rPr lang="en-JP" sz="4800" dirty="0"/>
              <a:t>Type-2 diabetes detection</a:t>
            </a:r>
          </a:p>
        </p:txBody>
      </p:sp>
      <p:sp>
        <p:nvSpPr>
          <p:cNvPr id="3" name="Subtitle 2">
            <a:extLst>
              <a:ext uri="{FF2B5EF4-FFF2-40B4-BE49-F238E27FC236}">
                <a16:creationId xmlns:a16="http://schemas.microsoft.com/office/drawing/2014/main" id="{7227CAF6-D428-2884-9242-72CAB0AECB1F}"/>
              </a:ext>
            </a:extLst>
          </p:cNvPr>
          <p:cNvSpPr>
            <a:spLocks noGrp="1"/>
          </p:cNvSpPr>
          <p:nvPr>
            <p:ph type="subTitle" idx="1"/>
          </p:nvPr>
        </p:nvSpPr>
        <p:spPr>
          <a:xfrm>
            <a:off x="2309819" y="1890414"/>
            <a:ext cx="5357600" cy="1160213"/>
          </a:xfrm>
        </p:spPr>
        <p:txBody>
          <a:bodyPr/>
          <a:lstStyle/>
          <a:p>
            <a:pPr algn="ctr"/>
            <a:r>
              <a:rPr lang="en-US" dirty="0"/>
              <a:t>Topic: Early Disease Detection</a:t>
            </a:r>
          </a:p>
          <a:p>
            <a:pPr algn="ctr"/>
            <a:r>
              <a:rPr lang="en-US" sz="1400" dirty="0">
                <a:latin typeface="Zapfino" panose="03030300040707070C03" pitchFamily="66" charset="77"/>
              </a:rPr>
              <a:t>Tres Comas</a:t>
            </a:r>
            <a:endParaRPr lang="en-JP" sz="1400" dirty="0">
              <a:latin typeface="Zapfino" panose="03030300040707070C03" pitchFamily="66" charset="77"/>
            </a:endParaRPr>
          </a:p>
        </p:txBody>
      </p:sp>
    </p:spTree>
    <p:extLst>
      <p:ext uri="{BB962C8B-B14F-4D97-AF65-F5344CB8AC3E}">
        <p14:creationId xmlns:p14="http://schemas.microsoft.com/office/powerpoint/2010/main" val="80514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00CC-CA04-A206-B287-0E752F711AEE}"/>
              </a:ext>
            </a:extLst>
          </p:cNvPr>
          <p:cNvSpPr>
            <a:spLocks noGrp="1"/>
          </p:cNvSpPr>
          <p:nvPr>
            <p:ph type="title"/>
          </p:nvPr>
        </p:nvSpPr>
        <p:spPr/>
        <p:txBody>
          <a:bodyPr/>
          <a:lstStyle/>
          <a:p>
            <a:pPr algn="ctr"/>
            <a:r>
              <a:rPr lang="en-US" dirty="0"/>
              <a:t>T</a:t>
            </a:r>
            <a:r>
              <a:rPr lang="en-JP" dirty="0"/>
              <a:t>ype-2 diabetes</a:t>
            </a:r>
          </a:p>
        </p:txBody>
      </p:sp>
      <p:sp>
        <p:nvSpPr>
          <p:cNvPr id="3" name="Content Placeholder 2">
            <a:extLst>
              <a:ext uri="{FF2B5EF4-FFF2-40B4-BE49-F238E27FC236}">
                <a16:creationId xmlns:a16="http://schemas.microsoft.com/office/drawing/2014/main" id="{BDFE73B0-6916-898C-4BAB-03C2583F63C4}"/>
              </a:ext>
            </a:extLst>
          </p:cNvPr>
          <p:cNvSpPr>
            <a:spLocks noGrp="1"/>
          </p:cNvSpPr>
          <p:nvPr>
            <p:ph idx="1"/>
          </p:nvPr>
        </p:nvSpPr>
        <p:spPr/>
        <p:txBody>
          <a:bodyPr/>
          <a:lstStyle/>
          <a:p>
            <a:r>
              <a:rPr lang="en-JP" dirty="0"/>
              <a:t>This is the most common type of diabetes. </a:t>
            </a:r>
          </a:p>
          <a:p>
            <a:r>
              <a:rPr lang="en-JP" dirty="0"/>
              <a:t>Upto 95% of people having diabetes are type-2.</a:t>
            </a:r>
          </a:p>
          <a:p>
            <a:r>
              <a:rPr lang="en-JP" dirty="0"/>
              <a:t>It is also known as insulin-resistant diabetes</a:t>
            </a:r>
          </a:p>
          <a:p>
            <a:r>
              <a:rPr lang="en-JP" dirty="0"/>
              <a:t>As the name suggests, in this type of diabetes </a:t>
            </a:r>
            <a:r>
              <a:rPr lang="en-US" b="0" i="0" dirty="0">
                <a:solidFill>
                  <a:srgbClr val="343536"/>
                </a:solidFill>
                <a:effectLst/>
                <a:latin typeface="Source Sans Pro" panose="020B0503030403020204" pitchFamily="34" charset="0"/>
              </a:rPr>
              <a:t>your body either doesn’t make enough insulin or your body’s cells don’t respond normally to the insulin.</a:t>
            </a:r>
          </a:p>
          <a:p>
            <a:endParaRPr lang="en-JP" dirty="0"/>
          </a:p>
          <a:p>
            <a:endParaRPr lang="en-JP" dirty="0"/>
          </a:p>
        </p:txBody>
      </p:sp>
    </p:spTree>
    <p:extLst>
      <p:ext uri="{BB962C8B-B14F-4D97-AF65-F5344CB8AC3E}">
        <p14:creationId xmlns:p14="http://schemas.microsoft.com/office/powerpoint/2010/main" val="35905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C793-04C3-4D22-BC7F-B975EE2B6A26}"/>
              </a:ext>
            </a:extLst>
          </p:cNvPr>
          <p:cNvSpPr>
            <a:spLocks noGrp="1"/>
          </p:cNvSpPr>
          <p:nvPr>
            <p:ph type="title"/>
          </p:nvPr>
        </p:nvSpPr>
        <p:spPr>
          <a:xfrm>
            <a:off x="1371600" y="685800"/>
            <a:ext cx="9601200" cy="796159"/>
          </a:xfrm>
        </p:spPr>
        <p:txBody>
          <a:bodyPr/>
          <a:lstStyle/>
          <a:p>
            <a:r>
              <a:rPr lang="en-JP" dirty="0"/>
              <a:t>Symptoms</a:t>
            </a:r>
          </a:p>
        </p:txBody>
      </p:sp>
      <p:sp>
        <p:nvSpPr>
          <p:cNvPr id="3" name="Content Placeholder 2">
            <a:extLst>
              <a:ext uri="{FF2B5EF4-FFF2-40B4-BE49-F238E27FC236}">
                <a16:creationId xmlns:a16="http://schemas.microsoft.com/office/drawing/2014/main" id="{FB4E5E14-4537-1D95-5EB0-8D3613A09A03}"/>
              </a:ext>
            </a:extLst>
          </p:cNvPr>
          <p:cNvSpPr>
            <a:spLocks noGrp="1"/>
          </p:cNvSpPr>
          <p:nvPr>
            <p:ph idx="1"/>
          </p:nvPr>
        </p:nvSpPr>
        <p:spPr>
          <a:xfrm>
            <a:off x="1371600" y="1566041"/>
            <a:ext cx="9601200" cy="4301359"/>
          </a:xfrm>
        </p:spPr>
        <p:txBody>
          <a:bodyPr/>
          <a:lstStyle/>
          <a:p>
            <a:r>
              <a:rPr lang="en-US" b="0" i="0" dirty="0">
                <a:solidFill>
                  <a:srgbClr val="343536"/>
                </a:solidFill>
                <a:effectLst/>
                <a:latin typeface="Source Sans Pro" panose="020B0503030403020204" pitchFamily="34" charset="0"/>
              </a:rPr>
              <a:t>Type-2 diabetes may not have any symptoms at all or may not notice them since they develop slowly over several years. Symptoms usually begin to develop when you’re an adult, but prediabetes and Type 2 diabetes is on the rise in all age groups.</a:t>
            </a:r>
          </a:p>
          <a:p>
            <a:r>
              <a:rPr lang="en-JP" dirty="0"/>
              <a:t>Some symptoms are:</a:t>
            </a:r>
          </a:p>
          <a:p>
            <a:pPr algn="l">
              <a:buFont typeface="Arial" panose="020B0604020202020204" pitchFamily="34" charset="0"/>
              <a:buChar char="•"/>
            </a:pPr>
            <a:r>
              <a:rPr lang="en-US" b="0" i="0" dirty="0">
                <a:solidFill>
                  <a:srgbClr val="343536"/>
                </a:solidFill>
                <a:effectLst/>
                <a:latin typeface="Source Sans Pro" panose="020B0503030403020204" pitchFamily="34" charset="0"/>
              </a:rPr>
              <a:t>Increased thirst.</a:t>
            </a:r>
          </a:p>
          <a:p>
            <a:pPr algn="l">
              <a:buFont typeface="Arial" panose="020B0604020202020204" pitchFamily="34" charset="0"/>
              <a:buChar char="•"/>
            </a:pPr>
            <a:r>
              <a:rPr lang="en-US" b="0" i="0" dirty="0">
                <a:solidFill>
                  <a:srgbClr val="343536"/>
                </a:solidFill>
                <a:effectLst/>
                <a:latin typeface="Source Sans Pro" panose="020B0503030403020204" pitchFamily="34" charset="0"/>
              </a:rPr>
              <a:t>Weak, tired feeling.</a:t>
            </a:r>
          </a:p>
          <a:p>
            <a:pPr algn="l">
              <a:buFont typeface="Arial" panose="020B0604020202020204" pitchFamily="34" charset="0"/>
              <a:buChar char="•"/>
            </a:pPr>
            <a:r>
              <a:rPr lang="en-US" b="0" i="0" dirty="0">
                <a:solidFill>
                  <a:srgbClr val="343536"/>
                </a:solidFill>
                <a:effectLst/>
                <a:latin typeface="Source Sans Pro" panose="020B0503030403020204" pitchFamily="34" charset="0"/>
              </a:rPr>
              <a:t>Slow-healing sores or cuts.</a:t>
            </a:r>
          </a:p>
          <a:p>
            <a:pPr algn="l">
              <a:buFont typeface="Arial" panose="020B0604020202020204" pitchFamily="34" charset="0"/>
              <a:buChar char="•"/>
            </a:pPr>
            <a:r>
              <a:rPr lang="en-US" b="0" i="0" dirty="0">
                <a:solidFill>
                  <a:srgbClr val="343536"/>
                </a:solidFill>
                <a:effectLst/>
                <a:latin typeface="Source Sans Pro" panose="020B0503030403020204" pitchFamily="34" charset="0"/>
              </a:rPr>
              <a:t>Unplanned weight loss.</a:t>
            </a:r>
          </a:p>
          <a:p>
            <a:pPr algn="l">
              <a:buFont typeface="Arial" panose="020B0604020202020204" pitchFamily="34" charset="0"/>
              <a:buChar char="•"/>
            </a:pPr>
            <a:r>
              <a:rPr lang="en-US" b="0" i="0" dirty="0">
                <a:solidFill>
                  <a:srgbClr val="343536"/>
                </a:solidFill>
                <a:effectLst/>
                <a:latin typeface="Source Sans Pro" panose="020B0503030403020204" pitchFamily="34" charset="0"/>
              </a:rPr>
              <a:t>Frequent urination.</a:t>
            </a:r>
          </a:p>
          <a:p>
            <a:pPr algn="l">
              <a:buFont typeface="Arial" panose="020B0604020202020204" pitchFamily="34" charset="0"/>
              <a:buChar char="•"/>
            </a:pPr>
            <a:r>
              <a:rPr lang="en-US" dirty="0">
                <a:solidFill>
                  <a:srgbClr val="343536"/>
                </a:solidFill>
                <a:latin typeface="Source Sans Pro" panose="020B0503030403020204" pitchFamily="34" charset="0"/>
              </a:rPr>
              <a:t>Dry Mouth</a:t>
            </a:r>
          </a:p>
          <a:p>
            <a:pPr marL="0" indent="0" algn="l">
              <a:buNone/>
            </a:pPr>
            <a:endParaRPr lang="en-US" b="0" i="0" dirty="0">
              <a:solidFill>
                <a:srgbClr val="343536"/>
              </a:solidFill>
              <a:effectLst/>
              <a:latin typeface="Source Sans Pro" panose="020B0503030403020204" pitchFamily="34" charset="0"/>
            </a:endParaRPr>
          </a:p>
          <a:p>
            <a:pPr>
              <a:buFont typeface="Arial" panose="020B0604020202020204" pitchFamily="34" charset="0"/>
              <a:buChar char="•"/>
            </a:pPr>
            <a:endParaRPr lang="en-JP" dirty="0"/>
          </a:p>
        </p:txBody>
      </p:sp>
    </p:spTree>
    <p:extLst>
      <p:ext uri="{BB962C8B-B14F-4D97-AF65-F5344CB8AC3E}">
        <p14:creationId xmlns:p14="http://schemas.microsoft.com/office/powerpoint/2010/main" val="4228199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B4FA-CB40-01EC-87DD-B53E78002659}"/>
              </a:ext>
            </a:extLst>
          </p:cNvPr>
          <p:cNvSpPr>
            <a:spLocks noGrp="1"/>
          </p:cNvSpPr>
          <p:nvPr>
            <p:ph type="title"/>
          </p:nvPr>
        </p:nvSpPr>
        <p:spPr>
          <a:xfrm>
            <a:off x="1371600" y="685800"/>
            <a:ext cx="9601200" cy="817179"/>
          </a:xfrm>
        </p:spPr>
        <p:txBody>
          <a:bodyPr/>
          <a:lstStyle/>
          <a:p>
            <a:r>
              <a:rPr lang="en-JP" dirty="0"/>
              <a:t>AI Model Discussion</a:t>
            </a:r>
          </a:p>
        </p:txBody>
      </p:sp>
      <p:sp>
        <p:nvSpPr>
          <p:cNvPr id="3" name="Content Placeholder 2">
            <a:extLst>
              <a:ext uri="{FF2B5EF4-FFF2-40B4-BE49-F238E27FC236}">
                <a16:creationId xmlns:a16="http://schemas.microsoft.com/office/drawing/2014/main" id="{B9E4FD80-1628-7BD6-922D-D8BD97C5841C}"/>
              </a:ext>
            </a:extLst>
          </p:cNvPr>
          <p:cNvSpPr>
            <a:spLocks noGrp="1"/>
          </p:cNvSpPr>
          <p:nvPr>
            <p:ph idx="1"/>
          </p:nvPr>
        </p:nvSpPr>
        <p:spPr>
          <a:xfrm>
            <a:off x="1371600" y="1502979"/>
            <a:ext cx="9601200" cy="4364421"/>
          </a:xfrm>
        </p:spPr>
        <p:txBody>
          <a:bodyPr/>
          <a:lstStyle/>
          <a:p>
            <a:r>
              <a:rPr lang="en-US" dirty="0"/>
              <a:t>Random Forest Classifier</a:t>
            </a:r>
          </a:p>
          <a:p>
            <a:r>
              <a:rPr lang="en-US" dirty="0"/>
              <a:t>Performs both regression and classification tasks</a:t>
            </a:r>
          </a:p>
          <a:p>
            <a:r>
              <a:rPr lang="en-US" dirty="0"/>
              <a:t>Accuracy level of 78% other model like </a:t>
            </a:r>
            <a:r>
              <a:rPr lang="en-US" dirty="0" err="1"/>
              <a:t>standardscalar</a:t>
            </a:r>
            <a:r>
              <a:rPr lang="en-US" dirty="0"/>
              <a:t>, </a:t>
            </a:r>
            <a:r>
              <a:rPr lang="en-US" dirty="0" err="1"/>
              <a:t>logisticregression</a:t>
            </a:r>
            <a:r>
              <a:rPr lang="en-US" dirty="0"/>
              <a:t> had less than 78% accuracy </a:t>
            </a:r>
          </a:p>
          <a:p>
            <a:endParaRPr lang="en-JP"/>
          </a:p>
        </p:txBody>
      </p:sp>
    </p:spTree>
    <p:extLst>
      <p:ext uri="{BB962C8B-B14F-4D97-AF65-F5344CB8AC3E}">
        <p14:creationId xmlns:p14="http://schemas.microsoft.com/office/powerpoint/2010/main" val="374972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6FDA-3C64-7719-9288-CBE8CE1A87EB}"/>
              </a:ext>
            </a:extLst>
          </p:cNvPr>
          <p:cNvSpPr>
            <a:spLocks noGrp="1"/>
          </p:cNvSpPr>
          <p:nvPr>
            <p:ph type="title"/>
          </p:nvPr>
        </p:nvSpPr>
        <p:spPr>
          <a:xfrm>
            <a:off x="1371600" y="571500"/>
            <a:ext cx="9601200" cy="838200"/>
          </a:xfrm>
        </p:spPr>
        <p:txBody>
          <a:bodyPr/>
          <a:lstStyle/>
          <a:p>
            <a:r>
              <a:rPr lang="en-JP" dirty="0"/>
              <a:t>Dataset Analysis</a:t>
            </a:r>
          </a:p>
        </p:txBody>
      </p:sp>
      <p:sp>
        <p:nvSpPr>
          <p:cNvPr id="3" name="Content Placeholder 2">
            <a:extLst>
              <a:ext uri="{FF2B5EF4-FFF2-40B4-BE49-F238E27FC236}">
                <a16:creationId xmlns:a16="http://schemas.microsoft.com/office/drawing/2014/main" id="{24D94326-681C-CB7E-B990-D3AED744651A}"/>
              </a:ext>
            </a:extLst>
          </p:cNvPr>
          <p:cNvSpPr>
            <a:spLocks noGrp="1"/>
          </p:cNvSpPr>
          <p:nvPr>
            <p:ph idx="1"/>
          </p:nvPr>
        </p:nvSpPr>
        <p:spPr>
          <a:xfrm>
            <a:off x="1371600" y="1492470"/>
            <a:ext cx="9601200" cy="4614040"/>
          </a:xfrm>
        </p:spPr>
        <p:txBody>
          <a:bodyPr/>
          <a:lstStyle/>
          <a:p>
            <a:r>
              <a:rPr lang="en-JP" dirty="0"/>
              <a:t>So our basic idea is to compare the test result of </a:t>
            </a:r>
            <a:r>
              <a:rPr lang="en-JP"/>
              <a:t>a </a:t>
            </a:r>
            <a:r>
              <a:rPr lang="en-US" dirty="0"/>
              <a:t>pregnant women</a:t>
            </a:r>
            <a:r>
              <a:rPr lang="en-JP"/>
              <a:t>. </a:t>
            </a:r>
            <a:endParaRPr lang="en-US" dirty="0"/>
          </a:p>
          <a:p>
            <a:r>
              <a:rPr lang="en-JP"/>
              <a:t>Test </a:t>
            </a:r>
            <a:r>
              <a:rPr lang="en-JP" dirty="0"/>
              <a:t>result such as No of pregnancies, Glucose Level, Body Mass Index(BMI), Blood Pressure, Skin Thickness, Insulin, Diabetespedigreefunction and Age </a:t>
            </a:r>
            <a:r>
              <a:rPr lang="en-JP"/>
              <a:t>. </a:t>
            </a:r>
            <a:endParaRPr lang="en-US" dirty="0"/>
          </a:p>
          <a:p>
            <a:r>
              <a:rPr lang="en-JP"/>
              <a:t>Using </a:t>
            </a:r>
            <a:r>
              <a:rPr lang="en-JP" dirty="0"/>
              <a:t>these test results we are going to compare if </a:t>
            </a:r>
            <a:r>
              <a:rPr lang="en-JP"/>
              <a:t>the </a:t>
            </a:r>
            <a:r>
              <a:rPr lang="en-US" dirty="0"/>
              <a:t>pregnant women</a:t>
            </a:r>
            <a:r>
              <a:rPr lang="en-JP"/>
              <a:t> </a:t>
            </a:r>
            <a:r>
              <a:rPr lang="en-JP" dirty="0"/>
              <a:t>has type -2 diabetes or </a:t>
            </a:r>
            <a:r>
              <a:rPr lang="en-JP"/>
              <a:t>not.</a:t>
            </a:r>
            <a:endParaRPr lang="en-US" dirty="0"/>
          </a:p>
          <a:p>
            <a:r>
              <a:rPr lang="en-US" dirty="0"/>
              <a:t>We can input new data of pregnant women to predict if she has diabetes or not.</a:t>
            </a:r>
            <a:endParaRPr lang="en-JP" dirty="0"/>
          </a:p>
        </p:txBody>
      </p:sp>
    </p:spTree>
    <p:extLst>
      <p:ext uri="{BB962C8B-B14F-4D97-AF65-F5344CB8AC3E}">
        <p14:creationId xmlns:p14="http://schemas.microsoft.com/office/powerpoint/2010/main" val="253070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30A2-F636-E5F7-C541-1FB5E3FB05F9}"/>
              </a:ext>
            </a:extLst>
          </p:cNvPr>
          <p:cNvSpPr>
            <a:spLocks noGrp="1"/>
          </p:cNvSpPr>
          <p:nvPr>
            <p:ph type="title"/>
          </p:nvPr>
        </p:nvSpPr>
        <p:spPr>
          <a:xfrm>
            <a:off x="1371600" y="486104"/>
            <a:ext cx="9601200" cy="1311165"/>
          </a:xfrm>
        </p:spPr>
        <p:txBody>
          <a:bodyPr/>
          <a:lstStyle/>
          <a:p>
            <a:endParaRPr lang="en-JP"/>
          </a:p>
        </p:txBody>
      </p:sp>
      <p:sp>
        <p:nvSpPr>
          <p:cNvPr id="3" name="Content Placeholder 2">
            <a:extLst>
              <a:ext uri="{FF2B5EF4-FFF2-40B4-BE49-F238E27FC236}">
                <a16:creationId xmlns:a16="http://schemas.microsoft.com/office/drawing/2014/main" id="{60340D2D-B827-1D00-45FA-D4F75C2E9541}"/>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13924385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{7276AC78-F418-7C47-97C7-7A549DC5AF29}tf10001072</Template>
  <TotalTime>187</TotalTime>
  <Words>255</Words>
  <Application>Microsoft Macintosh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Book</vt:lpstr>
      <vt:lpstr>Source Sans Pro</vt:lpstr>
      <vt:lpstr>Zapfino</vt:lpstr>
      <vt:lpstr>Crop</vt:lpstr>
      <vt:lpstr>Type-2 diabetes detection</vt:lpstr>
      <vt:lpstr>Type-2 diabetes</vt:lpstr>
      <vt:lpstr>Symptoms</vt:lpstr>
      <vt:lpstr>AI Model Discussion</vt:lpstr>
      <vt:lpstr>Dataset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Type-2 diabetes detection</dc:title>
  <dc:creator>Microsoft Office User</dc:creator>
  <cp:lastModifiedBy>Microsoft Office User</cp:lastModifiedBy>
  <cp:revision>2</cp:revision>
  <dcterms:created xsi:type="dcterms:W3CDTF">2023-01-27T04:27:02Z</dcterms:created>
  <dcterms:modified xsi:type="dcterms:W3CDTF">2023-01-27T18:07:20Z</dcterms:modified>
</cp:coreProperties>
</file>