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38B-9127-4024-BE2A-562514BE392F}" type="datetimeFigureOut">
              <a:rPr lang="en-IN" smtClean="0"/>
              <a:t>10-05-2023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3CC7-0747-418E-953E-EF45AA202D0C}" type="slidenum">
              <a:rPr lang="en-IN" smtClean="0"/>
              <a:t>‹#›</a:t>
            </a:fld>
            <a:endParaRPr lang="en-IN" dirty="0"/>
          </a:p>
        </p:txBody>
      </p:sp>
    </p:spTree>
    <p:extLst>
      <p:ext uri="{BB962C8B-B14F-4D97-AF65-F5344CB8AC3E}">
        <p14:creationId xmlns:p14="http://schemas.microsoft.com/office/powerpoint/2010/main" val="196448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912B6-BCF9-4E74-A9DF-971BEB1CAB7A}" type="datetime1">
              <a:rPr lang="en-IN" smtClean="0"/>
              <a:t>10-05-2023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3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89E14-81FC-40D7-A54A-EFE30526D119}" type="datetime1">
              <a:rPr lang="en-IN" smtClean="0"/>
              <a:t>10-05-2023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305285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6DD1-6222-4057-90BE-0834EF036CBA}" type="datetime1">
              <a:rPr lang="en-IN" smtClean="0"/>
              <a:t>10-05-2023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28315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122-C27A-435B-9FFB-9A8CDDA11A5A}" type="datetime1">
              <a:rPr lang="en-IN" smtClean="0"/>
              <a:t>10-05-2023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244583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A577D-C55B-4193-A8CD-8583DF142063}" type="datetime1">
              <a:rPr lang="en-IN" smtClean="0"/>
              <a:t>10-05-2023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6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B0DBA-62F9-4EAE-AF5B-3E80D0252703}" type="datetime1">
              <a:rPr lang="en-IN" smtClean="0"/>
              <a:t>10-05-2023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59726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8EDD4-FD8D-457C-98CD-C7F2BD8E2A60}" type="datetime1">
              <a:rPr lang="en-IN" smtClean="0"/>
              <a:t>10-05-2023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4571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FE2B9-1305-40F5-B9A6-19C73FBB1893}" type="datetime1">
              <a:rPr lang="en-IN" smtClean="0"/>
              <a:t>10-05-2023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28770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542FF-85C7-4241-999D-C5FEF1E79506}" type="datetime1">
              <a:rPr lang="en-IN" smtClean="0"/>
              <a:t>10-05-2023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249589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0EBB23-73C8-48C9-B030-A0BD986B8824}" type="datetime1">
              <a:rPr lang="en-IN" smtClean="0"/>
              <a:t>10-05-2023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C30028-28EF-4A4F-A484-0DD94549DD85}" type="slidenum">
              <a:rPr lang="en-IN" smtClean="0"/>
              <a:t>‹#›</a:t>
            </a:fld>
            <a:endParaRPr lang="en-IN" dirty="0"/>
          </a:p>
        </p:txBody>
      </p:sp>
    </p:spTree>
    <p:extLst>
      <p:ext uri="{BB962C8B-B14F-4D97-AF65-F5344CB8AC3E}">
        <p14:creationId xmlns:p14="http://schemas.microsoft.com/office/powerpoint/2010/main" val="394547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9E8F5-F9A7-438E-A17D-3D355B6C2EAE}" type="datetime1">
              <a:rPr lang="en-IN" smtClean="0"/>
              <a:t>10-05-2023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dirty="0"/>
          </a:p>
        </p:txBody>
      </p:sp>
    </p:spTree>
    <p:extLst>
      <p:ext uri="{BB962C8B-B14F-4D97-AF65-F5344CB8AC3E}">
        <p14:creationId xmlns:p14="http://schemas.microsoft.com/office/powerpoint/2010/main" val="208431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7FC127-E95A-41B3-AD4C-69147BDD6121}" type="datetime1">
              <a:rPr lang="en-IN" smtClean="0"/>
              <a:t>10-05-2023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C30028-28EF-4A4F-A484-0DD94549DD85}"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8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B88-AD01-B322-8983-89AC15E4458D}"/>
              </a:ext>
            </a:extLst>
          </p:cNvPr>
          <p:cNvSpPr>
            <a:spLocks noGrp="1"/>
          </p:cNvSpPr>
          <p:nvPr>
            <p:ph type="ctrTitle"/>
          </p:nvPr>
        </p:nvSpPr>
        <p:spPr>
          <a:xfrm>
            <a:off x="70338" y="125458"/>
            <a:ext cx="12054254" cy="1152786"/>
          </a:xfrm>
        </p:spPr>
        <p:txBody>
          <a:bodyPr>
            <a:normAutofit/>
          </a:bodyPr>
          <a:lstStyle/>
          <a:p>
            <a:pPr algn="ctr"/>
            <a:r>
              <a:rPr lang="en-US" sz="4800" dirty="0" smtClean="0">
                <a:solidFill>
                  <a:schemeClr val="tx1"/>
                </a:solidFill>
                <a:latin typeface="Algerian" panose="04020705040A02060702" pitchFamily="82" charset="0"/>
              </a:rPr>
              <a:t>Live Cyber FORENSICS</a:t>
            </a:r>
            <a:endParaRPr lang="en-IN" sz="4800" dirty="0">
              <a:solidFill>
                <a:schemeClr val="tx1"/>
              </a:solidFill>
              <a:latin typeface="Algerian" panose="04020705040A02060702" pitchFamily="82" charset="0"/>
            </a:endParaRPr>
          </a:p>
        </p:txBody>
      </p:sp>
      <p:sp>
        <p:nvSpPr>
          <p:cNvPr id="4" name="TextBox 3">
            <a:extLst>
              <a:ext uri="{FF2B5EF4-FFF2-40B4-BE49-F238E27FC236}">
                <a16:creationId xmlns:a16="http://schemas.microsoft.com/office/drawing/2014/main" id="{4818ADC6-AAAF-83FD-A77F-23EA5FF0B92A}"/>
              </a:ext>
            </a:extLst>
          </p:cNvPr>
          <p:cNvSpPr txBox="1"/>
          <p:nvPr/>
        </p:nvSpPr>
        <p:spPr>
          <a:xfrm>
            <a:off x="1124145" y="3505471"/>
            <a:ext cx="9946640" cy="1569660"/>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Group </a:t>
            </a:r>
            <a:r>
              <a:rPr lang="en-US" sz="2400" b="1" dirty="0" smtClean="0">
                <a:latin typeface="Times New Roman" panose="02020603050405020304" pitchFamily="18" charset="0"/>
                <a:cs typeface="Times New Roman" panose="02020603050405020304" pitchFamily="18" charset="0"/>
              </a:rPr>
              <a:t>ID: BCA2301</a:t>
            </a:r>
            <a:endParaRPr lang="en-US" sz="2400" b="1" dirty="0">
              <a:latin typeface="Times New Roman" panose="02020603050405020304" pitchFamily="18" charset="0"/>
              <a:cs typeface="Times New Roman" panose="02020603050405020304" pitchFamily="18" charset="0"/>
            </a:endParaRPr>
          </a:p>
          <a:p>
            <a:pPr marL="342900" indent="-342900" algn="ctr">
              <a:lnSpc>
                <a:spcPct val="150000"/>
              </a:lnSpc>
              <a:buFont typeface="+mj-lt"/>
              <a:buAutoNum type="arabicPeriod"/>
            </a:pPr>
            <a:r>
              <a:rPr lang="en-US" sz="2000" b="1" dirty="0" smtClean="0">
                <a:latin typeface="Times New Roman" panose="02020603050405020304" pitchFamily="18" charset="0"/>
                <a:cs typeface="Times New Roman" panose="02020603050405020304" pitchFamily="18" charset="0"/>
              </a:rPr>
              <a:t>Priya Godse </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2020-B-03102002</a:t>
            </a:r>
            <a:endParaRPr lang="en-US" sz="2000" b="1" dirty="0">
              <a:latin typeface="Times New Roman" panose="02020603050405020304" pitchFamily="18" charset="0"/>
              <a:cs typeface="Times New Roman" panose="02020603050405020304" pitchFamily="18" charset="0"/>
            </a:endParaRPr>
          </a:p>
          <a:p>
            <a:pPr marL="342900" indent="-342900" algn="ctr">
              <a:lnSpc>
                <a:spcPct val="150000"/>
              </a:lnSpc>
              <a:buFont typeface="+mj-lt"/>
              <a:buAutoNum type="arabicPeriod"/>
            </a:pPr>
            <a:r>
              <a:rPr lang="en-US" sz="2000" b="1" dirty="0" smtClean="0">
                <a:latin typeface="Times New Roman" panose="02020603050405020304" pitchFamily="18" charset="0"/>
                <a:cs typeface="Times New Roman" panose="02020603050405020304" pitchFamily="18" charset="0"/>
              </a:rPr>
              <a:t>Suyog Deshmukh – 2020-B-22122000A</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03CEAA-6302-39BF-A776-CFE7280B7CDC}"/>
              </a:ext>
            </a:extLst>
          </p:cNvPr>
          <p:cNvSpPr txBox="1"/>
          <p:nvPr/>
        </p:nvSpPr>
        <p:spPr>
          <a:xfrm>
            <a:off x="1035733" y="5377881"/>
            <a:ext cx="994664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Guided By</a:t>
            </a:r>
            <a:r>
              <a:rPr lang="en-US" sz="2000" b="1" dirty="0" smtClean="0">
                <a:latin typeface="Times New Roman" panose="02020603050405020304" pitchFamily="18" charset="0"/>
                <a:cs typeface="Times New Roman" panose="02020603050405020304" pitchFamily="18" charset="0"/>
              </a:rPr>
              <a:t>: Ayushi Godiya </a:t>
            </a:r>
            <a:endParaRPr lang="en-IN"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946575" y="1381582"/>
            <a:ext cx="2124957" cy="1969127"/>
          </a:xfrm>
          <a:prstGeom prst="ellipse">
            <a:avLst/>
          </a:prstGeom>
          <a:ln w="63500" cap="rnd">
            <a:solidFill>
              <a:srgbClr val="FF0000"/>
            </a:solidFill>
          </a:ln>
          <a:effectLst>
            <a:glow rad="139700">
              <a:schemeClr val="accent2">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9921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30" y="0"/>
            <a:ext cx="10058400" cy="918210"/>
          </a:xfrm>
        </p:spPr>
        <p:txBody>
          <a:bodyPr/>
          <a:lstStyle/>
          <a:p>
            <a:pPr algn="ctr"/>
            <a:r>
              <a:rPr lang="en-IN" dirty="0">
                <a:solidFill>
                  <a:schemeClr val="tx1"/>
                </a:solidFill>
                <a:latin typeface="Algerian" pitchFamily="82" charset="0"/>
                <a:cs typeface="Times New Roman" panose="02020603050405020304" pitchFamily="18" charset="0"/>
              </a:rPr>
              <a:t>Conclusion</a:t>
            </a:r>
            <a:endParaRPr lang="en-US" dirty="0">
              <a:solidFill>
                <a:schemeClr val="tx1"/>
              </a:solidFill>
              <a:latin typeface="Algerian" pitchFamily="82" charset="0"/>
            </a:endParaRPr>
          </a:p>
        </p:txBody>
      </p:sp>
      <p:sp>
        <p:nvSpPr>
          <p:cNvPr id="3" name="Content Placeholder 2"/>
          <p:cNvSpPr>
            <a:spLocks noGrp="1"/>
          </p:cNvSpPr>
          <p:nvPr>
            <p:ph idx="1"/>
          </p:nvPr>
        </p:nvSpPr>
        <p:spPr>
          <a:xfrm>
            <a:off x="754379" y="1255184"/>
            <a:ext cx="10208895" cy="5012266"/>
          </a:xfrm>
        </p:spPr>
        <p:txBody>
          <a:bodyPr>
            <a:noAutofit/>
          </a:bodyPr>
          <a:lstStyle/>
          <a:p>
            <a:pPr marL="0" indent="0" algn="just">
              <a:lnSpc>
                <a:spcPct val="150000"/>
              </a:lnSpc>
              <a:buNone/>
            </a:pPr>
            <a:r>
              <a:rPr lang="en-US" sz="1900" dirty="0">
                <a:solidFill>
                  <a:schemeClr val="tx1"/>
                </a:solidFill>
                <a:latin typeface="Times New Roman" panose="02020603050405020304" pitchFamily="18" charset="0"/>
                <a:cs typeface="Times New Roman" panose="02020603050405020304" pitchFamily="18" charset="0"/>
              </a:rPr>
              <a:t>In conclusion, live digital forensics is a crucial area of study that focuses on acquiring and analyzing digital evidence in real-time. The practice has become increasingly relevant in recent years as our lives are becoming more reliant on digital devices and services. The development of live forensic tools and techniques has made it possible to collect, analyze and preserve volatile data in a way that does not interfere with the operations of a system or device. This ensures that investigations can be carried out while minimizing the impact on the system or device under investigation. However, it is important to note that the use of live forensic tools requires a high level of technical expertise and knowledge. Also, the evidence obtained through live digital forensics must adhere to legal and ethical guidelines. Overall, live digital forensics plays a vital role in maintaining the integrity of digital evidence and contributing to the success of digital investigations. </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10</a:t>
            </a:fld>
            <a:endParaRPr lang="en-IN" dirty="0">
              <a:solidFill>
                <a:schemeClr val="tx1"/>
              </a:solidFill>
            </a:endParaRPr>
          </a:p>
        </p:txBody>
      </p:sp>
    </p:spTree>
    <p:extLst>
      <p:ext uri="{BB962C8B-B14F-4D97-AF65-F5344CB8AC3E}">
        <p14:creationId xmlns:p14="http://schemas.microsoft.com/office/powerpoint/2010/main" val="40486485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30" y="0"/>
            <a:ext cx="10058400" cy="918210"/>
          </a:xfrm>
        </p:spPr>
        <p:txBody>
          <a:bodyPr/>
          <a:lstStyle/>
          <a:p>
            <a:pPr algn="ctr"/>
            <a:r>
              <a:rPr lang="en-IN" dirty="0" smtClean="0">
                <a:solidFill>
                  <a:schemeClr val="tx1"/>
                </a:solidFill>
                <a:latin typeface="Algerian" pitchFamily="82" charset="0"/>
                <a:cs typeface="Times New Roman" panose="02020603050405020304" pitchFamily="18" charset="0"/>
              </a:rPr>
              <a:t>Future Scope</a:t>
            </a:r>
            <a:endParaRPr lang="en-US" dirty="0">
              <a:solidFill>
                <a:schemeClr val="tx1"/>
              </a:solidFill>
              <a:latin typeface="Algerian" pitchFamily="82" charset="0"/>
            </a:endParaRPr>
          </a:p>
        </p:txBody>
      </p:sp>
      <p:sp>
        <p:nvSpPr>
          <p:cNvPr id="3" name="Content Placeholder 2"/>
          <p:cNvSpPr>
            <a:spLocks noGrp="1"/>
          </p:cNvSpPr>
          <p:nvPr>
            <p:ph idx="1"/>
          </p:nvPr>
        </p:nvSpPr>
        <p:spPr>
          <a:xfrm>
            <a:off x="754379" y="1255184"/>
            <a:ext cx="10208895" cy="5012266"/>
          </a:xfrm>
        </p:spPr>
        <p:txBody>
          <a:bodyPr>
            <a:noAutofit/>
          </a:bodyPr>
          <a:lstStyle/>
          <a:p>
            <a:pPr marL="0" indent="0" algn="just">
              <a:lnSpc>
                <a:spcPct val="150000"/>
              </a:lnSpc>
              <a:buNone/>
            </a:pPr>
            <a:r>
              <a:rPr lang="en-US" sz="1900" dirty="0">
                <a:solidFill>
                  <a:schemeClr val="tx1"/>
                </a:solidFill>
                <a:latin typeface="Times New Roman" panose="02020603050405020304" pitchFamily="18" charset="0"/>
                <a:cs typeface="Times New Roman" panose="02020603050405020304" pitchFamily="18" charset="0"/>
              </a:rPr>
              <a:t>The future of digital forensics is moving towards real-time, live analysis of digital evidence. With the increasing amount of digital data, it is becoming more important to have tools and techniques to quickly </a:t>
            </a:r>
            <a:r>
              <a:rPr lang="en-US" sz="1900" dirty="0" smtClean="0">
                <a:solidFill>
                  <a:schemeClr val="tx1"/>
                </a:solidFill>
                <a:latin typeface="Times New Roman" panose="02020603050405020304" pitchFamily="18" charset="0"/>
                <a:cs typeface="Times New Roman" panose="02020603050405020304" pitchFamily="18" charset="0"/>
              </a:rPr>
              <a:t>analyze </a:t>
            </a:r>
            <a:r>
              <a:rPr lang="en-US" sz="1900" dirty="0">
                <a:solidFill>
                  <a:schemeClr val="tx1"/>
                </a:solidFill>
                <a:latin typeface="Times New Roman" panose="02020603050405020304" pitchFamily="18" charset="0"/>
                <a:cs typeface="Times New Roman" panose="02020603050405020304" pitchFamily="18" charset="0"/>
              </a:rPr>
              <a:t>and extract information from devices, networks and systems. Live digital forensics will enable investigators to collect and analyze digital data as it is being created, giving them an instant understanding of what is happening on a network or system. The benefits of live digital forensics include faster response times, improved decision making, and more efficient investigations. The future of live digital forensics will also include advancements in artificial intelligence and machine learning, which will help to automate the process of analyzing large amounts of data. Overall, live digital forensics will play a vital role in the fight against cybercrime and will continue to evolve as technology advances. </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11</a:t>
            </a:fld>
            <a:endParaRPr lang="en-IN" dirty="0">
              <a:solidFill>
                <a:schemeClr val="tx1"/>
              </a:solidFill>
            </a:endParaRPr>
          </a:p>
        </p:txBody>
      </p:sp>
    </p:spTree>
    <p:extLst>
      <p:ext uri="{BB962C8B-B14F-4D97-AF65-F5344CB8AC3E}">
        <p14:creationId xmlns:p14="http://schemas.microsoft.com/office/powerpoint/2010/main" val="17579757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30" y="0"/>
            <a:ext cx="10058400" cy="918210"/>
          </a:xfrm>
        </p:spPr>
        <p:txBody>
          <a:bodyPr/>
          <a:lstStyle/>
          <a:p>
            <a:pPr algn="ctr"/>
            <a:r>
              <a:rPr lang="en-IN" dirty="0">
                <a:solidFill>
                  <a:schemeClr val="tx1"/>
                </a:solidFill>
                <a:latin typeface="Algerian" pitchFamily="82" charset="0"/>
                <a:cs typeface="Times New Roman" panose="02020603050405020304" pitchFamily="18" charset="0"/>
              </a:rPr>
              <a:t>References</a:t>
            </a:r>
            <a:endParaRPr lang="en-US" dirty="0">
              <a:solidFill>
                <a:schemeClr val="tx1"/>
              </a:solidFill>
              <a:latin typeface="Algerian" pitchFamily="82" charset="0"/>
            </a:endParaRPr>
          </a:p>
        </p:txBody>
      </p:sp>
      <p:sp>
        <p:nvSpPr>
          <p:cNvPr id="3" name="Content Placeholder 2"/>
          <p:cNvSpPr>
            <a:spLocks noGrp="1"/>
          </p:cNvSpPr>
          <p:nvPr>
            <p:ph idx="1"/>
          </p:nvPr>
        </p:nvSpPr>
        <p:spPr>
          <a:xfrm>
            <a:off x="754379" y="1255184"/>
            <a:ext cx="10208895" cy="3878791"/>
          </a:xfrm>
        </p:spPr>
        <p:txBody>
          <a:bodyPr>
            <a:noAutofit/>
          </a:bodyPr>
          <a:lstStyle/>
          <a:p>
            <a:endParaRPr lang="en-IN" sz="1900" dirty="0">
              <a:solidFill>
                <a:schemeClr val="tx1"/>
              </a:solidFill>
              <a:latin typeface="Times New Roman" panose="02020603050405020304" pitchFamily="18" charset="0"/>
              <a:cs typeface="Times New Roman" panose="02020603050405020304" pitchFamily="18" charset="0"/>
            </a:endParaRPr>
          </a:p>
          <a:p>
            <a:pPr algn="just"/>
            <a:r>
              <a:rPr lang="en-US" sz="1900" dirty="0">
                <a:solidFill>
                  <a:schemeClr val="tx1"/>
                </a:solidFill>
                <a:latin typeface="Times New Roman" panose="02020603050405020304" pitchFamily="18" charset="0"/>
                <a:cs typeface="Times New Roman" panose="02020603050405020304" pitchFamily="18" charset="0"/>
              </a:rPr>
              <a:t>1.</a:t>
            </a:r>
            <a:r>
              <a:rPr lang="en-US" sz="1900" b="1" dirty="0">
                <a:solidFill>
                  <a:schemeClr val="tx1"/>
                </a:solidFill>
                <a:latin typeface="Times New Roman" panose="02020603050405020304" pitchFamily="18" charset="0"/>
                <a:cs typeface="Times New Roman" panose="02020603050405020304" pitchFamily="18" charset="0"/>
              </a:rPr>
              <a:t> </a:t>
            </a:r>
            <a:r>
              <a:rPr lang="en-US" sz="1900" dirty="0" smtClean="0">
                <a:solidFill>
                  <a:schemeClr val="tx1"/>
                </a:solidFill>
                <a:latin typeface="Times New Roman" panose="02020603050405020304" pitchFamily="18" charset="0"/>
                <a:cs typeface="Times New Roman" panose="02020603050405020304" pitchFamily="18" charset="0"/>
              </a:rPr>
              <a:t>Casey</a:t>
            </a:r>
            <a:r>
              <a:rPr lang="en-US" sz="1900" dirty="0">
                <a:solidFill>
                  <a:schemeClr val="tx1"/>
                </a:solidFill>
                <a:latin typeface="Times New Roman" panose="02020603050405020304" pitchFamily="18" charset="0"/>
                <a:cs typeface="Times New Roman" panose="02020603050405020304" pitchFamily="18" charset="0"/>
              </a:rPr>
              <a:t>, E. (2011). Digital evidence and computer crime: Forensic science, computers and the internet. Academic Press.</a:t>
            </a:r>
            <a:endParaRPr lang="en-US" sz="1900" b="1" dirty="0">
              <a:solidFill>
                <a:schemeClr val="tx1"/>
              </a:solidFill>
              <a:latin typeface="Times New Roman" panose="02020603050405020304" pitchFamily="18" charset="0"/>
              <a:cs typeface="Times New Roman" panose="02020603050405020304" pitchFamily="18" charset="0"/>
            </a:endParaRPr>
          </a:p>
          <a:p>
            <a:pPr algn="just"/>
            <a:r>
              <a:rPr lang="en-US" sz="1900" dirty="0" smtClean="0">
                <a:solidFill>
                  <a:schemeClr val="tx1"/>
                </a:solidFill>
                <a:latin typeface="Times New Roman" panose="02020603050405020304" pitchFamily="18" charset="0"/>
                <a:cs typeface="Times New Roman" panose="02020603050405020304" pitchFamily="18" charset="0"/>
              </a:rPr>
              <a:t>2.Carrier</a:t>
            </a:r>
            <a:r>
              <a:rPr lang="en-US" sz="1900" dirty="0">
                <a:solidFill>
                  <a:schemeClr val="tx1"/>
                </a:solidFill>
                <a:latin typeface="Times New Roman" panose="02020603050405020304" pitchFamily="18" charset="0"/>
                <a:cs typeface="Times New Roman" panose="02020603050405020304" pitchFamily="18" charset="0"/>
              </a:rPr>
              <a:t>, B. (2005). File system forensic analysis. Addison-Wesley.</a:t>
            </a:r>
            <a:endParaRPr lang="en-US" sz="1900" b="1" dirty="0">
              <a:solidFill>
                <a:schemeClr val="tx1"/>
              </a:solidFill>
              <a:latin typeface="Times New Roman" panose="02020603050405020304" pitchFamily="18" charset="0"/>
              <a:cs typeface="Times New Roman" panose="02020603050405020304" pitchFamily="18" charset="0"/>
            </a:endParaRPr>
          </a:p>
          <a:p>
            <a:pPr algn="just"/>
            <a:r>
              <a:rPr lang="en-US" sz="1900" dirty="0" smtClean="0">
                <a:solidFill>
                  <a:schemeClr val="tx1"/>
                </a:solidFill>
                <a:latin typeface="Times New Roman" panose="02020603050405020304" pitchFamily="18" charset="0"/>
                <a:cs typeface="Times New Roman" panose="02020603050405020304" pitchFamily="18" charset="0"/>
              </a:rPr>
              <a:t>3.Cohen</a:t>
            </a:r>
            <a:r>
              <a:rPr lang="en-US" sz="1900" dirty="0">
                <a:solidFill>
                  <a:schemeClr val="tx1"/>
                </a:solidFill>
                <a:latin typeface="Times New Roman" panose="02020603050405020304" pitchFamily="18" charset="0"/>
                <a:cs typeface="Times New Roman" panose="02020603050405020304" pitchFamily="18" charset="0"/>
              </a:rPr>
              <a:t>, F. (2013). Advanced digital forensics: The future of digital forensics. Springer Science &amp; Business Media.</a:t>
            </a:r>
            <a:endParaRPr lang="en-US" sz="1900" b="1" dirty="0">
              <a:solidFill>
                <a:schemeClr val="tx1"/>
              </a:solidFill>
              <a:latin typeface="Times New Roman" panose="02020603050405020304" pitchFamily="18" charset="0"/>
              <a:cs typeface="Times New Roman" panose="02020603050405020304" pitchFamily="18" charset="0"/>
            </a:endParaRPr>
          </a:p>
          <a:p>
            <a:pPr algn="just"/>
            <a:r>
              <a:rPr lang="en-US" sz="1900" dirty="0" smtClean="0">
                <a:solidFill>
                  <a:schemeClr val="tx1"/>
                </a:solidFill>
                <a:latin typeface="Times New Roman" panose="02020603050405020304" pitchFamily="18" charset="0"/>
                <a:cs typeface="Times New Roman" panose="02020603050405020304" pitchFamily="18" charset="0"/>
              </a:rPr>
              <a:t>4.Garfinkel</a:t>
            </a:r>
            <a:r>
              <a:rPr lang="en-US" sz="1900" dirty="0">
                <a:solidFill>
                  <a:schemeClr val="tx1"/>
                </a:solidFill>
                <a:latin typeface="Times New Roman" panose="02020603050405020304" pitchFamily="18" charset="0"/>
                <a:cs typeface="Times New Roman" panose="02020603050405020304" pitchFamily="18" charset="0"/>
              </a:rPr>
              <a:t>, S., Farrell, P., Roussev, V., &amp; Dinolt, G. (2009). Bringing science to digital forensics with standardized forensic corpora. Digital Investigation, 6, S2-S11.</a:t>
            </a:r>
            <a:endParaRPr lang="en-US" sz="19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a:p>
            <a:endParaRPr lang="en-IN" sz="1900" dirty="0">
              <a:solidFill>
                <a:schemeClr val="tx1"/>
              </a:solidFill>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12</a:t>
            </a:fld>
            <a:endParaRPr lang="en-IN" dirty="0">
              <a:solidFill>
                <a:schemeClr val="tx1"/>
              </a:solidFill>
            </a:endParaRPr>
          </a:p>
        </p:txBody>
      </p:sp>
    </p:spTree>
    <p:extLst>
      <p:ext uri="{BB962C8B-B14F-4D97-AF65-F5344CB8AC3E}">
        <p14:creationId xmlns:p14="http://schemas.microsoft.com/office/powerpoint/2010/main" val="100893437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105" y="2229703"/>
            <a:ext cx="10058400" cy="1450757"/>
          </a:xfrm>
        </p:spPr>
        <p:txBody>
          <a:bodyPr/>
          <a:lstStyle/>
          <a:p>
            <a:pPr algn="ctr"/>
            <a:r>
              <a:rPr lang="en-US" sz="7200" dirty="0" smtClean="0">
                <a:solidFill>
                  <a:schemeClr val="tx1"/>
                </a:solidFill>
                <a:latin typeface="Algerian" pitchFamily="82" charset="0"/>
              </a:rPr>
              <a:t>THANKS</a:t>
            </a:r>
            <a:endParaRPr lang="en-US" dirty="0">
              <a:solidFill>
                <a:schemeClr val="tx1"/>
              </a:solidFill>
              <a:latin typeface="Algerian" pitchFamily="82" charset="0"/>
            </a:endParaRPr>
          </a:p>
        </p:txBody>
      </p:sp>
      <p:sp>
        <p:nvSpPr>
          <p:cNvPr id="4" name="Slide Number Placeholder 3"/>
          <p:cNvSpPr>
            <a:spLocks noGrp="1"/>
          </p:cNvSpPr>
          <p:nvPr>
            <p:ph type="sldNum" sz="quarter" idx="12"/>
          </p:nvPr>
        </p:nvSpPr>
        <p:spPr/>
        <p:txBody>
          <a:bodyPr/>
          <a:lstStyle/>
          <a:p>
            <a:fld id="{CEC30028-28EF-4A4F-A484-0DD94549DD85}" type="slidenum">
              <a:rPr lang="en-IN" smtClean="0">
                <a:solidFill>
                  <a:schemeClr val="tx1"/>
                </a:solidFill>
              </a:rPr>
              <a:t>13</a:t>
            </a:fld>
            <a:endParaRPr lang="en-IN" dirty="0">
              <a:solidFill>
                <a:schemeClr val="tx1"/>
              </a:solidFill>
            </a:endParaRPr>
          </a:p>
        </p:txBody>
      </p:sp>
    </p:spTree>
    <p:extLst>
      <p:ext uri="{BB962C8B-B14F-4D97-AF65-F5344CB8AC3E}">
        <p14:creationId xmlns:p14="http://schemas.microsoft.com/office/powerpoint/2010/main" val="9736093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a:xfrm>
            <a:off x="61546" y="0"/>
            <a:ext cx="11957538" cy="1450757"/>
          </a:xfrm>
        </p:spPr>
        <p:txBody>
          <a:bodyPr/>
          <a:lstStyle/>
          <a:p>
            <a:pPr algn="ctr"/>
            <a:r>
              <a:rPr lang="en-IN" dirty="0">
                <a:solidFill>
                  <a:schemeClr val="tx1"/>
                </a:solidFill>
                <a:latin typeface="Algerian" panose="04020705040A02060702" pitchFamily="82"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a:xfrm>
            <a:off x="912641" y="1766603"/>
            <a:ext cx="10058400" cy="4023360"/>
          </a:xfrm>
        </p:spPr>
        <p:txBody>
          <a:bodyPr>
            <a:normAutofit fontScale="55000" lnSpcReduction="20000"/>
          </a:bodyPr>
          <a:lstStyle/>
          <a:p>
            <a:pPr>
              <a:buFont typeface="Wingdings" panose="05000000000000000000" pitchFamily="2" charset="2"/>
              <a:buChar char="Ø"/>
            </a:pPr>
            <a:r>
              <a:rPr lang="en-IN" sz="3800" dirty="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dirty="0" smtClean="0">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Introduction</a:t>
            </a:r>
            <a:endParaRPr lang="en-IN" sz="3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800"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Literature </a:t>
            </a:r>
            <a:r>
              <a:rPr lang="en-IN" sz="3800" b="1" dirty="0">
                <a:solidFill>
                  <a:schemeClr val="tx1"/>
                </a:solidFill>
                <a:latin typeface="Times New Roman" panose="02020603050405020304" pitchFamily="18" charset="0"/>
                <a:cs typeface="Times New Roman" panose="02020603050405020304" pitchFamily="18" charset="0"/>
              </a:rPr>
              <a:t>Review</a:t>
            </a: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Research </a:t>
            </a:r>
            <a:r>
              <a:rPr lang="en-IN" sz="3800" b="1" dirty="0">
                <a:solidFill>
                  <a:schemeClr val="tx1"/>
                </a:solidFill>
                <a:latin typeface="Times New Roman" panose="02020603050405020304" pitchFamily="18" charset="0"/>
                <a:cs typeface="Times New Roman" panose="02020603050405020304" pitchFamily="18" charset="0"/>
              </a:rPr>
              <a:t>Gaps</a:t>
            </a: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Objectives</a:t>
            </a:r>
            <a:endParaRPr lang="en-IN" sz="3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Methodology </a:t>
            </a:r>
            <a:endParaRPr lang="en-IN" sz="3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Architecture </a:t>
            </a:r>
            <a:endParaRPr lang="en-IN" sz="3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Results </a:t>
            </a:r>
            <a:r>
              <a:rPr lang="en-IN" sz="3800" b="1" dirty="0">
                <a:solidFill>
                  <a:schemeClr val="tx1"/>
                </a:solidFill>
                <a:latin typeface="Times New Roman" panose="02020603050405020304" pitchFamily="18" charset="0"/>
                <a:cs typeface="Times New Roman" panose="02020603050405020304" pitchFamily="18" charset="0"/>
              </a:rPr>
              <a:t>and Discussion</a:t>
            </a: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Conclusion</a:t>
            </a:r>
            <a:endParaRPr lang="en-IN" sz="3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Future </a:t>
            </a:r>
            <a:r>
              <a:rPr lang="en-IN" sz="3800" b="1" dirty="0">
                <a:solidFill>
                  <a:schemeClr val="tx1"/>
                </a:solidFill>
                <a:latin typeface="Times New Roman" panose="02020603050405020304" pitchFamily="18" charset="0"/>
                <a:cs typeface="Times New Roman" panose="02020603050405020304" pitchFamily="18" charset="0"/>
              </a:rPr>
              <a:t>Scope</a:t>
            </a:r>
          </a:p>
          <a:p>
            <a:pPr>
              <a:buFont typeface="Wingdings" panose="05000000000000000000" pitchFamily="2" charset="2"/>
              <a:buChar char="Ø"/>
            </a:pPr>
            <a:r>
              <a:rPr lang="en-IN" sz="3800" b="1" dirty="0" smtClean="0">
                <a:ln>
                  <a:solidFill>
                    <a:srgbClr val="FF0000"/>
                  </a:solidFill>
                </a:ln>
                <a:solidFill>
                  <a:schemeClr val="tx1"/>
                </a:solidFill>
                <a:latin typeface="Times New Roman" panose="02020603050405020304" pitchFamily="18" charset="0"/>
                <a:cs typeface="Times New Roman" panose="02020603050405020304" pitchFamily="18" charset="0"/>
              </a:rPr>
              <a:t> </a:t>
            </a:r>
            <a:r>
              <a:rPr lang="en-IN" sz="3800" b="1" dirty="0" smtClean="0">
                <a:solidFill>
                  <a:schemeClr val="tx1"/>
                </a:solidFill>
                <a:latin typeface="Times New Roman" panose="02020603050405020304" pitchFamily="18" charset="0"/>
                <a:cs typeface="Times New Roman" panose="02020603050405020304" pitchFamily="18" charset="0"/>
              </a:rPr>
              <a:t>  References</a:t>
            </a:r>
            <a:endParaRPr lang="en-IN" sz="3800"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10-05-2023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2</a:t>
            </a:fld>
            <a:endParaRPr lang="en-IN" sz="1100" dirty="0"/>
          </a:p>
        </p:txBody>
      </p:sp>
      <p:pic>
        <p:nvPicPr>
          <p:cNvPr id="12" name="Picture 11"/>
          <p:cNvPicPr>
            <a:picLocks noChangeAspect="1"/>
          </p:cNvPicPr>
          <p:nvPr/>
        </p:nvPicPr>
        <p:blipFill>
          <a:blip r:embed="rId2">
            <a:clrChange>
              <a:clrFrom>
                <a:srgbClr val="F3F7F8"/>
              </a:clrFrom>
              <a:clrTo>
                <a:srgbClr val="F3F7F8">
                  <a:alpha val="0"/>
                </a:srgbClr>
              </a:clrTo>
            </a:clrChange>
            <a:duotone>
              <a:prstClr val="black"/>
              <a:schemeClr val="accent2">
                <a:tint val="45000"/>
                <a:satMod val="400000"/>
              </a:scheme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696226" y="2426648"/>
            <a:ext cx="4204232" cy="23483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07888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960120" y="155448"/>
            <a:ext cx="10058400" cy="987552"/>
          </a:xfrm>
        </p:spPr>
        <p:txBody>
          <a:bodyPr/>
          <a:lstStyle/>
          <a:p>
            <a:pPr algn="ctr"/>
            <a:r>
              <a:rPr lang="en-IN" dirty="0">
                <a:solidFill>
                  <a:schemeClr val="tx1"/>
                </a:solidFill>
                <a:latin typeface="Algerian" panose="04020705040A02060702" pitchFamily="82" charset="0"/>
                <a:cs typeface="Times New Roman" panose="02020603050405020304" pitchFamily="18" charset="0"/>
              </a:rPr>
              <a:t>Introduction</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896112" y="1478816"/>
            <a:ext cx="10058400" cy="4023360"/>
          </a:xfrm>
        </p:spPr>
        <p:txBody>
          <a:bodyPr>
            <a:normAutofit fontScale="92500"/>
          </a:bodyPr>
          <a:lstStyle/>
          <a:p>
            <a:pPr marL="0" indent="0" algn="just">
              <a:lnSpc>
                <a:spcPct val="150000"/>
              </a:lnSpc>
              <a:buNone/>
            </a:pPr>
            <a:r>
              <a:rPr lang="en-US" sz="2100" dirty="0">
                <a:solidFill>
                  <a:schemeClr val="tx1"/>
                </a:solidFill>
                <a:latin typeface="Times New Roman" panose="02020603050405020304" pitchFamily="18" charset="0"/>
                <a:cs typeface="Times New Roman" panose="02020603050405020304" pitchFamily="18" charset="0"/>
              </a:rPr>
              <a:t>Live digital forensics, also known as live analysis or live response, is the process of collecting and analyzing digital evidence from an actively running or recently shut down system. This approach differs from traditional digital forensics and is becoming increasingly important due to the evolution of technology and the sophistication of cyber attacks. digital forensics involves various techniques and tools to capture and analyze digital evidence in real-time. It is used in various contexts, including incident response, regulatory compliance, internal investigations, and e-discovery. However, it presents unique challenges that require skilled forensic analysts with deep technical and legal knowledge to effectively carry out investigations. </a:t>
            </a:r>
            <a:endParaRPr lang="en-IN" sz="21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3</a:t>
            </a:fld>
            <a:endParaRPr lang="en-IN" dirty="0"/>
          </a:p>
        </p:txBody>
      </p:sp>
      <p:pic>
        <p:nvPicPr>
          <p:cNvPr id="6" name="Picture 2" descr="Digital Forensics Images – Browse 7,611 Stock Photos, Vectors, and Video |  Adobe Stock"/>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3104" y="4604510"/>
            <a:ext cx="2185416" cy="15926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7543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536" y="210312"/>
            <a:ext cx="10058400" cy="850392"/>
          </a:xfrm>
        </p:spPr>
        <p:txBody>
          <a:bodyPr/>
          <a:lstStyle/>
          <a:p>
            <a:pPr algn="ctr"/>
            <a:r>
              <a:rPr lang="en-IN" dirty="0">
                <a:solidFill>
                  <a:schemeClr val="tx1"/>
                </a:solidFill>
                <a:latin typeface="Algerian" panose="04020705040A02060702" pitchFamily="82" charset="0"/>
                <a:cs typeface="Times New Roman" panose="02020603050405020304" pitchFamily="18" charset="0"/>
              </a:rPr>
              <a:t>Literature Review</a:t>
            </a:r>
            <a:endParaRPr lang="en-US" dirty="0">
              <a:solidFill>
                <a:schemeClr val="tx1"/>
              </a:solidFill>
              <a:latin typeface="Algerian" panose="04020705040A02060702" pitchFamily="82" charset="0"/>
            </a:endParaRPr>
          </a:p>
        </p:txBody>
      </p:sp>
      <p:sp>
        <p:nvSpPr>
          <p:cNvPr id="3" name="Content Placeholder 2"/>
          <p:cNvSpPr>
            <a:spLocks noGrp="1"/>
          </p:cNvSpPr>
          <p:nvPr>
            <p:ph idx="1"/>
          </p:nvPr>
        </p:nvSpPr>
        <p:spPr>
          <a:xfrm>
            <a:off x="707666" y="1233483"/>
            <a:ext cx="10352598" cy="5222975"/>
          </a:xfrm>
        </p:spPr>
        <p:txBody>
          <a:bodyPr>
            <a:noAutofit/>
          </a:bodyPr>
          <a:lstStyle/>
          <a:p>
            <a:pPr marL="0" indent="0" algn="just" fontAlgn="base">
              <a:lnSpc>
                <a:spcPct val="150000"/>
              </a:lnSpc>
              <a:buNone/>
            </a:pPr>
            <a:r>
              <a:rPr lang="en-IN" sz="1800" dirty="0">
                <a:solidFill>
                  <a:schemeClr val="tx1"/>
                </a:solidFill>
                <a:latin typeface="Times New Roman" panose="02020603050405020304" pitchFamily="18" charset="0"/>
                <a:cs typeface="Times New Roman" panose="02020603050405020304" pitchFamily="18" charset="0"/>
              </a:rPr>
              <a:t>Live digital forensics is an essential aspect of digital forensics that has been extensively discussed in the literature. The literature emphasizes the significance of live digital forensics in responding to cyber incidents and its potential applications in contexts such as regulatory compliance, internal investigations, and e-discovery. The studies highlight the unique challenges that live digital forensics presents, including minimizing disruption to the system, preventing potential loss or modification of evidence, and analysing data in real-time. Technical studies have identified various tools and techniques, such as Data Recovery , Data analysis, and  Cloning/imaging  that are commonly used in </a:t>
            </a:r>
            <a:r>
              <a:rPr lang="en-IN" sz="1800" dirty="0" smtClean="0">
                <a:solidFill>
                  <a:schemeClr val="tx1"/>
                </a:solidFill>
                <a:latin typeface="Times New Roman" panose="02020603050405020304" pitchFamily="18" charset="0"/>
                <a:cs typeface="Times New Roman" panose="02020603050405020304" pitchFamily="18" charset="0"/>
              </a:rPr>
              <a:t>digital </a:t>
            </a:r>
            <a:r>
              <a:rPr lang="en-IN" sz="1800" dirty="0">
                <a:solidFill>
                  <a:schemeClr val="tx1"/>
                </a:solidFill>
                <a:latin typeface="Times New Roman" panose="02020603050405020304" pitchFamily="18" charset="0"/>
                <a:cs typeface="Times New Roman" panose="02020603050405020304" pitchFamily="18" charset="0"/>
              </a:rPr>
              <a:t>forensics investigations. Legal and regulatory studies emphasize the importance of maintaining evidence integrity during  analysis, having clear policies and procedures, and effective communication and coordination among various stakeholders involved in the investigation. Skilled forensic analysts must have a deep understanding of both the technical and legal aspects of digital forensics to effectively carry out live digital forensics investigations. </a:t>
            </a:r>
          </a:p>
          <a:p>
            <a:pPr marL="0" indent="0" algn="just" fontAlgn="base">
              <a:lnSpc>
                <a:spcPct val="150000"/>
              </a:lnSpc>
              <a:buNone/>
            </a:pPr>
            <a:r>
              <a:rPr lang="en-IN" sz="1800" dirty="0">
                <a:solidFill>
                  <a:schemeClr val="tx1"/>
                </a:solidFill>
                <a:latin typeface="Times New Roman" panose="02020603050405020304" pitchFamily="18" charset="0"/>
                <a:cs typeface="Times New Roman" panose="02020603050405020304" pitchFamily="18" charset="0"/>
              </a:rPr>
              <a:t> </a:t>
            </a:r>
          </a:p>
          <a:p>
            <a:pPr marL="0" indent="0" algn="just">
              <a:lnSpc>
                <a:spcPct val="150000"/>
              </a:lnSpc>
              <a:buNone/>
            </a:pPr>
            <a:endParaRPr lang="en-IN" sz="1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4</a:t>
            </a:fld>
            <a:endParaRPr lang="en-IN" dirty="0">
              <a:solidFill>
                <a:schemeClr val="tx1"/>
              </a:solidFill>
            </a:endParaRPr>
          </a:p>
        </p:txBody>
      </p:sp>
    </p:spTree>
    <p:extLst>
      <p:ext uri="{BB962C8B-B14F-4D97-AF65-F5344CB8AC3E}">
        <p14:creationId xmlns:p14="http://schemas.microsoft.com/office/powerpoint/2010/main" val="4113771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228600"/>
            <a:ext cx="10058400" cy="956310"/>
          </a:xfrm>
        </p:spPr>
        <p:txBody>
          <a:bodyPr/>
          <a:lstStyle/>
          <a:p>
            <a:pPr algn="ctr"/>
            <a:r>
              <a:rPr lang="en-IN" dirty="0">
                <a:solidFill>
                  <a:schemeClr val="tx1"/>
                </a:solidFill>
                <a:latin typeface="Algerian" pitchFamily="82" charset="0"/>
                <a:cs typeface="Times New Roman" panose="02020603050405020304" pitchFamily="18" charset="0"/>
              </a:rPr>
              <a:t>Research Gaps</a:t>
            </a:r>
            <a:endParaRPr lang="en-US" dirty="0">
              <a:solidFill>
                <a:schemeClr val="tx1"/>
              </a:solidFill>
              <a:latin typeface="Algerian" pitchFamily="82" charset="0"/>
            </a:endParaRPr>
          </a:p>
        </p:txBody>
      </p:sp>
      <p:sp>
        <p:nvSpPr>
          <p:cNvPr id="3" name="Content Placeholder 2"/>
          <p:cNvSpPr>
            <a:spLocks noGrp="1"/>
          </p:cNvSpPr>
          <p:nvPr>
            <p:ph idx="1"/>
          </p:nvPr>
        </p:nvSpPr>
        <p:spPr>
          <a:xfrm>
            <a:off x="773430" y="1302809"/>
            <a:ext cx="10218420" cy="5002741"/>
          </a:xfrm>
        </p:spPr>
        <p:txBody>
          <a:bodyPr>
            <a:noAutofit/>
          </a:bodyPr>
          <a:lstStyle/>
          <a:p>
            <a:pPr marL="0" indent="0" algn="just" fontAlgn="base">
              <a:lnSpc>
                <a:spcPct val="150000"/>
              </a:lnSpc>
              <a:buNone/>
            </a:pPr>
            <a:r>
              <a:rPr lang="en-IN" sz="1800" dirty="0" smtClean="0">
                <a:solidFill>
                  <a:schemeClr val="tx1"/>
                </a:solidFill>
                <a:latin typeface="Times New Roman" panose="02020603050405020304" pitchFamily="18" charset="0"/>
                <a:cs typeface="Times New Roman" panose="02020603050405020304" pitchFamily="18" charset="0"/>
              </a:rPr>
              <a:t>Although </a:t>
            </a:r>
            <a:r>
              <a:rPr lang="en-IN" sz="1800" dirty="0">
                <a:solidFill>
                  <a:schemeClr val="tx1"/>
                </a:solidFill>
                <a:latin typeface="Times New Roman" panose="02020603050405020304" pitchFamily="18" charset="0"/>
                <a:cs typeface="Times New Roman" panose="02020603050405020304" pitchFamily="18" charset="0"/>
              </a:rPr>
              <a:t>digital forensics has been extensively studied, there are several research gaps that remain to be addressed. One significant research gap is the need for more comprehensive frameworks for  digital forensics investigations that can guide forensic analysts through the process. Another research gap is the need for standardized tools and techniques for live digital forensics investigations to improve their reliability and effectiveness. </a:t>
            </a: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In addition, there is a need for more research on the ethical considerations of live digital forensics investigations, including the impact on individuals' privacy and the potential for unintended consequences. There is also a need for more research on the impact of emerging technologies, such as artificial intelligence and machine learning, on digital forensics investigations. Finally, there is a need for more research on the training and education of forensic analysts in  digital forensics, including the development of specialized curricula and training programs to build the necessary skills and expertise. </a:t>
            </a:r>
          </a:p>
          <a:p>
            <a:pPr>
              <a:lnSpc>
                <a:spcPct val="150000"/>
              </a:lnSpc>
            </a:pPr>
            <a:endParaRPr lang="en-US" sz="1800" dirty="0"/>
          </a:p>
        </p:txBody>
      </p:sp>
      <p:sp>
        <p:nvSpPr>
          <p:cNvPr id="5" name="Slide Number Placeholder 4"/>
          <p:cNvSpPr>
            <a:spLocks noGrp="1"/>
          </p:cNvSpPr>
          <p:nvPr>
            <p:ph type="sldNum" sz="quarter" idx="12"/>
          </p:nvPr>
        </p:nvSpPr>
        <p:spPr/>
        <p:txBody>
          <a:bodyPr/>
          <a:lstStyle/>
          <a:p>
            <a:fld id="{CEC30028-28EF-4A4F-A484-0DD94549DD85}" type="slidenum">
              <a:rPr lang="en-IN" smtClean="0"/>
              <a:t>5</a:t>
            </a:fld>
            <a:endParaRPr lang="en-IN" dirty="0"/>
          </a:p>
        </p:txBody>
      </p:sp>
    </p:spTree>
    <p:extLst>
      <p:ext uri="{BB962C8B-B14F-4D97-AF65-F5344CB8AC3E}">
        <p14:creationId xmlns:p14="http://schemas.microsoft.com/office/powerpoint/2010/main" val="30481271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505" y="190500"/>
            <a:ext cx="10058400" cy="861060"/>
          </a:xfrm>
        </p:spPr>
        <p:txBody>
          <a:bodyPr/>
          <a:lstStyle/>
          <a:p>
            <a:pPr algn="ctr"/>
            <a:r>
              <a:rPr lang="en-IN" dirty="0">
                <a:solidFill>
                  <a:schemeClr val="tx1"/>
                </a:solidFill>
                <a:latin typeface="Algerian" pitchFamily="82" charset="0"/>
                <a:cs typeface="Times New Roman" panose="02020603050405020304" pitchFamily="18" charset="0"/>
              </a:rPr>
              <a:t>Objectives</a:t>
            </a:r>
            <a:endParaRPr lang="en-US" dirty="0">
              <a:solidFill>
                <a:schemeClr val="tx1"/>
              </a:solidFill>
              <a:latin typeface="Algerian" pitchFamily="82" charset="0"/>
            </a:endParaRPr>
          </a:p>
        </p:txBody>
      </p:sp>
      <p:sp>
        <p:nvSpPr>
          <p:cNvPr id="3" name="Content Placeholder 2"/>
          <p:cNvSpPr>
            <a:spLocks noGrp="1"/>
          </p:cNvSpPr>
          <p:nvPr>
            <p:ph idx="1"/>
          </p:nvPr>
        </p:nvSpPr>
        <p:spPr>
          <a:xfrm>
            <a:off x="849630" y="981075"/>
            <a:ext cx="8799195" cy="5067300"/>
          </a:xfrm>
        </p:spPr>
        <p:txBody>
          <a:bodyPr>
            <a:noAutofit/>
          </a:bodyPr>
          <a:lstStyle/>
          <a:p>
            <a:pPr algn="just" fontAlgn="base">
              <a:lnSpc>
                <a:spcPct val="100000"/>
              </a:lnSpc>
            </a:pPr>
            <a:endParaRPr lang="en-IN" sz="1700" dirty="0" smtClean="0">
              <a:solidFill>
                <a:schemeClr val="tx1"/>
              </a:solidFill>
              <a:latin typeface="Times New Roman" panose="02020603050405020304" pitchFamily="18" charset="0"/>
              <a:cs typeface="Times New Roman" panose="02020603050405020304" pitchFamily="18" charset="0"/>
            </a:endParaRPr>
          </a:p>
          <a:p>
            <a:pPr algn="just" fontAlgn="base">
              <a:lnSpc>
                <a:spcPct val="100000"/>
              </a:lnSpc>
            </a:pPr>
            <a:r>
              <a:rPr lang="en-IN" sz="1700" dirty="0" smtClean="0">
                <a:solidFill>
                  <a:schemeClr val="tx1"/>
                </a:solidFill>
                <a:latin typeface="Times New Roman" panose="02020603050405020304" pitchFamily="18" charset="0"/>
                <a:cs typeface="Times New Roman" panose="02020603050405020304" pitchFamily="18" charset="0"/>
              </a:rPr>
              <a:t>Cloning </a:t>
            </a:r>
            <a:r>
              <a:rPr lang="en-IN" sz="1700" dirty="0">
                <a:solidFill>
                  <a:schemeClr val="tx1"/>
                </a:solidFill>
                <a:latin typeface="Times New Roman" panose="02020603050405020304" pitchFamily="18" charset="0"/>
                <a:cs typeface="Times New Roman" panose="02020603050405020304" pitchFamily="18" charset="0"/>
              </a:rPr>
              <a:t>:-    To create an exact, bit-for-bit copy of a hard drive, partition, or file system for backup, analysis, or data recovery purposes, without altering the original data or compromising its integrity.  </a:t>
            </a:r>
          </a:p>
          <a:p>
            <a:pPr algn="just" fontAlgn="base">
              <a:lnSpc>
                <a:spcPct val="100000"/>
              </a:lnSpc>
            </a:pPr>
            <a:r>
              <a:rPr lang="en-IN" sz="1700" dirty="0">
                <a:solidFill>
                  <a:schemeClr val="tx1"/>
                </a:solidFill>
                <a:latin typeface="Times New Roman" panose="02020603050405020304" pitchFamily="18" charset="0"/>
                <a:cs typeface="Times New Roman" panose="02020603050405020304" pitchFamily="18" charset="0"/>
              </a:rPr>
              <a:t>Data Recovery :-   Recover lost, damaged or corrupted data from storage devices to restore access and functionality, while minimizing further data loss and maintaining data integrity It allows forensic investigators to recover deleted data and </a:t>
            </a:r>
            <a:r>
              <a:rPr lang="en-IN" sz="1700" dirty="0" smtClean="0">
                <a:solidFill>
                  <a:schemeClr val="tx1"/>
                </a:solidFill>
                <a:latin typeface="Times New Roman" panose="02020603050405020304" pitchFamily="18" charset="0"/>
                <a:cs typeface="Times New Roman" panose="02020603050405020304" pitchFamily="18" charset="0"/>
              </a:rPr>
              <a:t>analyse </a:t>
            </a:r>
            <a:r>
              <a:rPr lang="en-IN" sz="1700" dirty="0">
                <a:solidFill>
                  <a:schemeClr val="tx1"/>
                </a:solidFill>
                <a:latin typeface="Times New Roman" panose="02020603050405020304" pitchFamily="18" charset="0"/>
                <a:cs typeface="Times New Roman" panose="02020603050405020304" pitchFamily="18" charset="0"/>
              </a:rPr>
              <a:t>the event as it occurs. </a:t>
            </a:r>
          </a:p>
          <a:p>
            <a:pPr algn="just" fontAlgn="base">
              <a:lnSpc>
                <a:spcPct val="100000"/>
              </a:lnSpc>
            </a:pPr>
            <a:r>
              <a:rPr lang="en-IN" sz="1700" dirty="0">
                <a:solidFill>
                  <a:schemeClr val="tx1"/>
                </a:solidFill>
                <a:latin typeface="Times New Roman" panose="02020603050405020304" pitchFamily="18" charset="0"/>
                <a:cs typeface="Times New Roman" panose="02020603050405020304" pitchFamily="18" charset="0"/>
              </a:rPr>
              <a:t>Mobile Forensics :-   Mobile forensics is to retrieve and </a:t>
            </a:r>
            <a:r>
              <a:rPr lang="en-IN" sz="1700" dirty="0" smtClean="0">
                <a:solidFill>
                  <a:schemeClr val="tx1"/>
                </a:solidFill>
                <a:latin typeface="Times New Roman" panose="02020603050405020304" pitchFamily="18" charset="0"/>
                <a:cs typeface="Times New Roman" panose="02020603050405020304" pitchFamily="18" charset="0"/>
              </a:rPr>
              <a:t>analyse </a:t>
            </a:r>
            <a:r>
              <a:rPr lang="en-IN" sz="1700" dirty="0">
                <a:solidFill>
                  <a:schemeClr val="tx1"/>
                </a:solidFill>
                <a:latin typeface="Times New Roman" panose="02020603050405020304" pitchFamily="18" charset="0"/>
                <a:cs typeface="Times New Roman" panose="02020603050405020304" pitchFamily="18" charset="0"/>
              </a:rPr>
              <a:t>digital data from mobile devices for investigative and legal purposes, including recovery of deleted data, identifying user activities, and providing evidence in criminal investigations </a:t>
            </a:r>
          </a:p>
          <a:p>
            <a:pPr algn="just" fontAlgn="base">
              <a:lnSpc>
                <a:spcPct val="100000"/>
              </a:lnSpc>
            </a:pPr>
            <a:r>
              <a:rPr lang="en-IN" sz="1700" dirty="0">
                <a:solidFill>
                  <a:schemeClr val="tx1"/>
                </a:solidFill>
                <a:latin typeface="Times New Roman" panose="02020603050405020304" pitchFamily="18" charset="0"/>
                <a:cs typeface="Times New Roman" panose="02020603050405020304" pitchFamily="18" charset="0"/>
              </a:rPr>
              <a:t>Preserving evidence :-   The collection and preservation of digital evidence are crucial in legal proceedings, and live digital forensics plays a vital role in ensuring the integrity of the evidence collected. </a:t>
            </a:r>
          </a:p>
          <a:p>
            <a:pPr algn="just" fontAlgn="base">
              <a:lnSpc>
                <a:spcPct val="100000"/>
              </a:lnSpc>
            </a:pPr>
            <a:r>
              <a:rPr lang="en-IN" sz="1700" dirty="0">
                <a:solidFill>
                  <a:schemeClr val="tx1"/>
                </a:solidFill>
                <a:latin typeface="Times New Roman" panose="02020603050405020304" pitchFamily="18" charset="0"/>
                <a:cs typeface="Times New Roman" panose="02020603050405020304" pitchFamily="18" charset="0"/>
              </a:rPr>
              <a:t>Providing insight into an incident :-   Live digital forensics can provide valuable insights into the nature of a cyber incident, including the tools and techniques used by attackers, the scope of the attack, and the data compromised. These insights can help organizations prevent similar attacks in the future. </a:t>
            </a:r>
          </a:p>
          <a:p>
            <a:pPr algn="just">
              <a:lnSpc>
                <a:spcPct val="100000"/>
              </a:lnSpc>
            </a:pPr>
            <a:endParaRPr lang="en-IN" sz="17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US" sz="1700" dirty="0">
              <a:solidFill>
                <a:schemeClr val="tx1"/>
              </a:solidFill>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6</a:t>
            </a:fld>
            <a:endParaRPr lang="en-IN" dirty="0">
              <a:solidFill>
                <a:schemeClr val="tx1"/>
              </a:solidFill>
            </a:endParaRPr>
          </a:p>
        </p:txBody>
      </p:sp>
      <p:pic>
        <p:nvPicPr>
          <p:cNvPr id="6" name="Picture 5" descr="FTK (Forensic Tool Kit) | Secure India"/>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0370786" y="1798639"/>
            <a:ext cx="1407223" cy="11652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Downloads — MOBILed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61624" y="3086100"/>
            <a:ext cx="1225548" cy="12255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7" descr="iMazing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1624" y="4498975"/>
            <a:ext cx="1308100" cy="130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14246"/>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805" y="257175"/>
            <a:ext cx="10058400" cy="584835"/>
          </a:xfrm>
        </p:spPr>
        <p:txBody>
          <a:bodyPr>
            <a:normAutofit fontScale="90000"/>
          </a:bodyPr>
          <a:lstStyle/>
          <a:p>
            <a:pPr algn="ctr"/>
            <a:r>
              <a:rPr lang="en-IN" dirty="0">
                <a:solidFill>
                  <a:schemeClr val="tx1"/>
                </a:solidFill>
                <a:latin typeface="Algerian" pitchFamily="82" charset="0"/>
                <a:cs typeface="Times New Roman" panose="02020603050405020304" pitchFamily="18" charset="0"/>
              </a:rPr>
              <a:t>Methodology</a:t>
            </a:r>
            <a:endParaRPr lang="en-US" dirty="0">
              <a:solidFill>
                <a:schemeClr val="tx1"/>
              </a:solidFill>
              <a:latin typeface="Algerian" pitchFamily="82" charset="0"/>
            </a:endParaRPr>
          </a:p>
        </p:txBody>
      </p:sp>
      <p:sp>
        <p:nvSpPr>
          <p:cNvPr id="3" name="Content Placeholder 2"/>
          <p:cNvSpPr>
            <a:spLocks noGrp="1"/>
          </p:cNvSpPr>
          <p:nvPr>
            <p:ph idx="1"/>
          </p:nvPr>
        </p:nvSpPr>
        <p:spPr>
          <a:xfrm>
            <a:off x="725805" y="950384"/>
            <a:ext cx="10351770" cy="5240866"/>
          </a:xfrm>
        </p:spPr>
        <p:txBody>
          <a:bodyPr>
            <a:noAutofit/>
          </a:bodyPr>
          <a:lstStyle/>
          <a:p>
            <a:pPr algn="just">
              <a:lnSpc>
                <a:spcPct val="100000"/>
              </a:lnSpc>
            </a:pPr>
            <a:r>
              <a:rPr lang="en-US" sz="1400" dirty="0">
                <a:solidFill>
                  <a:schemeClr val="tx1"/>
                </a:solidFill>
                <a:latin typeface="Times New Roman" pitchFamily="18" charset="0"/>
                <a:cs typeface="Times New Roman" pitchFamily="18" charset="0"/>
              </a:rPr>
              <a:t>The technique of live digital criminology includes the assortment, protection, and investigation of computerized proof from a running or as of late closed down framework. The interaction is basic for digital examinations, as it permits measurable investigators to accumulate proof without compromising the uprightness of the framework. Coming up next are the key advances associated with the procedure of live digital criminology</a:t>
            </a:r>
            <a:r>
              <a:rPr lang="en-US" sz="1400" dirty="0" smtClean="0">
                <a:solidFill>
                  <a:schemeClr val="tx1"/>
                </a:solidFill>
                <a:latin typeface="Times New Roman" pitchFamily="18" charset="0"/>
                <a:cs typeface="Times New Roman" pitchFamily="18" charset="0"/>
              </a:rPr>
              <a:t>:-</a:t>
            </a:r>
            <a:endParaRPr lang="en-US" sz="1400" dirty="0">
              <a:solidFill>
                <a:schemeClr val="tx1"/>
              </a:solidFill>
              <a:latin typeface="Times New Roman" pitchFamily="18" charset="0"/>
              <a:cs typeface="Times New Roman" pitchFamily="18" charset="0"/>
            </a:endParaRPr>
          </a:p>
          <a:p>
            <a:pPr algn="just">
              <a:lnSpc>
                <a:spcPct val="100000"/>
              </a:lnSpc>
              <a:buFont typeface="Wingdings" pitchFamily="2" charset="2"/>
              <a:buChar char="Ø"/>
            </a:pPr>
            <a:r>
              <a:rPr lang="en-US" sz="1400" dirty="0" smtClean="0">
                <a:ln>
                  <a:solidFill>
                    <a:srgbClr val="FF0000"/>
                  </a:solidFill>
                </a:ln>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Preparation</a:t>
            </a:r>
            <a:r>
              <a:rPr lang="en-US" sz="1400" dirty="0">
                <a:solidFill>
                  <a:schemeClr val="tx1"/>
                </a:solidFill>
                <a:latin typeface="Times New Roman" pitchFamily="18" charset="0"/>
                <a:cs typeface="Times New Roman" pitchFamily="18" charset="0"/>
              </a:rPr>
              <a:t>: The most important phase in live digital legal sciences is arrangement. This includes assembling every single important device and gear expected for the examination, including equipment and programming apparatuses for information procurement and investigation. Scientific investigators should likewise get appropriate lawful authority prior to directing any live examination</a:t>
            </a:r>
            <a:r>
              <a:rPr lang="en-US" sz="1400" dirty="0" smtClean="0">
                <a:solidFill>
                  <a:schemeClr val="tx1"/>
                </a:solidFill>
                <a:latin typeface="Times New Roman" pitchFamily="18" charset="0"/>
                <a:cs typeface="Times New Roman" pitchFamily="18" charset="0"/>
              </a:rPr>
              <a:t>.</a:t>
            </a:r>
            <a:endParaRPr lang="en-US" sz="1400" dirty="0">
              <a:solidFill>
                <a:schemeClr val="tx1"/>
              </a:solidFill>
              <a:latin typeface="Times New Roman" pitchFamily="18" charset="0"/>
              <a:cs typeface="Times New Roman" pitchFamily="18" charset="0"/>
            </a:endParaRPr>
          </a:p>
          <a:p>
            <a:pPr algn="just">
              <a:lnSpc>
                <a:spcPct val="100000"/>
              </a:lnSpc>
              <a:buFont typeface="Wingdings" pitchFamily="2" charset="2"/>
              <a:buChar char="Ø"/>
            </a:pPr>
            <a:r>
              <a:rPr lang="en-US" sz="1400" dirty="0" smtClean="0">
                <a:ln>
                  <a:solidFill>
                    <a:srgbClr val="FF0000"/>
                  </a:solidFill>
                </a:ln>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Data </a:t>
            </a:r>
            <a:r>
              <a:rPr lang="en-US" sz="1400" dirty="0">
                <a:solidFill>
                  <a:schemeClr val="tx1"/>
                </a:solidFill>
                <a:latin typeface="Times New Roman" pitchFamily="18" charset="0"/>
                <a:cs typeface="Times New Roman" pitchFamily="18" charset="0"/>
              </a:rPr>
              <a:t>Acquisition: The following stage is information securing, which includes gathering information from the running or as of late closed down framework. The information can be gathered utilizing different instruments and procedures, for example, circle imaging, network examination, and memory investigation</a:t>
            </a:r>
            <a:r>
              <a:rPr lang="en-US" sz="1400" dirty="0" smtClean="0">
                <a:solidFill>
                  <a:schemeClr val="tx1"/>
                </a:solidFill>
                <a:latin typeface="Times New Roman" pitchFamily="18" charset="0"/>
                <a:cs typeface="Times New Roman" pitchFamily="18" charset="0"/>
              </a:rPr>
              <a:t>.</a:t>
            </a:r>
            <a:endParaRPr lang="en-US" sz="1400" dirty="0">
              <a:solidFill>
                <a:schemeClr val="tx1"/>
              </a:solidFill>
              <a:latin typeface="Times New Roman" pitchFamily="18" charset="0"/>
              <a:cs typeface="Times New Roman" pitchFamily="18" charset="0"/>
            </a:endParaRPr>
          </a:p>
          <a:p>
            <a:pPr algn="just">
              <a:lnSpc>
                <a:spcPct val="100000"/>
              </a:lnSpc>
              <a:buFont typeface="Wingdings" pitchFamily="2" charset="2"/>
              <a:buChar char="Ø"/>
            </a:pPr>
            <a:r>
              <a:rPr lang="en-US" sz="1400" dirty="0" smtClean="0">
                <a:ln>
                  <a:solidFill>
                    <a:srgbClr val="FF0000"/>
                  </a:solidFill>
                </a:ln>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Data </a:t>
            </a:r>
            <a:r>
              <a:rPr lang="en-US" sz="1400" dirty="0">
                <a:solidFill>
                  <a:schemeClr val="tx1"/>
                </a:solidFill>
                <a:latin typeface="Times New Roman" pitchFamily="18" charset="0"/>
                <a:cs typeface="Times New Roman" pitchFamily="18" charset="0"/>
              </a:rPr>
              <a:t>Preservation: When the information is gained, guaranteeing its trustworthiness and tolerability in court should be saved. This includes making a criminological picture of the gained information, which is a little by little duplicate of the first information.</a:t>
            </a:r>
          </a:p>
          <a:p>
            <a:pPr algn="just">
              <a:lnSpc>
                <a:spcPct val="100000"/>
              </a:lnSpc>
              <a:buFont typeface="Wingdings" pitchFamily="2" charset="2"/>
              <a:buChar char="Ø"/>
            </a:pPr>
            <a:r>
              <a:rPr lang="en-US" sz="1400" dirty="0" smtClean="0">
                <a:ln>
                  <a:solidFill>
                    <a:srgbClr val="FF0000"/>
                  </a:solidFill>
                </a:ln>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Data </a:t>
            </a:r>
            <a:r>
              <a:rPr lang="en-US" sz="1400" dirty="0">
                <a:solidFill>
                  <a:schemeClr val="tx1"/>
                </a:solidFill>
                <a:latin typeface="Times New Roman" pitchFamily="18" charset="0"/>
                <a:cs typeface="Times New Roman" pitchFamily="18" charset="0"/>
              </a:rPr>
              <a:t>Analysis: The following stage is information investigation, which includes analyzing the criminological picture to separate significant data. The investigation can incorporate watchword look, course of events examination, and connection examination.</a:t>
            </a:r>
          </a:p>
          <a:p>
            <a:pPr algn="just">
              <a:lnSpc>
                <a:spcPct val="100000"/>
              </a:lnSpc>
              <a:buFont typeface="Wingdings" pitchFamily="2" charset="2"/>
              <a:buChar char="Ø"/>
            </a:pPr>
            <a:r>
              <a:rPr lang="en-US" sz="1400" dirty="0" smtClean="0">
                <a:ln>
                  <a:solidFill>
                    <a:srgbClr val="FF0000"/>
                  </a:solidFill>
                </a:ln>
                <a:solidFill>
                  <a:schemeClr val="tx1"/>
                </a:solidFill>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 Reporting</a:t>
            </a:r>
            <a:r>
              <a:rPr lang="en-US" sz="1400" dirty="0">
                <a:solidFill>
                  <a:schemeClr val="tx1"/>
                </a:solidFill>
                <a:latin typeface="Times New Roman" pitchFamily="18" charset="0"/>
                <a:cs typeface="Times New Roman" pitchFamily="18" charset="0"/>
              </a:rPr>
              <a:t>: The last step is detailing, which includes archiving the discoveries of the examination. The report should be clear, succinct, and permissible in court.</a:t>
            </a:r>
          </a:p>
          <a:p>
            <a:pPr marL="0" indent="0" algn="just">
              <a:lnSpc>
                <a:spcPct val="100000"/>
              </a:lnSpc>
              <a:buNone/>
            </a:pPr>
            <a:r>
              <a:rPr lang="en-US" sz="1400" dirty="0" smtClean="0">
                <a:solidFill>
                  <a:schemeClr val="tx1"/>
                </a:solidFill>
                <a:latin typeface="Times New Roman" pitchFamily="18" charset="0"/>
                <a:cs typeface="Times New Roman" pitchFamily="18" charset="0"/>
              </a:rPr>
              <a:t>The </a:t>
            </a:r>
            <a:r>
              <a:rPr lang="en-US" sz="1400" dirty="0">
                <a:solidFill>
                  <a:schemeClr val="tx1"/>
                </a:solidFill>
                <a:latin typeface="Times New Roman" pitchFamily="18" charset="0"/>
                <a:cs typeface="Times New Roman" pitchFamily="18" charset="0"/>
              </a:rPr>
              <a:t>methodology  of live digital criminology requires progressed specialized abilities, legitimate information, and the utilization of specific devices and procedures. It likewise includes severe adherence to standard working methodology and rules to guarantee the respectability and acceptability of the advanced proof.</a:t>
            </a: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7</a:t>
            </a:fld>
            <a:endParaRPr lang="en-IN" dirty="0">
              <a:solidFill>
                <a:schemeClr val="tx1"/>
              </a:solidFill>
            </a:endParaRPr>
          </a:p>
        </p:txBody>
      </p:sp>
    </p:spTree>
    <p:extLst>
      <p:ext uri="{BB962C8B-B14F-4D97-AF65-F5344CB8AC3E}">
        <p14:creationId xmlns:p14="http://schemas.microsoft.com/office/powerpoint/2010/main" val="20893680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230" y="314325"/>
            <a:ext cx="10058400" cy="1104899"/>
          </a:xfrm>
        </p:spPr>
        <p:txBody>
          <a:bodyPr>
            <a:normAutofit fontScale="90000"/>
          </a:bodyPr>
          <a:lstStyle/>
          <a:p>
            <a:pPr algn="ctr"/>
            <a:r>
              <a:rPr lang="en-US" sz="5300" dirty="0">
                <a:solidFill>
                  <a:schemeClr val="tx1"/>
                </a:solidFill>
                <a:latin typeface="Algerian" pitchFamily="82" charset="0"/>
                <a:cs typeface="Times New Roman" panose="02020603050405020304" pitchFamily="18" charset="0"/>
              </a:rPr>
              <a:t>Architecture</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8</a:t>
            </a:fld>
            <a:endParaRPr lang="en-IN" dirty="0">
              <a:solidFill>
                <a:schemeClr val="tx1"/>
              </a:solidFill>
            </a:endParaRPr>
          </a:p>
        </p:txBody>
      </p:sp>
      <p:pic>
        <p:nvPicPr>
          <p:cNvPr id="6" name="Content Placeholder 5"/>
          <p:cNvPicPr>
            <a:picLocks noGrp="1" noChangeAspect="1"/>
          </p:cNvPicPr>
          <p:nvPr>
            <p:ph idx="1"/>
          </p:nvPr>
        </p:nvPicPr>
        <p:blipFill>
          <a:blip r:embed="rId2"/>
          <a:stretch>
            <a:fillRect/>
          </a:stretch>
        </p:blipFill>
        <p:spPr>
          <a:xfrm>
            <a:off x="2327270" y="1183616"/>
            <a:ext cx="7445385" cy="4206605"/>
          </a:xfrm>
          <a:prstGeom prst="rect">
            <a:avLst/>
          </a:prstGeom>
        </p:spPr>
      </p:pic>
    </p:spTree>
    <p:extLst>
      <p:ext uri="{BB962C8B-B14F-4D97-AF65-F5344CB8AC3E}">
        <p14:creationId xmlns:p14="http://schemas.microsoft.com/office/powerpoint/2010/main" val="24386820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30" y="0"/>
            <a:ext cx="10058400" cy="918210"/>
          </a:xfrm>
        </p:spPr>
        <p:txBody>
          <a:bodyPr/>
          <a:lstStyle/>
          <a:p>
            <a:pPr algn="ctr"/>
            <a:r>
              <a:rPr lang="en-IN" dirty="0">
                <a:solidFill>
                  <a:schemeClr val="tx1"/>
                </a:solidFill>
                <a:latin typeface="Algerian" pitchFamily="82" charset="0"/>
                <a:cs typeface="Times New Roman" panose="02020603050405020304" pitchFamily="18" charset="0"/>
              </a:rPr>
              <a:t>Results and Discussion</a:t>
            </a:r>
            <a:endParaRPr lang="en-US" dirty="0">
              <a:solidFill>
                <a:schemeClr val="tx1"/>
              </a:solidFill>
              <a:latin typeface="Algerian" pitchFamily="82" charset="0"/>
            </a:endParaRPr>
          </a:p>
        </p:txBody>
      </p:sp>
      <p:sp>
        <p:nvSpPr>
          <p:cNvPr id="3" name="Content Placeholder 2"/>
          <p:cNvSpPr>
            <a:spLocks noGrp="1"/>
          </p:cNvSpPr>
          <p:nvPr>
            <p:ph idx="1"/>
          </p:nvPr>
        </p:nvSpPr>
        <p:spPr>
          <a:xfrm>
            <a:off x="811529" y="1274234"/>
            <a:ext cx="10208895" cy="5012266"/>
          </a:xfrm>
        </p:spPr>
        <p:txBody>
          <a:bodyPr>
            <a:noAutofit/>
          </a:bodyPr>
          <a:lstStyle/>
          <a:p>
            <a:pPr marL="0" indent="0" algn="just" fontAlgn="base">
              <a:lnSpc>
                <a:spcPct val="170000"/>
              </a:lnSpc>
              <a:buNone/>
            </a:pPr>
            <a:r>
              <a:rPr lang="en-IN" sz="1700" dirty="0" smtClean="0">
                <a:solidFill>
                  <a:schemeClr val="tx1"/>
                </a:solidFill>
                <a:latin typeface="Times New Roman" panose="02020603050405020304" pitchFamily="18" charset="0"/>
                <a:cs typeface="Times New Roman" panose="02020603050405020304" pitchFamily="18" charset="0"/>
              </a:rPr>
              <a:t>Digital </a:t>
            </a:r>
            <a:r>
              <a:rPr lang="en-IN" sz="1700" dirty="0">
                <a:solidFill>
                  <a:schemeClr val="tx1"/>
                </a:solidFill>
                <a:latin typeface="Times New Roman" panose="02020603050405020304" pitchFamily="18" charset="0"/>
                <a:cs typeface="Times New Roman" panose="02020603050405020304" pitchFamily="18" charset="0"/>
              </a:rPr>
              <a:t>forensics is an emerging field that involves collecting and </a:t>
            </a:r>
            <a:r>
              <a:rPr lang="en-IN" sz="1700" dirty="0" smtClean="0">
                <a:solidFill>
                  <a:schemeClr val="tx1"/>
                </a:solidFill>
                <a:latin typeface="Times New Roman" panose="02020603050405020304" pitchFamily="18" charset="0"/>
                <a:cs typeface="Times New Roman" panose="02020603050405020304" pitchFamily="18" charset="0"/>
              </a:rPr>
              <a:t>analysing </a:t>
            </a:r>
            <a:r>
              <a:rPr lang="en-IN" sz="1700" dirty="0">
                <a:solidFill>
                  <a:schemeClr val="tx1"/>
                </a:solidFill>
                <a:latin typeface="Times New Roman" panose="02020603050405020304" pitchFamily="18" charset="0"/>
                <a:cs typeface="Times New Roman" panose="02020603050405020304" pitchFamily="18" charset="0"/>
              </a:rPr>
              <a:t>digital evidence in real-time. This technique is essential for law enforcement agencies to collect evidence quickly, which can help to solve crimes quickly. The main advantage of digital forensics is that it allows investigators to recover data from HDD , which is deleted by mistake or intentionally. digital forensics also allows investigators to monitor activities. which helps to identify any malicious activity, and prevent further </a:t>
            </a:r>
            <a:r>
              <a:rPr lang="en-IN" sz="1700" dirty="0" smtClean="0">
                <a:solidFill>
                  <a:schemeClr val="tx1"/>
                </a:solidFill>
                <a:latin typeface="Times New Roman" panose="02020603050405020304" pitchFamily="18" charset="0"/>
                <a:cs typeface="Times New Roman" panose="02020603050405020304" pitchFamily="18" charset="0"/>
              </a:rPr>
              <a:t>damage. However</a:t>
            </a:r>
            <a:r>
              <a:rPr lang="en-IN" sz="1700" dirty="0">
                <a:solidFill>
                  <a:schemeClr val="tx1"/>
                </a:solidFill>
                <a:latin typeface="Times New Roman" panose="02020603050405020304" pitchFamily="18" charset="0"/>
                <a:cs typeface="Times New Roman" panose="02020603050405020304" pitchFamily="18" charset="0"/>
              </a:rPr>
              <a:t>, there are some limitations to digital forensics. For example, the technique is reliant on a live system, which may not be possible if the system has already been shut down. Moreover, live digital forensics may be challenging to carry out if the system is infected with sophisticated malware. </a:t>
            </a:r>
            <a:r>
              <a:rPr lang="en-IN" sz="1700" dirty="0" smtClean="0">
                <a:solidFill>
                  <a:schemeClr val="tx1"/>
                </a:solidFill>
                <a:latin typeface="Times New Roman" panose="02020603050405020304" pitchFamily="18" charset="0"/>
                <a:cs typeface="Times New Roman" panose="02020603050405020304" pitchFamily="18" charset="0"/>
              </a:rPr>
              <a:t>In </a:t>
            </a:r>
            <a:r>
              <a:rPr lang="en-IN" sz="1700" dirty="0">
                <a:solidFill>
                  <a:schemeClr val="tx1"/>
                </a:solidFill>
                <a:latin typeface="Times New Roman" panose="02020603050405020304" pitchFamily="18" charset="0"/>
                <a:cs typeface="Times New Roman" panose="02020603050405020304" pitchFamily="18" charset="0"/>
              </a:rPr>
              <a:t>conclusion, live digital forensics is a powerful tool that can help to collect and </a:t>
            </a:r>
            <a:r>
              <a:rPr lang="en-IN" sz="1700" dirty="0" smtClean="0">
                <a:solidFill>
                  <a:schemeClr val="tx1"/>
                </a:solidFill>
                <a:latin typeface="Times New Roman" panose="02020603050405020304" pitchFamily="18" charset="0"/>
                <a:cs typeface="Times New Roman" panose="02020603050405020304" pitchFamily="18" charset="0"/>
              </a:rPr>
              <a:t>analyse </a:t>
            </a:r>
            <a:r>
              <a:rPr lang="en-IN" sz="1700" dirty="0">
                <a:solidFill>
                  <a:schemeClr val="tx1"/>
                </a:solidFill>
                <a:latin typeface="Times New Roman" panose="02020603050405020304" pitchFamily="18" charset="0"/>
                <a:cs typeface="Times New Roman" panose="02020603050405020304" pitchFamily="18" charset="0"/>
              </a:rPr>
              <a:t>digital evidence in real-time. However, its effectiveness depends on the situation and the level of sophistication of the digital attack. Law enforcement agencies should, therefore, consider this technique as a valuable tool in their forensic toolkit. </a:t>
            </a:r>
          </a:p>
          <a:p>
            <a:pPr marL="0" indent="0" algn="just" fontAlgn="base">
              <a:lnSpc>
                <a:spcPct val="170000"/>
              </a:lnSpc>
              <a:buNone/>
            </a:pPr>
            <a:r>
              <a:rPr lang="en-IN" sz="1700" dirty="0">
                <a:solidFill>
                  <a:schemeClr val="tx1"/>
                </a:solidFill>
                <a:latin typeface="Times New Roman" panose="02020603050405020304" pitchFamily="18" charset="0"/>
                <a:cs typeface="Times New Roman" panose="02020603050405020304" pitchFamily="18" charset="0"/>
              </a:rPr>
              <a:t> </a:t>
            </a:r>
          </a:p>
          <a:p>
            <a:pPr>
              <a:lnSpc>
                <a:spcPct val="170000"/>
              </a:lnSpc>
            </a:pPr>
            <a:endParaRPr lang="en-US" sz="1700" dirty="0">
              <a:solidFill>
                <a:schemeClr val="tx1"/>
              </a:solidFill>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solidFill>
                  <a:schemeClr val="tx1"/>
                </a:solidFill>
              </a:rPr>
              <a:t>9</a:t>
            </a:fld>
            <a:endParaRPr lang="en-IN" dirty="0">
              <a:solidFill>
                <a:schemeClr val="tx1"/>
              </a:solidFill>
            </a:endParaRPr>
          </a:p>
        </p:txBody>
      </p:sp>
    </p:spTree>
    <p:extLst>
      <p:ext uri="{BB962C8B-B14F-4D97-AF65-F5344CB8AC3E}">
        <p14:creationId xmlns:p14="http://schemas.microsoft.com/office/powerpoint/2010/main" val="20189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TotalTime>
  <Words>1720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Calibri</vt:lpstr>
      <vt:lpstr>Calibri Light</vt:lpstr>
      <vt:lpstr>Times New Roman</vt:lpstr>
      <vt:lpstr>Wingdings</vt:lpstr>
      <vt:lpstr>Retrospect</vt:lpstr>
      <vt:lpstr>Live Cyber FORENSICS</vt:lpstr>
      <vt:lpstr>Contents</vt:lpstr>
      <vt:lpstr>Introduction</vt:lpstr>
      <vt:lpstr>Literature Review</vt:lpstr>
      <vt:lpstr>Research Gaps</vt:lpstr>
      <vt:lpstr>Objectives</vt:lpstr>
      <vt:lpstr>Methodology</vt:lpstr>
      <vt:lpstr>Architecture </vt:lpstr>
      <vt:lpstr>Results and Discussion</vt:lpstr>
      <vt:lpstr>Conclusion</vt:lpstr>
      <vt:lpstr>Future Scope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SameerAgrawal adypu</dc:creator>
  <cp:lastModifiedBy>Suyog Deshmukh</cp:lastModifiedBy>
  <cp:revision>24</cp:revision>
  <dcterms:created xsi:type="dcterms:W3CDTF">2023-05-03T23:50:18Z</dcterms:created>
  <dcterms:modified xsi:type="dcterms:W3CDTF">2023-05-10T17:50:38Z</dcterms:modified>
</cp:coreProperties>
</file>