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34479" y="1028700"/>
            <a:ext cx="14032230" cy="2893695"/>
          </a:xfrm>
          <a:custGeom>
            <a:avLst/>
            <a:gdLst/>
            <a:ahLst/>
            <a:cxnLst/>
            <a:rect l="l" t="t" r="r" b="b"/>
            <a:pathLst>
              <a:path w="14032230" h="2893695">
                <a:moveTo>
                  <a:pt x="14032110" y="2893218"/>
                </a:moveTo>
                <a:lnTo>
                  <a:pt x="0" y="2893218"/>
                </a:lnTo>
                <a:lnTo>
                  <a:pt x="0" y="0"/>
                </a:lnTo>
                <a:lnTo>
                  <a:pt x="14032110" y="0"/>
                </a:lnTo>
                <a:lnTo>
                  <a:pt x="14032110" y="2893218"/>
                </a:lnTo>
                <a:close/>
              </a:path>
            </a:pathLst>
          </a:custGeom>
          <a:solidFill>
            <a:srgbClr val="CB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3209924" cy="48101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2415" y="4147528"/>
            <a:ext cx="11073335" cy="5114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2701" y="1303085"/>
            <a:ext cx="17442597" cy="150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4364" y="6571462"/>
            <a:ext cx="17599270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DFE6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683" y="320792"/>
            <a:ext cx="327914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CB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699" y="2272154"/>
            <a:ext cx="16236601" cy="625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DFE6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5765" marR="5080">
              <a:lnSpc>
                <a:spcPct val="115700"/>
              </a:lnSpc>
              <a:spcBef>
                <a:spcPts val="100"/>
              </a:spcBef>
            </a:pPr>
            <a:r>
              <a:rPr spc="-505" dirty="0"/>
              <a:t>E</a:t>
            </a:r>
            <a:r>
              <a:rPr spc="300" dirty="0"/>
              <a:t>X</a:t>
            </a:r>
            <a:r>
              <a:rPr spc="-130" dirty="0"/>
              <a:t>P</a:t>
            </a:r>
            <a:r>
              <a:rPr spc="-505" dirty="0"/>
              <a:t>L</a:t>
            </a:r>
            <a:r>
              <a:rPr spc="40" dirty="0"/>
              <a:t>O</a:t>
            </a:r>
            <a:r>
              <a:rPr spc="-260" dirty="0"/>
              <a:t>R</a:t>
            </a:r>
            <a:r>
              <a:rPr spc="125" dirty="0"/>
              <a:t>I</a:t>
            </a:r>
            <a:r>
              <a:rPr spc="180" dirty="0"/>
              <a:t>N</a:t>
            </a:r>
            <a:r>
              <a:rPr spc="-85" dirty="0"/>
              <a:t>G</a:t>
            </a:r>
            <a:r>
              <a:rPr spc="-365" dirty="0"/>
              <a:t> </a:t>
            </a:r>
            <a:r>
              <a:rPr spc="150" dirty="0"/>
              <a:t>C</a:t>
            </a:r>
            <a:r>
              <a:rPr spc="-260" dirty="0"/>
              <a:t>R</a:t>
            </a:r>
            <a:r>
              <a:rPr spc="125" dirty="0"/>
              <a:t>I</a:t>
            </a:r>
            <a:r>
              <a:rPr spc="150" dirty="0"/>
              <a:t>C</a:t>
            </a:r>
            <a:r>
              <a:rPr spc="15" dirty="0"/>
              <a:t>K</a:t>
            </a:r>
            <a:r>
              <a:rPr spc="-505" dirty="0"/>
              <a:t>E</a:t>
            </a:r>
            <a:r>
              <a:rPr spc="-25" dirty="0"/>
              <a:t>T</a:t>
            </a:r>
            <a:r>
              <a:rPr spc="-365" dirty="0"/>
              <a:t> </a:t>
            </a:r>
            <a:r>
              <a:rPr spc="-130" dirty="0"/>
              <a:t>P</a:t>
            </a:r>
            <a:r>
              <a:rPr spc="-505" dirty="0"/>
              <a:t>L</a:t>
            </a:r>
            <a:r>
              <a:rPr spc="135" dirty="0"/>
              <a:t>A</a:t>
            </a:r>
            <a:r>
              <a:rPr spc="140" dirty="0"/>
              <a:t>Y</a:t>
            </a:r>
            <a:r>
              <a:rPr spc="-505" dirty="0"/>
              <a:t>E</a:t>
            </a:r>
            <a:r>
              <a:rPr spc="-254" dirty="0"/>
              <a:t>R</a:t>
            </a:r>
            <a:r>
              <a:rPr spc="-365" dirty="0"/>
              <a:t> </a:t>
            </a:r>
            <a:r>
              <a:rPr spc="-200" dirty="0"/>
              <a:t>S</a:t>
            </a:r>
            <a:r>
              <a:rPr spc="125" dirty="0"/>
              <a:t>I</a:t>
            </a:r>
            <a:r>
              <a:rPr spc="430" dirty="0"/>
              <a:t>M</a:t>
            </a:r>
            <a:r>
              <a:rPr spc="125" dirty="0"/>
              <a:t>I</a:t>
            </a:r>
            <a:r>
              <a:rPr spc="-505" dirty="0"/>
              <a:t>L</a:t>
            </a:r>
            <a:r>
              <a:rPr spc="135" dirty="0"/>
              <a:t>A</a:t>
            </a:r>
            <a:r>
              <a:rPr spc="-260" dirty="0"/>
              <a:t>R</a:t>
            </a:r>
            <a:r>
              <a:rPr spc="125" dirty="0"/>
              <a:t>I</a:t>
            </a:r>
            <a:r>
              <a:rPr spc="-30" dirty="0"/>
              <a:t>T</a:t>
            </a:r>
            <a:r>
              <a:rPr spc="145" dirty="0"/>
              <a:t>Y</a:t>
            </a:r>
            <a:r>
              <a:rPr spc="-365" dirty="0"/>
              <a:t> </a:t>
            </a:r>
            <a:r>
              <a:rPr spc="135" dirty="0"/>
              <a:t>A</a:t>
            </a:r>
            <a:r>
              <a:rPr spc="180" dirty="0"/>
              <a:t>N</a:t>
            </a:r>
            <a:r>
              <a:rPr spc="35" dirty="0"/>
              <a:t>D  </a:t>
            </a:r>
            <a:r>
              <a:rPr spc="-140" dirty="0"/>
              <a:t>REPLACEMENT</a:t>
            </a:r>
            <a:r>
              <a:rPr spc="-365" dirty="0"/>
              <a:t> </a:t>
            </a:r>
            <a:r>
              <a:rPr spc="-5" dirty="0"/>
              <a:t>USING</a:t>
            </a:r>
            <a:r>
              <a:rPr spc="-365" dirty="0"/>
              <a:t> </a:t>
            </a:r>
            <a:r>
              <a:rPr spc="75" dirty="0"/>
              <a:t>DATA</a:t>
            </a:r>
            <a:r>
              <a:rPr spc="-365" dirty="0"/>
              <a:t> </a:t>
            </a:r>
            <a:r>
              <a:rPr spc="-85" dirty="0"/>
              <a:t>SCIENCE</a:t>
            </a:r>
            <a:r>
              <a:rPr spc="-365" dirty="0"/>
              <a:t> </a:t>
            </a:r>
            <a:r>
              <a:rPr spc="-70" dirty="0"/>
              <a:t>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2400300"/>
            <a:ext cx="6553199" cy="6562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637384-521B-6FEB-83F8-AF3B266416D9}"/>
              </a:ext>
            </a:extLst>
          </p:cNvPr>
          <p:cNvSpPr txBox="1"/>
          <p:nvPr/>
        </p:nvSpPr>
        <p:spPr>
          <a:xfrm flipH="1">
            <a:off x="1600200" y="728810"/>
            <a:ext cx="154686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Players Clustered in 28-dimensional space in 5 different clusters.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1104900"/>
            <a:ext cx="12068175" cy="72961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ED5DD3-E5C9-C087-DC57-9C1AB7612F39}"/>
              </a:ext>
            </a:extLst>
          </p:cNvPr>
          <p:cNvSpPr txBox="1"/>
          <p:nvPr/>
        </p:nvSpPr>
        <p:spPr>
          <a:xfrm flipH="1">
            <a:off x="457200" y="407670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4000" b="1" dirty="0">
                <a:latin typeface="Bodoni MT" panose="02070603080606020203" pitchFamily="18" charset="0"/>
              </a:rPr>
              <a:t>Search for player cluster.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b="1" dirty="0">
                <a:latin typeface="Bodoni MT" panose="02070603080606020203" pitchFamily="18" charset="0"/>
              </a:rPr>
              <a:t>Calculate distance of all the players with the player of interest.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b="1" dirty="0">
                <a:latin typeface="Bodoni MT" panose="02070603080606020203" pitchFamily="18" charset="0"/>
              </a:rPr>
              <a:t>Return players having top-4 shortest Euclidian Distance.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87396" y="2791883"/>
            <a:ext cx="3086100" cy="3086100"/>
          </a:xfrm>
          <a:prstGeom prst="rect">
            <a:avLst/>
          </a:prstGeom>
          <a:solidFill>
            <a:srgbClr val="A7E69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845185">
              <a:lnSpc>
                <a:spcPct val="100000"/>
              </a:lnSpc>
              <a:spcBef>
                <a:spcPts val="3579"/>
              </a:spcBef>
            </a:pPr>
            <a:r>
              <a:rPr sz="3900" spc="-110" dirty="0">
                <a:latin typeface="Lucida Sans Unicode"/>
                <a:cs typeface="Lucida Sans Unicode"/>
              </a:rPr>
              <a:t>Model</a:t>
            </a:r>
            <a:endParaRPr sz="39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51814" y="1523359"/>
            <a:ext cx="152400" cy="1266825"/>
            <a:chOff x="8951814" y="1523359"/>
            <a:chExt cx="152400" cy="1266825"/>
          </a:xfrm>
        </p:grpSpPr>
        <p:sp>
          <p:nvSpPr>
            <p:cNvPr id="5" name="object 5"/>
            <p:cNvSpPr/>
            <p:nvPr/>
          </p:nvSpPr>
          <p:spPr>
            <a:xfrm>
              <a:off x="8998829" y="1542409"/>
              <a:ext cx="31115" cy="1228725"/>
            </a:xfrm>
            <a:custGeom>
              <a:avLst/>
              <a:gdLst/>
              <a:ahLst/>
              <a:cxnLst/>
              <a:rect l="l" t="t" r="r" b="b"/>
              <a:pathLst>
                <a:path w="31115" h="1228725">
                  <a:moveTo>
                    <a:pt x="0" y="0"/>
                  </a:moveTo>
                  <a:lnTo>
                    <a:pt x="31068" y="1228394"/>
                  </a:lnTo>
                </a:path>
              </a:pathLst>
            </a:custGeom>
            <a:ln w="380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0842" y="2693309"/>
              <a:ext cx="114300" cy="78105"/>
            </a:xfrm>
            <a:custGeom>
              <a:avLst/>
              <a:gdLst/>
              <a:ahLst/>
              <a:cxnLst/>
              <a:rect l="l" t="t" r="r" b="b"/>
              <a:pathLst>
                <a:path w="114300" h="78105">
                  <a:moveTo>
                    <a:pt x="114263" y="0"/>
                  </a:moveTo>
                  <a:lnTo>
                    <a:pt x="59055" y="77493"/>
                  </a:lnTo>
                  <a:lnTo>
                    <a:pt x="0" y="2889"/>
                  </a:lnTo>
                </a:path>
              </a:pathLst>
            </a:custGeom>
            <a:ln w="38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3822" y="484559"/>
            <a:ext cx="33013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</a:t>
            </a:r>
            <a:r>
              <a:rPr sz="3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919" y="891749"/>
            <a:ext cx="10163810" cy="12750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185535">
              <a:lnSpc>
                <a:spcPct val="100000"/>
              </a:lnSpc>
              <a:spcBef>
                <a:spcPts val="935"/>
              </a:spcBef>
            </a:pPr>
            <a:r>
              <a:rPr sz="3400" spc="135" dirty="0">
                <a:solidFill>
                  <a:srgbClr val="CB2425"/>
                </a:solidFill>
                <a:latin typeface="Microsoft Sans Serif"/>
                <a:cs typeface="Microsoft Sans Serif"/>
              </a:rPr>
              <a:t>name</a:t>
            </a:r>
            <a:r>
              <a:rPr sz="3400" spc="-9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00" spc="-130" dirty="0">
                <a:solidFill>
                  <a:srgbClr val="CB2425"/>
                </a:solidFill>
                <a:latin typeface="Microsoft Sans Serif"/>
                <a:cs typeface="Microsoft Sans Serif"/>
              </a:rPr>
              <a:t>=</a:t>
            </a:r>
            <a:r>
              <a:rPr sz="3400" spc="-9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CB2425"/>
                </a:solidFill>
                <a:latin typeface="Microsoft Sans Serif"/>
                <a:cs typeface="Microsoft Sans Serif"/>
              </a:rPr>
              <a:t>'Virat</a:t>
            </a:r>
            <a:r>
              <a:rPr sz="3400" spc="-9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00" spc="135" dirty="0">
                <a:solidFill>
                  <a:srgbClr val="CB2425"/>
                </a:solidFill>
                <a:latin typeface="Microsoft Sans Serif"/>
                <a:cs typeface="Microsoft Sans Serif"/>
              </a:rPr>
              <a:t>Kohli'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Given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format:</a:t>
            </a:r>
            <a:r>
              <a:rPr sz="3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endParaRPr sz="34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60902" y="5858975"/>
            <a:ext cx="152400" cy="1267460"/>
            <a:chOff x="8960902" y="5858975"/>
            <a:chExt cx="152400" cy="1267460"/>
          </a:xfrm>
        </p:grpSpPr>
        <p:sp>
          <p:nvSpPr>
            <p:cNvPr id="10" name="object 10"/>
            <p:cNvSpPr/>
            <p:nvPr/>
          </p:nvSpPr>
          <p:spPr>
            <a:xfrm>
              <a:off x="9022503" y="5878025"/>
              <a:ext cx="15875" cy="1229360"/>
            </a:xfrm>
            <a:custGeom>
              <a:avLst/>
              <a:gdLst/>
              <a:ahLst/>
              <a:cxnLst/>
              <a:rect l="l" t="t" r="r" b="b"/>
              <a:pathLst>
                <a:path w="15875" h="1229359">
                  <a:moveTo>
                    <a:pt x="0" y="0"/>
                  </a:moveTo>
                  <a:lnTo>
                    <a:pt x="15541" y="1228734"/>
                  </a:lnTo>
                </a:path>
              </a:pathLst>
            </a:custGeom>
            <a:ln w="38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9936" y="7029933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0" y="0"/>
                  </a:moveTo>
                  <a:lnTo>
                    <a:pt x="58108" y="76825"/>
                  </a:lnTo>
                  <a:lnTo>
                    <a:pt x="0" y="1445"/>
                  </a:lnTo>
                </a:path>
              </a:pathLst>
            </a:custGeom>
            <a:ln w="380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2631" y="7102033"/>
            <a:ext cx="14044930" cy="12890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3450" spc="95" dirty="0">
                <a:solidFill>
                  <a:srgbClr val="CB2425"/>
                </a:solidFill>
                <a:latin typeface="Microsoft Sans Serif"/>
                <a:cs typeface="Microsoft Sans Serif"/>
              </a:rPr>
              <a:t>['Kane</a:t>
            </a:r>
            <a:r>
              <a:rPr sz="3450" spc="-6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CB2425"/>
                </a:solidFill>
                <a:latin typeface="Microsoft Sans Serif"/>
                <a:cs typeface="Microsoft Sans Serif"/>
              </a:rPr>
              <a:t>Williamson',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CB2425"/>
                </a:solidFill>
                <a:latin typeface="Microsoft Sans Serif"/>
                <a:cs typeface="Microsoft Sans Serif"/>
              </a:rPr>
              <a:t>'Steven</a:t>
            </a:r>
            <a:r>
              <a:rPr sz="3450" spc="-6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CB2425"/>
                </a:solidFill>
                <a:latin typeface="Microsoft Sans Serif"/>
                <a:cs typeface="Microsoft Sans Serif"/>
              </a:rPr>
              <a:t>Smith',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60" dirty="0">
                <a:solidFill>
                  <a:srgbClr val="CB2425"/>
                </a:solidFill>
                <a:latin typeface="Microsoft Sans Serif"/>
                <a:cs typeface="Microsoft Sans Serif"/>
              </a:rPr>
              <a:t>'Joe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35" dirty="0">
                <a:solidFill>
                  <a:srgbClr val="CB2425"/>
                </a:solidFill>
                <a:latin typeface="Microsoft Sans Serif"/>
                <a:cs typeface="Microsoft Sans Serif"/>
              </a:rPr>
              <a:t>Root',</a:t>
            </a:r>
            <a:r>
              <a:rPr sz="3450" spc="-60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CB2425"/>
                </a:solidFill>
                <a:latin typeface="Microsoft Sans Serif"/>
                <a:cs typeface="Microsoft Sans Serif"/>
              </a:rPr>
              <a:t>'Cheteshwar</a:t>
            </a:r>
            <a:r>
              <a:rPr sz="3450" spc="-55" dirty="0">
                <a:solidFill>
                  <a:srgbClr val="CB2425"/>
                </a:solidFill>
                <a:latin typeface="Microsoft Sans Serif"/>
                <a:cs typeface="Microsoft Sans Serif"/>
              </a:rPr>
              <a:t> </a:t>
            </a:r>
            <a:r>
              <a:rPr sz="3450" spc="120" dirty="0">
                <a:solidFill>
                  <a:srgbClr val="CB2425"/>
                </a:solidFill>
                <a:latin typeface="Microsoft Sans Serif"/>
                <a:cs typeface="Microsoft Sans Serif"/>
              </a:rPr>
              <a:t>Pujara']</a:t>
            </a:r>
            <a:endParaRPr sz="3450">
              <a:latin typeface="Microsoft Sans Serif"/>
              <a:cs typeface="Microsoft Sans Serif"/>
            </a:endParaRPr>
          </a:p>
          <a:p>
            <a:pPr marR="1071880" algn="ctr">
              <a:lnSpc>
                <a:spcPct val="100000"/>
              </a:lnSpc>
              <a:spcBef>
                <a:spcPts val="850"/>
              </a:spcBef>
            </a:pPr>
            <a:r>
              <a:rPr sz="3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Similar</a:t>
            </a:r>
            <a:r>
              <a:rPr sz="3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Players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FE6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72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Rounded MT Bold</vt:lpstr>
      <vt:lpstr>Bodoni MT</vt:lpstr>
      <vt:lpstr>Calibri</vt:lpstr>
      <vt:lpstr>Lucida Sans Unicode</vt:lpstr>
      <vt:lpstr>Microsoft Sans Serif</vt:lpstr>
      <vt:lpstr>Tahoma</vt:lpstr>
      <vt:lpstr>Times New Roman</vt:lpstr>
      <vt:lpstr>Office Theme</vt:lpstr>
      <vt:lpstr>EXPLORING CRICKET PLAYER SIMILARITY AND  REPLACEMENT USING DATA SCIENCE TECHNIQUES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project presentation</dc:title>
  <dc:creator>Suyog Khanal</dc:creator>
  <cp:keywords>DAFc515bTa8,BAFYUGMQz8k</cp:keywords>
  <cp:lastModifiedBy>Suyog khanal</cp:lastModifiedBy>
  <cp:revision>2</cp:revision>
  <dcterms:created xsi:type="dcterms:W3CDTF">2023-03-18T14:22:23Z</dcterms:created>
  <dcterms:modified xsi:type="dcterms:W3CDTF">2023-10-25T16:27:16Z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2023-03-18T00:00:00Z</vt:filetime>
  </property>
</Properties>
</file>