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34479" y="1028700"/>
            <a:ext cx="14032230" cy="2893695"/>
          </a:xfrm>
          <a:custGeom>
            <a:avLst/>
            <a:gdLst/>
            <a:ahLst/>
            <a:cxnLst/>
            <a:rect l="l" t="t" r="r" b="b"/>
            <a:pathLst>
              <a:path w="14032230" h="2893695">
                <a:moveTo>
                  <a:pt x="14032110" y="2893218"/>
                </a:moveTo>
                <a:lnTo>
                  <a:pt x="0" y="2893218"/>
                </a:lnTo>
                <a:lnTo>
                  <a:pt x="0" y="0"/>
                </a:lnTo>
                <a:lnTo>
                  <a:pt x="14032110" y="0"/>
                </a:lnTo>
                <a:lnTo>
                  <a:pt x="14032110" y="2893218"/>
                </a:lnTo>
                <a:close/>
              </a:path>
            </a:pathLst>
          </a:custGeom>
          <a:solidFill>
            <a:srgbClr val="CB24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3209924" cy="48101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2415" y="4147528"/>
            <a:ext cx="11073335" cy="5114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2701" y="1303085"/>
            <a:ext cx="17442597" cy="1507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4364" y="6571462"/>
            <a:ext cx="17599270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CB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DFE69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CB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CB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683" y="320792"/>
            <a:ext cx="327914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CB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699" y="2272154"/>
            <a:ext cx="16236601" cy="6255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DFE69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/aaronjones32/cricket-player-statistics-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5765" marR="5080">
              <a:lnSpc>
                <a:spcPct val="115700"/>
              </a:lnSpc>
              <a:spcBef>
                <a:spcPts val="100"/>
              </a:spcBef>
            </a:pPr>
            <a:r>
              <a:rPr spc="-505" dirty="0"/>
              <a:t>E</a:t>
            </a:r>
            <a:r>
              <a:rPr spc="300" dirty="0"/>
              <a:t>X</a:t>
            </a:r>
            <a:r>
              <a:rPr spc="-130" dirty="0"/>
              <a:t>P</a:t>
            </a:r>
            <a:r>
              <a:rPr spc="-505" dirty="0"/>
              <a:t>L</a:t>
            </a:r>
            <a:r>
              <a:rPr spc="40" dirty="0"/>
              <a:t>O</a:t>
            </a:r>
            <a:r>
              <a:rPr spc="-260" dirty="0"/>
              <a:t>R</a:t>
            </a:r>
            <a:r>
              <a:rPr spc="125" dirty="0"/>
              <a:t>I</a:t>
            </a:r>
            <a:r>
              <a:rPr spc="180" dirty="0"/>
              <a:t>N</a:t>
            </a:r>
            <a:r>
              <a:rPr spc="-85" dirty="0"/>
              <a:t>G</a:t>
            </a:r>
            <a:r>
              <a:rPr spc="-365" dirty="0"/>
              <a:t> </a:t>
            </a:r>
            <a:r>
              <a:rPr spc="150" dirty="0"/>
              <a:t>C</a:t>
            </a:r>
            <a:r>
              <a:rPr spc="-260" dirty="0"/>
              <a:t>R</a:t>
            </a:r>
            <a:r>
              <a:rPr spc="125" dirty="0"/>
              <a:t>I</a:t>
            </a:r>
            <a:r>
              <a:rPr spc="150" dirty="0"/>
              <a:t>C</a:t>
            </a:r>
            <a:r>
              <a:rPr spc="15" dirty="0"/>
              <a:t>K</a:t>
            </a:r>
            <a:r>
              <a:rPr spc="-505" dirty="0"/>
              <a:t>E</a:t>
            </a:r>
            <a:r>
              <a:rPr spc="-25" dirty="0"/>
              <a:t>T</a:t>
            </a:r>
            <a:r>
              <a:rPr spc="-365" dirty="0"/>
              <a:t> </a:t>
            </a:r>
            <a:r>
              <a:rPr spc="-130" dirty="0"/>
              <a:t>P</a:t>
            </a:r>
            <a:r>
              <a:rPr spc="-505" dirty="0"/>
              <a:t>L</a:t>
            </a:r>
            <a:r>
              <a:rPr spc="135" dirty="0"/>
              <a:t>A</a:t>
            </a:r>
            <a:r>
              <a:rPr spc="140" dirty="0"/>
              <a:t>Y</a:t>
            </a:r>
            <a:r>
              <a:rPr spc="-505" dirty="0"/>
              <a:t>E</a:t>
            </a:r>
            <a:r>
              <a:rPr spc="-254" dirty="0"/>
              <a:t>R</a:t>
            </a:r>
            <a:r>
              <a:rPr spc="-365" dirty="0"/>
              <a:t> </a:t>
            </a:r>
            <a:r>
              <a:rPr spc="-200" dirty="0"/>
              <a:t>S</a:t>
            </a:r>
            <a:r>
              <a:rPr spc="125" dirty="0"/>
              <a:t>I</a:t>
            </a:r>
            <a:r>
              <a:rPr spc="430" dirty="0"/>
              <a:t>M</a:t>
            </a:r>
            <a:r>
              <a:rPr spc="125" dirty="0"/>
              <a:t>I</a:t>
            </a:r>
            <a:r>
              <a:rPr spc="-505" dirty="0"/>
              <a:t>L</a:t>
            </a:r>
            <a:r>
              <a:rPr spc="135" dirty="0"/>
              <a:t>A</a:t>
            </a:r>
            <a:r>
              <a:rPr spc="-260" dirty="0"/>
              <a:t>R</a:t>
            </a:r>
            <a:r>
              <a:rPr spc="125" dirty="0"/>
              <a:t>I</a:t>
            </a:r>
            <a:r>
              <a:rPr spc="-30" dirty="0"/>
              <a:t>T</a:t>
            </a:r>
            <a:r>
              <a:rPr spc="145" dirty="0"/>
              <a:t>Y</a:t>
            </a:r>
            <a:r>
              <a:rPr spc="-365" dirty="0"/>
              <a:t> </a:t>
            </a:r>
            <a:r>
              <a:rPr spc="135" dirty="0"/>
              <a:t>A</a:t>
            </a:r>
            <a:r>
              <a:rPr spc="180" dirty="0"/>
              <a:t>N</a:t>
            </a:r>
            <a:r>
              <a:rPr spc="35" dirty="0"/>
              <a:t>D  </a:t>
            </a:r>
            <a:r>
              <a:rPr spc="-140" dirty="0"/>
              <a:t>REPLACEMENT</a:t>
            </a:r>
            <a:r>
              <a:rPr spc="-365" dirty="0"/>
              <a:t> </a:t>
            </a:r>
            <a:r>
              <a:rPr spc="-5" dirty="0"/>
              <a:t>USING</a:t>
            </a:r>
            <a:r>
              <a:rPr spc="-365" dirty="0"/>
              <a:t> </a:t>
            </a:r>
            <a:r>
              <a:rPr spc="75" dirty="0"/>
              <a:t>DATA</a:t>
            </a:r>
            <a:r>
              <a:rPr spc="-365" dirty="0"/>
              <a:t> </a:t>
            </a:r>
            <a:r>
              <a:rPr spc="-85" dirty="0"/>
              <a:t>SCIENCE</a:t>
            </a:r>
            <a:r>
              <a:rPr spc="-365" dirty="0"/>
              <a:t> </a:t>
            </a:r>
            <a:r>
              <a:rPr spc="-7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64" y="6571462"/>
            <a:ext cx="652589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marR="5080" indent="-164465">
              <a:lnSpc>
                <a:spcPct val="115799"/>
              </a:lnSpc>
              <a:spcBef>
                <a:spcPts val="100"/>
              </a:spcBef>
            </a:pPr>
            <a:r>
              <a:rPr sz="3400" b="1" spc="355" dirty="0">
                <a:solidFill>
                  <a:srgbClr val="FFFFFF"/>
                </a:solidFill>
                <a:latin typeface="Cambria"/>
                <a:cs typeface="Cambria"/>
              </a:rPr>
              <a:t>Nazneen</a:t>
            </a:r>
            <a:r>
              <a:rPr sz="3400" b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00" b="1" spc="385" dirty="0">
                <a:solidFill>
                  <a:srgbClr val="FFFFFF"/>
                </a:solidFill>
                <a:latin typeface="Cambria"/>
                <a:cs typeface="Cambria"/>
              </a:rPr>
              <a:t>Alam</a:t>
            </a:r>
            <a:r>
              <a:rPr sz="3400" b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00" b="1" spc="459" dirty="0">
                <a:solidFill>
                  <a:srgbClr val="FFFFFF"/>
                </a:solidFill>
                <a:latin typeface="Cambria"/>
                <a:cs typeface="Cambria"/>
              </a:rPr>
              <a:t>22MDT0070 </a:t>
            </a:r>
            <a:r>
              <a:rPr sz="3400" b="1" spc="-7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00" b="1" spc="375" dirty="0">
                <a:solidFill>
                  <a:srgbClr val="FFFFFF"/>
                </a:solidFill>
                <a:latin typeface="Cambria"/>
                <a:cs typeface="Cambria"/>
              </a:rPr>
              <a:t>Suyog</a:t>
            </a:r>
            <a:r>
              <a:rPr sz="3400" b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00" b="1" spc="280" dirty="0">
                <a:solidFill>
                  <a:srgbClr val="FFFFFF"/>
                </a:solidFill>
                <a:latin typeface="Cambria"/>
                <a:cs typeface="Cambria"/>
              </a:rPr>
              <a:t>Khanal</a:t>
            </a:r>
            <a:r>
              <a:rPr sz="3400" b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00" b="1" spc="360" dirty="0">
                <a:solidFill>
                  <a:srgbClr val="FFFFFF"/>
                </a:solidFill>
                <a:latin typeface="Cambria"/>
                <a:cs typeface="Cambria"/>
              </a:rPr>
              <a:t>22MDT0162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5713" y="1860098"/>
            <a:ext cx="6553199" cy="6562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4692" y="1303369"/>
            <a:ext cx="12068175" cy="7296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87396" y="2791883"/>
            <a:ext cx="3086100" cy="3086100"/>
          </a:xfrm>
          <a:prstGeom prst="rect">
            <a:avLst/>
          </a:prstGeom>
          <a:solidFill>
            <a:srgbClr val="A7E69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 marL="845185">
              <a:lnSpc>
                <a:spcPct val="100000"/>
              </a:lnSpc>
              <a:spcBef>
                <a:spcPts val="3579"/>
              </a:spcBef>
            </a:pPr>
            <a:r>
              <a:rPr sz="3900" spc="-110" dirty="0">
                <a:latin typeface="Lucida Sans Unicode"/>
                <a:cs typeface="Lucida Sans Unicode"/>
              </a:rPr>
              <a:t>Model</a:t>
            </a:r>
            <a:endParaRPr sz="39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51814" y="1523359"/>
            <a:ext cx="152400" cy="1266825"/>
            <a:chOff x="8951814" y="1523359"/>
            <a:chExt cx="152400" cy="1266825"/>
          </a:xfrm>
        </p:grpSpPr>
        <p:sp>
          <p:nvSpPr>
            <p:cNvPr id="5" name="object 5"/>
            <p:cNvSpPr/>
            <p:nvPr/>
          </p:nvSpPr>
          <p:spPr>
            <a:xfrm>
              <a:off x="8998829" y="1542409"/>
              <a:ext cx="31115" cy="1228725"/>
            </a:xfrm>
            <a:custGeom>
              <a:avLst/>
              <a:gdLst/>
              <a:ahLst/>
              <a:cxnLst/>
              <a:rect l="l" t="t" r="r" b="b"/>
              <a:pathLst>
                <a:path w="31115" h="1228725">
                  <a:moveTo>
                    <a:pt x="0" y="0"/>
                  </a:moveTo>
                  <a:lnTo>
                    <a:pt x="31068" y="1228394"/>
                  </a:lnTo>
                </a:path>
              </a:pathLst>
            </a:custGeom>
            <a:ln w="380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0842" y="2693309"/>
              <a:ext cx="114300" cy="78105"/>
            </a:xfrm>
            <a:custGeom>
              <a:avLst/>
              <a:gdLst/>
              <a:ahLst/>
              <a:cxnLst/>
              <a:rect l="l" t="t" r="r" b="b"/>
              <a:pathLst>
                <a:path w="114300" h="78105">
                  <a:moveTo>
                    <a:pt x="114263" y="0"/>
                  </a:moveTo>
                  <a:lnTo>
                    <a:pt x="59055" y="77493"/>
                  </a:lnTo>
                  <a:lnTo>
                    <a:pt x="0" y="2889"/>
                  </a:lnTo>
                </a:path>
              </a:pathLst>
            </a:custGeom>
            <a:ln w="38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3822" y="484559"/>
            <a:ext cx="33013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Format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919" y="891749"/>
            <a:ext cx="10163810" cy="12750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6185535">
              <a:lnSpc>
                <a:spcPct val="100000"/>
              </a:lnSpc>
              <a:spcBef>
                <a:spcPts val="935"/>
              </a:spcBef>
            </a:pPr>
            <a:r>
              <a:rPr sz="3400" spc="135" dirty="0">
                <a:solidFill>
                  <a:srgbClr val="CB2425"/>
                </a:solidFill>
                <a:latin typeface="Microsoft Sans Serif"/>
                <a:cs typeface="Microsoft Sans Serif"/>
              </a:rPr>
              <a:t>name</a:t>
            </a:r>
            <a:r>
              <a:rPr sz="3400" spc="-9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00" spc="-130" dirty="0">
                <a:solidFill>
                  <a:srgbClr val="CB2425"/>
                </a:solidFill>
                <a:latin typeface="Microsoft Sans Serif"/>
                <a:cs typeface="Microsoft Sans Serif"/>
              </a:rPr>
              <a:t>=</a:t>
            </a:r>
            <a:r>
              <a:rPr sz="3400" spc="-9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CB2425"/>
                </a:solidFill>
                <a:latin typeface="Microsoft Sans Serif"/>
                <a:cs typeface="Microsoft Sans Serif"/>
              </a:rPr>
              <a:t>'Virat</a:t>
            </a:r>
            <a:r>
              <a:rPr sz="3400" spc="-9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00" spc="135" dirty="0">
                <a:solidFill>
                  <a:srgbClr val="CB2425"/>
                </a:solidFill>
                <a:latin typeface="Microsoft Sans Serif"/>
                <a:cs typeface="Microsoft Sans Serif"/>
              </a:rPr>
              <a:t>Kohli'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Given</a:t>
            </a:r>
            <a:r>
              <a:rPr sz="3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format:</a:t>
            </a:r>
            <a:r>
              <a:rPr sz="3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endParaRPr sz="34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60902" y="5858975"/>
            <a:ext cx="152400" cy="1267460"/>
            <a:chOff x="8960902" y="5858975"/>
            <a:chExt cx="152400" cy="1267460"/>
          </a:xfrm>
        </p:grpSpPr>
        <p:sp>
          <p:nvSpPr>
            <p:cNvPr id="10" name="object 10"/>
            <p:cNvSpPr/>
            <p:nvPr/>
          </p:nvSpPr>
          <p:spPr>
            <a:xfrm>
              <a:off x="9022503" y="5878025"/>
              <a:ext cx="15875" cy="1229360"/>
            </a:xfrm>
            <a:custGeom>
              <a:avLst/>
              <a:gdLst/>
              <a:ahLst/>
              <a:cxnLst/>
              <a:rect l="l" t="t" r="r" b="b"/>
              <a:pathLst>
                <a:path w="15875" h="1229359">
                  <a:moveTo>
                    <a:pt x="0" y="0"/>
                  </a:moveTo>
                  <a:lnTo>
                    <a:pt x="15541" y="1228734"/>
                  </a:lnTo>
                </a:path>
              </a:pathLst>
            </a:custGeom>
            <a:ln w="38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79936" y="7029933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114290" y="0"/>
                  </a:moveTo>
                  <a:lnTo>
                    <a:pt x="58108" y="76825"/>
                  </a:lnTo>
                  <a:lnTo>
                    <a:pt x="0" y="1445"/>
                  </a:lnTo>
                </a:path>
              </a:pathLst>
            </a:custGeom>
            <a:ln w="380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2631" y="7102033"/>
            <a:ext cx="14044930" cy="12890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3450" spc="95" dirty="0">
                <a:solidFill>
                  <a:srgbClr val="CB2425"/>
                </a:solidFill>
                <a:latin typeface="Microsoft Sans Serif"/>
                <a:cs typeface="Microsoft Sans Serif"/>
              </a:rPr>
              <a:t>['Kane</a:t>
            </a:r>
            <a:r>
              <a:rPr sz="3450" spc="-6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CB2425"/>
                </a:solidFill>
                <a:latin typeface="Microsoft Sans Serif"/>
                <a:cs typeface="Microsoft Sans Serif"/>
              </a:rPr>
              <a:t>Williamson',</a:t>
            </a:r>
            <a:r>
              <a:rPr sz="3450" spc="-55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CB2425"/>
                </a:solidFill>
                <a:latin typeface="Microsoft Sans Serif"/>
                <a:cs typeface="Microsoft Sans Serif"/>
              </a:rPr>
              <a:t>'Steven</a:t>
            </a:r>
            <a:r>
              <a:rPr sz="3450" spc="-6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CB2425"/>
                </a:solidFill>
                <a:latin typeface="Microsoft Sans Serif"/>
                <a:cs typeface="Microsoft Sans Serif"/>
              </a:rPr>
              <a:t>Smith',</a:t>
            </a:r>
            <a:r>
              <a:rPr sz="3450" spc="-55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60" dirty="0">
                <a:solidFill>
                  <a:srgbClr val="CB2425"/>
                </a:solidFill>
                <a:latin typeface="Microsoft Sans Serif"/>
                <a:cs typeface="Microsoft Sans Serif"/>
              </a:rPr>
              <a:t>'Joe</a:t>
            </a:r>
            <a:r>
              <a:rPr sz="3450" spc="-55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35" dirty="0">
                <a:solidFill>
                  <a:srgbClr val="CB2425"/>
                </a:solidFill>
                <a:latin typeface="Microsoft Sans Serif"/>
                <a:cs typeface="Microsoft Sans Serif"/>
              </a:rPr>
              <a:t>Root',</a:t>
            </a:r>
            <a:r>
              <a:rPr sz="3450" spc="-6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CB2425"/>
                </a:solidFill>
                <a:latin typeface="Microsoft Sans Serif"/>
                <a:cs typeface="Microsoft Sans Serif"/>
              </a:rPr>
              <a:t>'Cheteshwar</a:t>
            </a:r>
            <a:r>
              <a:rPr sz="3450" spc="-55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20" dirty="0">
                <a:solidFill>
                  <a:srgbClr val="CB2425"/>
                </a:solidFill>
                <a:latin typeface="Microsoft Sans Serif"/>
                <a:cs typeface="Microsoft Sans Serif"/>
              </a:rPr>
              <a:t>Pujara']</a:t>
            </a:r>
            <a:endParaRPr sz="3450">
              <a:latin typeface="Microsoft Sans Serif"/>
              <a:cs typeface="Microsoft Sans Serif"/>
            </a:endParaRPr>
          </a:p>
          <a:p>
            <a:pPr marR="1071880" algn="ctr">
              <a:lnSpc>
                <a:spcPct val="100000"/>
              </a:lnSpc>
              <a:spcBef>
                <a:spcPts val="850"/>
              </a:spcBef>
            </a:pPr>
            <a:r>
              <a:rPr sz="3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Similar</a:t>
            </a:r>
            <a:r>
              <a:rPr sz="3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Players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References: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931" y="1200151"/>
            <a:ext cx="133349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41274" y="1006476"/>
            <a:ext cx="13451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5" dirty="0">
                <a:solidFill>
                  <a:srgbClr val="DFE69A"/>
                </a:solidFill>
                <a:latin typeface="Microsoft Sans Serif"/>
                <a:cs typeface="Microsoft Sans Serif"/>
                <a:hlinkClick r:id="rId3"/>
              </a:rPr>
              <a:t>https://www.kaggle.com/datasets/aaronjones32/cricket-player-statistics-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1606" y="930276"/>
            <a:ext cx="293052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1807210" algn="l"/>
              </a:tabLst>
            </a:pPr>
            <a:r>
              <a:rPr sz="3000" spc="135" dirty="0">
                <a:solidFill>
                  <a:srgbClr val="DFE69A"/>
                </a:solidFill>
                <a:latin typeface="Microsoft Sans Serif"/>
                <a:cs typeface="Microsoft Sans Serif"/>
              </a:rPr>
              <a:t>Dataset	</a:t>
            </a:r>
            <a:r>
              <a:rPr sz="3000" spc="55" dirty="0">
                <a:solidFill>
                  <a:srgbClr val="DFE69A"/>
                </a:solidFill>
                <a:latin typeface="Microsoft Sans Serif"/>
                <a:cs typeface="Microsoft Sans Serif"/>
              </a:rPr>
              <a:t>Link: </a:t>
            </a:r>
            <a:r>
              <a:rPr sz="3000" spc="6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40" dirty="0">
                <a:solidFill>
                  <a:srgbClr val="DFE69A"/>
                </a:solidFill>
                <a:latin typeface="Microsoft Sans Serif"/>
                <a:cs typeface="Microsoft Sans Serif"/>
              </a:rPr>
              <a:t>december-2022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931" y="2800351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931" y="5467351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931" y="7067550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931" y="8667750"/>
            <a:ext cx="133349" cy="1333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41606" y="2530476"/>
            <a:ext cx="16450310" cy="749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120" dirty="0">
                <a:solidFill>
                  <a:srgbClr val="DFE69A"/>
                </a:solidFill>
                <a:latin typeface="Microsoft Sans Serif"/>
                <a:cs typeface="Microsoft Sans Serif"/>
              </a:rPr>
              <a:t>Ahmed, </a:t>
            </a:r>
            <a:r>
              <a:rPr sz="3000" spc="-75" dirty="0">
                <a:solidFill>
                  <a:srgbClr val="DFE69A"/>
                </a:solidFill>
                <a:latin typeface="Microsoft Sans Serif"/>
                <a:cs typeface="Microsoft Sans Serif"/>
              </a:rPr>
              <a:t>F., </a:t>
            </a:r>
            <a:r>
              <a:rPr sz="3000" spc="125" dirty="0">
                <a:solidFill>
                  <a:srgbClr val="DFE69A"/>
                </a:solidFill>
                <a:latin typeface="Microsoft Sans Serif"/>
                <a:cs typeface="Microsoft Sans Serif"/>
              </a:rPr>
              <a:t>Jindal, </a:t>
            </a:r>
            <a:r>
              <a:rPr sz="3000" spc="-25" dirty="0">
                <a:solidFill>
                  <a:srgbClr val="DFE69A"/>
                </a:solidFill>
                <a:latin typeface="Microsoft Sans Serif"/>
                <a:cs typeface="Microsoft Sans Serif"/>
              </a:rPr>
              <a:t>A., </a:t>
            </a:r>
            <a:r>
              <a:rPr sz="3000" spc="-15" dirty="0">
                <a:solidFill>
                  <a:srgbClr val="DFE69A"/>
                </a:solidFill>
                <a:latin typeface="Microsoft Sans Serif"/>
                <a:cs typeface="Microsoft Sans Serif"/>
              </a:rPr>
              <a:t>&amp; </a:t>
            </a:r>
            <a:r>
              <a:rPr sz="3000" spc="95" dirty="0">
                <a:solidFill>
                  <a:srgbClr val="DFE69A"/>
                </a:solidFill>
                <a:latin typeface="Microsoft Sans Serif"/>
                <a:cs typeface="Microsoft Sans Serif"/>
              </a:rPr>
              <a:t>Deb, </a:t>
            </a:r>
            <a:r>
              <a:rPr sz="3000" spc="-80" dirty="0">
                <a:solidFill>
                  <a:srgbClr val="DFE69A"/>
                </a:solidFill>
                <a:latin typeface="Microsoft Sans Serif"/>
                <a:cs typeface="Microsoft Sans Serif"/>
              </a:rPr>
              <a:t>K. </a:t>
            </a:r>
            <a:r>
              <a:rPr sz="3000" spc="25" dirty="0">
                <a:solidFill>
                  <a:srgbClr val="DFE69A"/>
                </a:solidFill>
                <a:latin typeface="Microsoft Sans Serif"/>
                <a:cs typeface="Microsoft Sans Serif"/>
              </a:rPr>
              <a:t>(2011). </a:t>
            </a:r>
            <a:r>
              <a:rPr sz="3000" spc="130" dirty="0">
                <a:solidFill>
                  <a:srgbClr val="DFE69A"/>
                </a:solidFill>
                <a:latin typeface="Microsoft Sans Serif"/>
                <a:cs typeface="Microsoft Sans Serif"/>
              </a:rPr>
              <a:t>Cricket </a:t>
            </a:r>
            <a:r>
              <a:rPr sz="3000" spc="175" dirty="0">
                <a:solidFill>
                  <a:srgbClr val="DFE69A"/>
                </a:solidFill>
                <a:latin typeface="Microsoft Sans Serif"/>
                <a:cs typeface="Microsoft Sans Serif"/>
              </a:rPr>
              <a:t>team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selection </a:t>
            </a:r>
            <a:r>
              <a:rPr sz="3000" spc="90" dirty="0">
                <a:solidFill>
                  <a:srgbClr val="DFE69A"/>
                </a:solidFill>
                <a:latin typeface="Microsoft Sans Serif"/>
                <a:cs typeface="Microsoft Sans Serif"/>
              </a:rPr>
              <a:t>using </a:t>
            </a:r>
            <a:r>
              <a:rPr sz="3000" spc="180" dirty="0">
                <a:solidFill>
                  <a:srgbClr val="DFE69A"/>
                </a:solidFill>
                <a:latin typeface="Microsoft Sans Serif"/>
                <a:cs typeface="Microsoft Sans Serif"/>
              </a:rPr>
              <a:t>evolutionary </a:t>
            </a:r>
            <a:r>
              <a:rPr sz="3000" spc="210" dirty="0">
                <a:solidFill>
                  <a:srgbClr val="DFE69A"/>
                </a:solidFill>
                <a:latin typeface="Microsoft Sans Serif"/>
                <a:cs typeface="Microsoft Sans Serif"/>
              </a:rPr>
              <a:t>multi- </a:t>
            </a:r>
            <a:r>
              <a:rPr sz="3000" spc="21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70" dirty="0">
                <a:solidFill>
                  <a:srgbClr val="DFE69A"/>
                </a:solidFill>
                <a:latin typeface="Microsoft Sans Serif"/>
                <a:cs typeface="Microsoft Sans Serif"/>
              </a:rPr>
              <a:t>objective</a:t>
            </a:r>
            <a:r>
              <a:rPr sz="3000" spc="17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60" dirty="0">
                <a:solidFill>
                  <a:srgbClr val="DFE69A"/>
                </a:solidFill>
                <a:latin typeface="Microsoft Sans Serif"/>
                <a:cs typeface="Microsoft Sans Serif"/>
              </a:rPr>
              <a:t>optimization.</a:t>
            </a:r>
            <a:r>
              <a:rPr sz="3000" spc="1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25" dirty="0">
                <a:solidFill>
                  <a:srgbClr val="DFE69A"/>
                </a:solidFill>
                <a:latin typeface="Microsoft Sans Serif"/>
                <a:cs typeface="Microsoft Sans Serif"/>
              </a:rPr>
              <a:t>In</a:t>
            </a:r>
            <a:r>
              <a:rPr sz="3000" spc="13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80" dirty="0">
                <a:solidFill>
                  <a:srgbClr val="DFE69A"/>
                </a:solidFill>
                <a:latin typeface="Microsoft Sans Serif"/>
                <a:cs typeface="Microsoft Sans Serif"/>
              </a:rPr>
              <a:t>Swarm,</a:t>
            </a:r>
            <a:r>
              <a:rPr sz="3000" spc="8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40" dirty="0">
                <a:solidFill>
                  <a:srgbClr val="DFE69A"/>
                </a:solidFill>
                <a:latin typeface="Microsoft Sans Serif"/>
                <a:cs typeface="Microsoft Sans Serif"/>
              </a:rPr>
              <a:t>Evolutionary,</a:t>
            </a:r>
            <a:r>
              <a:rPr sz="3000" spc="14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and</a:t>
            </a:r>
            <a:r>
              <a:rPr sz="3000" spc="15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75" dirty="0">
                <a:solidFill>
                  <a:srgbClr val="DFE69A"/>
                </a:solidFill>
                <a:latin typeface="Microsoft Sans Serif"/>
                <a:cs typeface="Microsoft Sans Serif"/>
              </a:rPr>
              <a:t>Memetic</a:t>
            </a:r>
            <a:r>
              <a:rPr sz="3000" spc="18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45" dirty="0">
                <a:solidFill>
                  <a:srgbClr val="DFE69A"/>
                </a:solidFill>
                <a:latin typeface="Microsoft Sans Serif"/>
                <a:cs typeface="Microsoft Sans Serif"/>
              </a:rPr>
              <a:t>Computing: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14" dirty="0">
                <a:solidFill>
                  <a:srgbClr val="DFE69A"/>
                </a:solidFill>
                <a:latin typeface="Microsoft Sans Serif"/>
                <a:cs typeface="Microsoft Sans Serif"/>
              </a:rPr>
              <a:t>Second </a:t>
            </a:r>
            <a:r>
              <a:rPr sz="3000" spc="12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70" dirty="0">
                <a:solidFill>
                  <a:srgbClr val="DFE69A"/>
                </a:solidFill>
                <a:latin typeface="Microsoft Sans Serif"/>
                <a:cs typeface="Microsoft Sans Serif"/>
              </a:rPr>
              <a:t>International</a:t>
            </a:r>
            <a:r>
              <a:rPr sz="3000" spc="17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DFE69A"/>
                </a:solidFill>
                <a:latin typeface="Microsoft Sans Serif"/>
                <a:cs typeface="Microsoft Sans Serif"/>
              </a:rPr>
              <a:t>Conference,</a:t>
            </a:r>
            <a:r>
              <a:rPr sz="3000" spc="12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DFE69A"/>
                </a:solidFill>
                <a:latin typeface="Microsoft Sans Serif"/>
                <a:cs typeface="Microsoft Sans Serif"/>
              </a:rPr>
              <a:t>SEMCCO</a:t>
            </a:r>
            <a:r>
              <a:rPr sz="3000" spc="-4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DFE69A"/>
                </a:solidFill>
                <a:latin typeface="Microsoft Sans Serif"/>
                <a:cs typeface="Microsoft Sans Serif"/>
              </a:rPr>
              <a:t>2011,</a:t>
            </a:r>
            <a:r>
              <a:rPr sz="3000" spc="5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95" dirty="0">
                <a:solidFill>
                  <a:srgbClr val="DFE69A"/>
                </a:solidFill>
                <a:latin typeface="Microsoft Sans Serif"/>
                <a:cs typeface="Microsoft Sans Serif"/>
              </a:rPr>
              <a:t>Visakhapatnam,</a:t>
            </a:r>
            <a:r>
              <a:rPr sz="3000" spc="10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Andhra</a:t>
            </a:r>
            <a:r>
              <a:rPr sz="3000" spc="15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80" dirty="0">
                <a:solidFill>
                  <a:srgbClr val="DFE69A"/>
                </a:solidFill>
                <a:latin typeface="Microsoft Sans Serif"/>
                <a:cs typeface="Microsoft Sans Serif"/>
              </a:rPr>
              <a:t>Pradesh,</a:t>
            </a:r>
            <a:r>
              <a:rPr sz="3000" spc="8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00" dirty="0">
                <a:solidFill>
                  <a:srgbClr val="DFE69A"/>
                </a:solidFill>
                <a:latin typeface="Microsoft Sans Serif"/>
                <a:cs typeface="Microsoft Sans Serif"/>
              </a:rPr>
              <a:t>India, </a:t>
            </a:r>
            <a:r>
              <a:rPr sz="3000" spc="10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December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DFE69A"/>
                </a:solidFill>
                <a:latin typeface="Microsoft Sans Serif"/>
                <a:cs typeface="Microsoft Sans Serif"/>
              </a:rPr>
              <a:t>19-21,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DFE69A"/>
                </a:solidFill>
                <a:latin typeface="Microsoft Sans Serif"/>
                <a:cs typeface="Microsoft Sans Serif"/>
              </a:rPr>
              <a:t>2011,</a:t>
            </a:r>
            <a:r>
              <a:rPr sz="3000" spc="-6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95" dirty="0">
                <a:solidFill>
                  <a:srgbClr val="DFE69A"/>
                </a:solidFill>
                <a:latin typeface="Microsoft Sans Serif"/>
                <a:cs typeface="Microsoft Sans Serif"/>
              </a:rPr>
              <a:t>Proceedings,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Part</a:t>
            </a:r>
            <a:r>
              <a:rPr sz="3000" spc="-6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65" dirty="0">
                <a:solidFill>
                  <a:srgbClr val="DFE69A"/>
                </a:solidFill>
                <a:latin typeface="Microsoft Sans Serif"/>
                <a:cs typeface="Microsoft Sans Serif"/>
              </a:rPr>
              <a:t>II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DFE69A"/>
                </a:solidFill>
                <a:latin typeface="Microsoft Sans Serif"/>
                <a:cs typeface="Microsoft Sans Serif"/>
              </a:rPr>
              <a:t>2</a:t>
            </a:r>
            <a:r>
              <a:rPr sz="3000" spc="-6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DFE69A"/>
                </a:solidFill>
                <a:latin typeface="Microsoft Sans Serif"/>
                <a:cs typeface="Microsoft Sans Serif"/>
              </a:rPr>
              <a:t>(pp.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DFE69A"/>
                </a:solidFill>
                <a:latin typeface="Microsoft Sans Serif"/>
                <a:cs typeface="Microsoft Sans Serif"/>
              </a:rPr>
              <a:t>71-78).</a:t>
            </a:r>
            <a:r>
              <a:rPr sz="3000" spc="-6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14" dirty="0">
                <a:solidFill>
                  <a:srgbClr val="DFE69A"/>
                </a:solidFill>
                <a:latin typeface="Microsoft Sans Serif"/>
                <a:cs typeface="Microsoft Sans Serif"/>
              </a:rPr>
              <a:t>Springer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40" dirty="0">
                <a:solidFill>
                  <a:srgbClr val="DFE69A"/>
                </a:solidFill>
                <a:latin typeface="Microsoft Sans Serif"/>
                <a:cs typeface="Microsoft Sans Serif"/>
              </a:rPr>
              <a:t>Berlin</a:t>
            </a:r>
            <a:r>
              <a:rPr sz="3000" spc="-6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14" dirty="0">
                <a:solidFill>
                  <a:srgbClr val="DFE69A"/>
                </a:solidFill>
                <a:latin typeface="Microsoft Sans Serif"/>
                <a:cs typeface="Microsoft Sans Serif"/>
              </a:rPr>
              <a:t>Heidelberg.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Microsoft Sans Serif"/>
              <a:cs typeface="Microsoft Sans Serif"/>
            </a:endParaRPr>
          </a:p>
          <a:p>
            <a:pPr marL="12700" marR="9525" algn="just">
              <a:lnSpc>
                <a:spcPct val="116700"/>
              </a:lnSpc>
              <a:spcBef>
                <a:spcPts val="5"/>
              </a:spcBef>
            </a:pPr>
            <a:r>
              <a:rPr sz="3000" spc="75" dirty="0">
                <a:solidFill>
                  <a:srgbClr val="DFE69A"/>
                </a:solidFill>
                <a:latin typeface="Microsoft Sans Serif"/>
                <a:cs typeface="Microsoft Sans Serif"/>
              </a:rPr>
              <a:t>Rohde, </a:t>
            </a:r>
            <a:r>
              <a:rPr sz="3000" spc="35" dirty="0">
                <a:solidFill>
                  <a:srgbClr val="DFE69A"/>
                </a:solidFill>
                <a:latin typeface="Microsoft Sans Serif"/>
                <a:cs typeface="Microsoft Sans Serif"/>
              </a:rPr>
              <a:t>N. </a:t>
            </a:r>
            <a:r>
              <a:rPr sz="3000" spc="25" dirty="0">
                <a:solidFill>
                  <a:srgbClr val="DFE69A"/>
                </a:solidFill>
                <a:latin typeface="Microsoft Sans Serif"/>
                <a:cs typeface="Microsoft Sans Serif"/>
              </a:rPr>
              <a:t>(2011). </a:t>
            </a:r>
            <a:r>
              <a:rPr sz="3000" spc="100" dirty="0">
                <a:solidFill>
                  <a:srgbClr val="DFE69A"/>
                </a:solidFill>
                <a:latin typeface="Microsoft Sans Serif"/>
                <a:cs typeface="Microsoft Sans Serif"/>
              </a:rPr>
              <a:t>An </a:t>
            </a:r>
            <a:r>
              <a:rPr sz="3000" spc="195" dirty="0">
                <a:solidFill>
                  <a:srgbClr val="DFE69A"/>
                </a:solidFill>
                <a:latin typeface="Microsoft Sans Serif"/>
                <a:cs typeface="Microsoft Sans Serif"/>
              </a:rPr>
              <a:t>“economic” </a:t>
            </a:r>
            <a:r>
              <a:rPr sz="3000" spc="105" dirty="0">
                <a:solidFill>
                  <a:srgbClr val="DFE69A"/>
                </a:solidFill>
                <a:latin typeface="Microsoft Sans Serif"/>
                <a:cs typeface="Microsoft Sans Serif"/>
              </a:rPr>
              <a:t>ranking </a:t>
            </a:r>
            <a:r>
              <a:rPr sz="3000" spc="250" dirty="0">
                <a:solidFill>
                  <a:srgbClr val="DFE69A"/>
                </a:solidFill>
                <a:latin typeface="Microsoft Sans Serif"/>
                <a:cs typeface="Microsoft Sans Serif"/>
              </a:rPr>
              <a:t>of </a:t>
            </a:r>
            <a:r>
              <a:rPr sz="3000" spc="190" dirty="0">
                <a:solidFill>
                  <a:srgbClr val="DFE69A"/>
                </a:solidFill>
                <a:latin typeface="Microsoft Sans Serif"/>
                <a:cs typeface="Microsoft Sans Serif"/>
              </a:rPr>
              <a:t>batters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in </a:t>
            </a:r>
            <a:r>
              <a:rPr sz="3000" spc="210" dirty="0">
                <a:solidFill>
                  <a:srgbClr val="DFE69A"/>
                </a:solidFill>
                <a:latin typeface="Microsoft Sans Serif"/>
                <a:cs typeface="Microsoft Sans Serif"/>
              </a:rPr>
              <a:t>test </a:t>
            </a:r>
            <a:r>
              <a:rPr sz="3000" spc="135" dirty="0">
                <a:solidFill>
                  <a:srgbClr val="DFE69A"/>
                </a:solidFill>
                <a:latin typeface="Microsoft Sans Serif"/>
                <a:cs typeface="Microsoft Sans Serif"/>
              </a:rPr>
              <a:t>cricket. </a:t>
            </a:r>
            <a:r>
              <a:rPr sz="3000" spc="130" dirty="0">
                <a:solidFill>
                  <a:srgbClr val="DFE69A"/>
                </a:solidFill>
                <a:latin typeface="Microsoft Sans Serif"/>
                <a:cs typeface="Microsoft Sans Serif"/>
              </a:rPr>
              <a:t>Economic </a:t>
            </a:r>
            <a:r>
              <a:rPr sz="3000" spc="65" dirty="0">
                <a:solidFill>
                  <a:srgbClr val="DFE69A"/>
                </a:solidFill>
                <a:latin typeface="Microsoft Sans Serif"/>
                <a:cs typeface="Microsoft Sans Serif"/>
              </a:rPr>
              <a:t>Papers: </a:t>
            </a:r>
            <a:r>
              <a:rPr sz="3000" spc="10" dirty="0">
                <a:solidFill>
                  <a:srgbClr val="DFE69A"/>
                </a:solidFill>
                <a:latin typeface="Microsoft Sans Serif"/>
                <a:cs typeface="Microsoft Sans Serif"/>
              </a:rPr>
              <a:t>A </a:t>
            </a:r>
            <a:r>
              <a:rPr sz="3000" spc="1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55" dirty="0">
                <a:solidFill>
                  <a:srgbClr val="DFE69A"/>
                </a:solidFill>
                <a:latin typeface="Microsoft Sans Serif"/>
                <a:cs typeface="Microsoft Sans Serif"/>
              </a:rPr>
              <a:t>journal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250" dirty="0">
                <a:solidFill>
                  <a:srgbClr val="DFE69A"/>
                </a:solidFill>
                <a:latin typeface="Microsoft Sans Serif"/>
                <a:cs typeface="Microsoft Sans Serif"/>
              </a:rPr>
              <a:t>of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60" dirty="0">
                <a:solidFill>
                  <a:srgbClr val="DFE69A"/>
                </a:solidFill>
                <a:latin typeface="Microsoft Sans Serif"/>
                <a:cs typeface="Microsoft Sans Serif"/>
              </a:rPr>
              <a:t>applied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45" dirty="0">
                <a:solidFill>
                  <a:srgbClr val="DFE69A"/>
                </a:solidFill>
                <a:latin typeface="Microsoft Sans Serif"/>
                <a:cs typeface="Microsoft Sans Serif"/>
              </a:rPr>
              <a:t>economics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and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55" dirty="0">
                <a:solidFill>
                  <a:srgbClr val="DFE69A"/>
                </a:solidFill>
                <a:latin typeface="Microsoft Sans Serif"/>
                <a:cs typeface="Microsoft Sans Serif"/>
              </a:rPr>
              <a:t>policy,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95" dirty="0">
                <a:solidFill>
                  <a:srgbClr val="DFE69A"/>
                </a:solidFill>
                <a:latin typeface="Microsoft Sans Serif"/>
                <a:cs typeface="Microsoft Sans Serif"/>
              </a:rPr>
              <a:t>30(4),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14" dirty="0">
                <a:solidFill>
                  <a:srgbClr val="DFE69A"/>
                </a:solidFill>
                <a:latin typeface="Microsoft Sans Serif"/>
                <a:cs typeface="Microsoft Sans Serif"/>
              </a:rPr>
              <a:t>455-465.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Microsoft Sans Serif"/>
              <a:cs typeface="Microsoft Sans Serif"/>
            </a:endParaRPr>
          </a:p>
          <a:p>
            <a:pPr marL="12700" marR="10795" algn="just">
              <a:lnSpc>
                <a:spcPct val="116700"/>
              </a:lnSpc>
            </a:pPr>
            <a:r>
              <a:rPr sz="3000" spc="120" dirty="0">
                <a:solidFill>
                  <a:srgbClr val="DFE69A"/>
                </a:solidFill>
                <a:latin typeface="Microsoft Sans Serif"/>
                <a:cs typeface="Microsoft Sans Serif"/>
              </a:rPr>
              <a:t>Lemmer, </a:t>
            </a:r>
            <a:r>
              <a:rPr sz="3000" spc="25" dirty="0">
                <a:solidFill>
                  <a:srgbClr val="DFE69A"/>
                </a:solidFill>
                <a:latin typeface="Microsoft Sans Serif"/>
                <a:cs typeface="Microsoft Sans Serif"/>
              </a:rPr>
              <a:t>H. H. </a:t>
            </a:r>
            <a:r>
              <a:rPr sz="3000" spc="45" dirty="0">
                <a:solidFill>
                  <a:srgbClr val="DFE69A"/>
                </a:solidFill>
                <a:latin typeface="Microsoft Sans Serif"/>
                <a:cs typeface="Microsoft Sans Serif"/>
              </a:rPr>
              <a:t>(2013). </a:t>
            </a:r>
            <a:r>
              <a:rPr sz="3000" spc="55" dirty="0">
                <a:solidFill>
                  <a:srgbClr val="DFE69A"/>
                </a:solidFill>
                <a:latin typeface="Microsoft Sans Serif"/>
                <a:cs typeface="Microsoft Sans Serif"/>
              </a:rPr>
              <a:t>Team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selection </a:t>
            </a:r>
            <a:r>
              <a:rPr sz="3000" spc="200" dirty="0">
                <a:solidFill>
                  <a:srgbClr val="DFE69A"/>
                </a:solidFill>
                <a:latin typeface="Microsoft Sans Serif"/>
                <a:cs typeface="Microsoft Sans Serif"/>
              </a:rPr>
              <a:t>after </a:t>
            </a:r>
            <a:r>
              <a:rPr sz="3000" dirty="0">
                <a:solidFill>
                  <a:srgbClr val="DFE69A"/>
                </a:solidFill>
                <a:latin typeface="Microsoft Sans Serif"/>
                <a:cs typeface="Microsoft Sans Serif"/>
              </a:rPr>
              <a:t>a </a:t>
            </a:r>
            <a:r>
              <a:rPr sz="3000" spc="200" dirty="0">
                <a:solidFill>
                  <a:srgbClr val="DFE69A"/>
                </a:solidFill>
                <a:latin typeface="Microsoft Sans Serif"/>
                <a:cs typeface="Microsoft Sans Serif"/>
              </a:rPr>
              <a:t>short </a:t>
            </a:r>
            <a:r>
              <a:rPr sz="3000" spc="160" dirty="0">
                <a:solidFill>
                  <a:srgbClr val="DFE69A"/>
                </a:solidFill>
                <a:latin typeface="Microsoft Sans Serif"/>
                <a:cs typeface="Microsoft Sans Serif"/>
              </a:rPr>
              <a:t>cricket </a:t>
            </a:r>
            <a:r>
              <a:rPr sz="3000" spc="55" dirty="0">
                <a:solidFill>
                  <a:srgbClr val="DFE69A"/>
                </a:solidFill>
                <a:latin typeface="Microsoft Sans Serif"/>
                <a:cs typeface="Microsoft Sans Serif"/>
              </a:rPr>
              <a:t>series. </a:t>
            </a:r>
            <a:r>
              <a:rPr sz="3000" spc="110" dirty="0">
                <a:solidFill>
                  <a:srgbClr val="DFE69A"/>
                </a:solidFill>
                <a:latin typeface="Microsoft Sans Serif"/>
                <a:cs typeface="Microsoft Sans Serif"/>
              </a:rPr>
              <a:t>European </a:t>
            </a:r>
            <a:r>
              <a:rPr sz="3000" spc="160" dirty="0">
                <a:solidFill>
                  <a:srgbClr val="DFE69A"/>
                </a:solidFill>
                <a:latin typeface="Microsoft Sans Serif"/>
                <a:cs typeface="Microsoft Sans Serif"/>
              </a:rPr>
              <a:t>Journal </a:t>
            </a:r>
            <a:r>
              <a:rPr sz="3000" spc="250" dirty="0">
                <a:solidFill>
                  <a:srgbClr val="DFE69A"/>
                </a:solidFill>
                <a:latin typeface="Microsoft Sans Serif"/>
                <a:cs typeface="Microsoft Sans Serif"/>
              </a:rPr>
              <a:t>of </a:t>
            </a:r>
            <a:r>
              <a:rPr sz="3000" spc="254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85" dirty="0">
                <a:solidFill>
                  <a:srgbClr val="DFE69A"/>
                </a:solidFill>
                <a:latin typeface="Microsoft Sans Serif"/>
                <a:cs typeface="Microsoft Sans Serif"/>
              </a:rPr>
              <a:t>Sport</a:t>
            </a:r>
            <a:r>
              <a:rPr sz="3000" spc="-7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65" dirty="0">
                <a:solidFill>
                  <a:srgbClr val="DFE69A"/>
                </a:solidFill>
                <a:latin typeface="Microsoft Sans Serif"/>
                <a:cs typeface="Microsoft Sans Serif"/>
              </a:rPr>
              <a:t>Science,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DFE69A"/>
                </a:solidFill>
                <a:latin typeface="Microsoft Sans Serif"/>
                <a:cs typeface="Microsoft Sans Serif"/>
              </a:rPr>
              <a:t>13(2),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200" dirty="0">
                <a:solidFill>
                  <a:srgbClr val="DFE69A"/>
                </a:solidFill>
                <a:latin typeface="Microsoft Sans Serif"/>
                <a:cs typeface="Microsoft Sans Serif"/>
              </a:rPr>
              <a:t>200-206.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Microsoft Sans Serif"/>
              <a:cs typeface="Microsoft Sans Serif"/>
            </a:endParaRPr>
          </a:p>
          <a:p>
            <a:pPr marL="12700" marR="8255" algn="just">
              <a:lnSpc>
                <a:spcPct val="116700"/>
              </a:lnSpc>
            </a:pPr>
            <a:r>
              <a:rPr sz="3000" spc="135" dirty="0">
                <a:solidFill>
                  <a:srgbClr val="DFE69A"/>
                </a:solidFill>
                <a:latin typeface="Microsoft Sans Serif"/>
                <a:cs typeface="Microsoft Sans Serif"/>
              </a:rPr>
              <a:t>Jayanth, </a:t>
            </a:r>
            <a:r>
              <a:rPr sz="3000" spc="-105" dirty="0">
                <a:solidFill>
                  <a:srgbClr val="DFE69A"/>
                </a:solidFill>
                <a:latin typeface="Microsoft Sans Serif"/>
                <a:cs typeface="Microsoft Sans Serif"/>
              </a:rPr>
              <a:t>S.</a:t>
            </a:r>
            <a:r>
              <a:rPr sz="3000" spc="-10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DFE69A"/>
                </a:solidFill>
                <a:latin typeface="Microsoft Sans Serif"/>
                <a:cs typeface="Microsoft Sans Serif"/>
              </a:rPr>
              <a:t>B.,</a:t>
            </a:r>
            <a:r>
              <a:rPr sz="3000" spc="-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65" dirty="0">
                <a:solidFill>
                  <a:srgbClr val="DFE69A"/>
                </a:solidFill>
                <a:latin typeface="Microsoft Sans Serif"/>
                <a:cs typeface="Microsoft Sans Serif"/>
              </a:rPr>
              <a:t>Anthony, </a:t>
            </a:r>
            <a:r>
              <a:rPr sz="3000" spc="-25" dirty="0">
                <a:solidFill>
                  <a:srgbClr val="DFE69A"/>
                </a:solidFill>
                <a:latin typeface="Microsoft Sans Serif"/>
                <a:cs typeface="Microsoft Sans Serif"/>
              </a:rPr>
              <a:t>A.,</a:t>
            </a:r>
            <a:r>
              <a:rPr sz="3000" spc="-2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90" dirty="0">
                <a:solidFill>
                  <a:srgbClr val="DFE69A"/>
                </a:solidFill>
                <a:latin typeface="Microsoft Sans Serif"/>
                <a:cs typeface="Microsoft Sans Serif"/>
              </a:rPr>
              <a:t>Abhilasha,</a:t>
            </a:r>
            <a:r>
              <a:rPr sz="3000" spc="9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G.,</a:t>
            </a:r>
            <a:r>
              <a:rPr sz="3000" spc="-6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DFE69A"/>
                </a:solidFill>
                <a:latin typeface="Microsoft Sans Serif"/>
                <a:cs typeface="Microsoft Sans Serif"/>
              </a:rPr>
              <a:t>Shaik,</a:t>
            </a:r>
            <a:r>
              <a:rPr sz="3000" spc="2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DFE69A"/>
                </a:solidFill>
                <a:latin typeface="Microsoft Sans Serif"/>
                <a:cs typeface="Microsoft Sans Serif"/>
              </a:rPr>
              <a:t>N.,</a:t>
            </a:r>
            <a:r>
              <a:rPr sz="3000" spc="1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DFE69A"/>
                </a:solidFill>
                <a:latin typeface="Microsoft Sans Serif"/>
                <a:cs typeface="Microsoft Sans Serif"/>
              </a:rPr>
              <a:t>&amp;</a:t>
            </a:r>
            <a:r>
              <a:rPr sz="3000" spc="-1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65" dirty="0">
                <a:solidFill>
                  <a:srgbClr val="DFE69A"/>
                </a:solidFill>
                <a:latin typeface="Microsoft Sans Serif"/>
                <a:cs typeface="Microsoft Sans Serif"/>
              </a:rPr>
              <a:t>Srinivasa,</a:t>
            </a:r>
            <a:r>
              <a:rPr sz="3000" spc="7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DFE69A"/>
                </a:solidFill>
                <a:latin typeface="Microsoft Sans Serif"/>
                <a:cs typeface="Microsoft Sans Serif"/>
              </a:rPr>
              <a:t>G.</a:t>
            </a:r>
            <a:r>
              <a:rPr sz="3000" spc="-7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55" dirty="0">
                <a:solidFill>
                  <a:srgbClr val="DFE69A"/>
                </a:solidFill>
                <a:latin typeface="Microsoft Sans Serif"/>
                <a:cs typeface="Microsoft Sans Serif"/>
              </a:rPr>
              <a:t>(2018).</a:t>
            </a:r>
            <a:r>
              <a:rPr sz="3000" spc="6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DFE69A"/>
                </a:solidFill>
                <a:latin typeface="Microsoft Sans Serif"/>
                <a:cs typeface="Microsoft Sans Serif"/>
              </a:rPr>
              <a:t>A</a:t>
            </a:r>
            <a:r>
              <a:rPr sz="3000" spc="1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75" dirty="0">
                <a:solidFill>
                  <a:srgbClr val="DFE69A"/>
                </a:solidFill>
                <a:latin typeface="Microsoft Sans Serif"/>
                <a:cs typeface="Microsoft Sans Serif"/>
              </a:rPr>
              <a:t>team </a:t>
            </a:r>
            <a:r>
              <a:rPr sz="3000" spc="180" dirty="0">
                <a:solidFill>
                  <a:srgbClr val="DFE69A"/>
                </a:solidFill>
                <a:latin typeface="Microsoft Sans Serif"/>
                <a:cs typeface="Microsoft Sans Serif"/>
              </a:rPr>
              <a:t> recommendation </a:t>
            </a:r>
            <a:r>
              <a:rPr sz="3000" spc="145" dirty="0">
                <a:solidFill>
                  <a:srgbClr val="DFE69A"/>
                </a:solidFill>
                <a:latin typeface="Microsoft Sans Serif"/>
                <a:cs typeface="Microsoft Sans Serif"/>
              </a:rPr>
              <a:t>system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and </a:t>
            </a:r>
            <a:r>
              <a:rPr sz="3000" spc="200" dirty="0">
                <a:solidFill>
                  <a:srgbClr val="DFE69A"/>
                </a:solidFill>
                <a:latin typeface="Microsoft Sans Serif"/>
                <a:cs typeface="Microsoft Sans Serif"/>
              </a:rPr>
              <a:t>outcome </a:t>
            </a:r>
            <a:r>
              <a:rPr sz="3000" spc="195" dirty="0">
                <a:solidFill>
                  <a:srgbClr val="DFE69A"/>
                </a:solidFill>
                <a:latin typeface="Microsoft Sans Serif"/>
                <a:cs typeface="Microsoft Sans Serif"/>
              </a:rPr>
              <a:t>prediction </a:t>
            </a:r>
            <a:r>
              <a:rPr sz="3000" spc="250" dirty="0">
                <a:solidFill>
                  <a:srgbClr val="DFE69A"/>
                </a:solidFill>
                <a:latin typeface="Microsoft Sans Serif"/>
                <a:cs typeface="Microsoft Sans Serif"/>
              </a:rPr>
              <a:t>for </a:t>
            </a:r>
            <a:r>
              <a:rPr sz="3000" spc="210" dirty="0">
                <a:solidFill>
                  <a:srgbClr val="DFE69A"/>
                </a:solidFill>
                <a:latin typeface="Microsoft Sans Serif"/>
                <a:cs typeface="Microsoft Sans Serif"/>
              </a:rPr>
              <a:t>the </a:t>
            </a:r>
            <a:r>
              <a:rPr sz="3000" spc="70" dirty="0">
                <a:solidFill>
                  <a:srgbClr val="DFE69A"/>
                </a:solidFill>
                <a:latin typeface="Microsoft Sans Serif"/>
                <a:cs typeface="Microsoft Sans Serif"/>
              </a:rPr>
              <a:t>game </a:t>
            </a:r>
            <a:r>
              <a:rPr sz="3000" spc="250" dirty="0">
                <a:solidFill>
                  <a:srgbClr val="DFE69A"/>
                </a:solidFill>
                <a:latin typeface="Microsoft Sans Serif"/>
                <a:cs typeface="Microsoft Sans Serif"/>
              </a:rPr>
              <a:t>of </a:t>
            </a:r>
            <a:r>
              <a:rPr sz="3000" spc="135" dirty="0">
                <a:solidFill>
                  <a:srgbClr val="DFE69A"/>
                </a:solidFill>
                <a:latin typeface="Microsoft Sans Serif"/>
                <a:cs typeface="Microsoft Sans Serif"/>
              </a:rPr>
              <a:t>cricket. </a:t>
            </a:r>
            <a:r>
              <a:rPr sz="3000" spc="160" dirty="0">
                <a:solidFill>
                  <a:srgbClr val="DFE69A"/>
                </a:solidFill>
                <a:latin typeface="Microsoft Sans Serif"/>
                <a:cs typeface="Microsoft Sans Serif"/>
              </a:rPr>
              <a:t>Journal </a:t>
            </a:r>
            <a:r>
              <a:rPr sz="3000" spc="250" dirty="0">
                <a:solidFill>
                  <a:srgbClr val="DFE69A"/>
                </a:solidFill>
                <a:latin typeface="Microsoft Sans Serif"/>
                <a:cs typeface="Microsoft Sans Serif"/>
              </a:rPr>
              <a:t>of </a:t>
            </a:r>
            <a:r>
              <a:rPr sz="3000" spc="254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50" dirty="0">
                <a:solidFill>
                  <a:srgbClr val="DFE69A"/>
                </a:solidFill>
                <a:latin typeface="Microsoft Sans Serif"/>
                <a:cs typeface="Microsoft Sans Serif"/>
              </a:rPr>
              <a:t>Sports</a:t>
            </a:r>
            <a:r>
              <a:rPr sz="3000" spc="-70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DFE69A"/>
                </a:solidFill>
                <a:latin typeface="Microsoft Sans Serif"/>
                <a:cs typeface="Microsoft Sans Serif"/>
              </a:rPr>
              <a:t>Analytics,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DFE69A"/>
                </a:solidFill>
                <a:latin typeface="Microsoft Sans Serif"/>
                <a:cs typeface="Microsoft Sans Serif"/>
              </a:rPr>
              <a:t>4(4),</a:t>
            </a:r>
            <a:r>
              <a:rPr sz="3000" spc="-65" dirty="0">
                <a:solidFill>
                  <a:srgbClr val="DFE69A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DFE69A"/>
                </a:solidFill>
                <a:latin typeface="Microsoft Sans Serif"/>
                <a:cs typeface="Microsoft Sans Serif"/>
              </a:rPr>
              <a:t>263-273.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2893" y="127120"/>
            <a:ext cx="3881754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b="1" spc="95" dirty="0">
                <a:latin typeface="Arial"/>
                <a:cs typeface="Arial"/>
              </a:rPr>
              <a:t>Objectives</a:t>
            </a:r>
            <a:endParaRPr sz="5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79" y="2469163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79" y="3916963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79" y="5364763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79" y="6812563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To</a:t>
            </a:r>
            <a:r>
              <a:rPr spc="-140" dirty="0"/>
              <a:t> </a:t>
            </a:r>
            <a:r>
              <a:rPr spc="135" dirty="0"/>
              <a:t>build</a:t>
            </a:r>
            <a:r>
              <a:rPr spc="-135" dirty="0"/>
              <a:t> </a:t>
            </a:r>
            <a:r>
              <a:rPr spc="100" dirty="0"/>
              <a:t>a</a:t>
            </a:r>
            <a:r>
              <a:rPr spc="-135" dirty="0"/>
              <a:t> </a:t>
            </a:r>
            <a:r>
              <a:rPr spc="135" dirty="0"/>
              <a:t>machine</a:t>
            </a:r>
            <a:r>
              <a:rPr spc="-135" dirty="0"/>
              <a:t> </a:t>
            </a:r>
            <a:r>
              <a:rPr spc="95" dirty="0"/>
              <a:t>learning-based</a:t>
            </a:r>
            <a:r>
              <a:rPr spc="-135" dirty="0"/>
              <a:t> </a:t>
            </a:r>
            <a:r>
              <a:rPr spc="80" dirty="0"/>
              <a:t>cricket</a:t>
            </a:r>
            <a:r>
              <a:rPr spc="-140" dirty="0"/>
              <a:t> </a:t>
            </a:r>
            <a:r>
              <a:rPr spc="105" dirty="0"/>
              <a:t>player</a:t>
            </a:r>
            <a:r>
              <a:rPr spc="-135" dirty="0"/>
              <a:t> </a:t>
            </a:r>
            <a:r>
              <a:rPr spc="155" dirty="0"/>
              <a:t>recommender</a:t>
            </a:r>
            <a:r>
              <a:rPr spc="-135" dirty="0"/>
              <a:t> </a:t>
            </a:r>
            <a:r>
              <a:rPr spc="110" dirty="0"/>
              <a:t>system</a:t>
            </a:r>
            <a:r>
              <a:rPr spc="-135" dirty="0"/>
              <a:t> </a:t>
            </a:r>
            <a:r>
              <a:rPr spc="95" dirty="0"/>
              <a:t>that</a:t>
            </a:r>
            <a:r>
              <a:rPr spc="-135" dirty="0"/>
              <a:t> </a:t>
            </a:r>
            <a:r>
              <a:rPr spc="105" dirty="0"/>
              <a:t>can</a:t>
            </a:r>
            <a:r>
              <a:rPr spc="-135" dirty="0"/>
              <a:t> </a:t>
            </a:r>
            <a:r>
              <a:rPr spc="90" dirty="0"/>
              <a:t>identify</a:t>
            </a:r>
            <a:r>
              <a:rPr spc="-140" dirty="0"/>
              <a:t> </a:t>
            </a:r>
            <a:r>
              <a:rPr spc="114" dirty="0"/>
              <a:t>similar</a:t>
            </a:r>
          </a:p>
          <a:p>
            <a:pPr marL="40005">
              <a:lnSpc>
                <a:spcPct val="100000"/>
              </a:lnSpc>
              <a:spcBef>
                <a:spcPts val="2280"/>
              </a:spcBef>
            </a:pPr>
            <a:r>
              <a:rPr spc="100" dirty="0"/>
              <a:t>players</a:t>
            </a:r>
            <a:r>
              <a:rPr spc="-140" dirty="0"/>
              <a:t> </a:t>
            </a:r>
            <a:r>
              <a:rPr spc="130" dirty="0"/>
              <a:t>based</a:t>
            </a:r>
            <a:r>
              <a:rPr spc="-140" dirty="0"/>
              <a:t> </a:t>
            </a:r>
            <a:r>
              <a:rPr spc="180" dirty="0"/>
              <a:t>on</a:t>
            </a:r>
            <a:r>
              <a:rPr spc="-140" dirty="0"/>
              <a:t> </a:t>
            </a:r>
            <a:r>
              <a:rPr spc="75" dirty="0"/>
              <a:t>statistical</a:t>
            </a:r>
            <a:r>
              <a:rPr spc="-140" dirty="0"/>
              <a:t> </a:t>
            </a:r>
            <a:r>
              <a:rPr spc="90" dirty="0"/>
              <a:t>analysis</a:t>
            </a:r>
            <a:r>
              <a:rPr spc="-135" dirty="0"/>
              <a:t> </a:t>
            </a:r>
            <a:r>
              <a:rPr spc="150" dirty="0"/>
              <a:t>and</a:t>
            </a:r>
            <a:r>
              <a:rPr spc="-140" dirty="0"/>
              <a:t> </a:t>
            </a:r>
            <a:r>
              <a:rPr spc="90" dirty="0"/>
              <a:t>clustering</a:t>
            </a:r>
            <a:r>
              <a:rPr spc="-140" dirty="0"/>
              <a:t> </a:t>
            </a:r>
            <a:r>
              <a:rPr spc="95" dirty="0"/>
              <a:t>techniques.</a:t>
            </a:r>
          </a:p>
          <a:p>
            <a:pPr marL="40005" marR="5080">
              <a:lnSpc>
                <a:spcPts val="5700"/>
              </a:lnSpc>
              <a:spcBef>
                <a:spcPts val="570"/>
              </a:spcBef>
            </a:pPr>
            <a:r>
              <a:rPr spc="55" dirty="0"/>
              <a:t>To</a:t>
            </a:r>
            <a:r>
              <a:rPr spc="-145" dirty="0"/>
              <a:t> </a:t>
            </a:r>
            <a:r>
              <a:rPr spc="135" dirty="0"/>
              <a:t>demonstrate</a:t>
            </a:r>
            <a:r>
              <a:rPr spc="-140" dirty="0"/>
              <a:t> </a:t>
            </a:r>
            <a:r>
              <a:rPr spc="110" dirty="0"/>
              <a:t>the</a:t>
            </a:r>
            <a:r>
              <a:rPr spc="-140" dirty="0"/>
              <a:t> </a:t>
            </a:r>
            <a:r>
              <a:rPr spc="90" dirty="0"/>
              <a:t>practical</a:t>
            </a:r>
            <a:r>
              <a:rPr spc="-140" dirty="0"/>
              <a:t> </a:t>
            </a:r>
            <a:r>
              <a:rPr spc="110" dirty="0"/>
              <a:t>application</a:t>
            </a:r>
            <a:r>
              <a:rPr spc="-140" dirty="0"/>
              <a:t> </a:t>
            </a:r>
            <a:r>
              <a:rPr spc="125" dirty="0"/>
              <a:t>of</a:t>
            </a:r>
            <a:r>
              <a:rPr spc="-145" dirty="0"/>
              <a:t> </a:t>
            </a:r>
            <a:r>
              <a:rPr spc="110" dirty="0"/>
              <a:t>the</a:t>
            </a:r>
            <a:r>
              <a:rPr spc="-140" dirty="0"/>
              <a:t> </a:t>
            </a:r>
            <a:r>
              <a:rPr spc="80" dirty="0"/>
              <a:t>cricket</a:t>
            </a:r>
            <a:r>
              <a:rPr spc="-140" dirty="0"/>
              <a:t> </a:t>
            </a:r>
            <a:r>
              <a:rPr spc="105" dirty="0"/>
              <a:t>player</a:t>
            </a:r>
            <a:r>
              <a:rPr spc="-140" dirty="0"/>
              <a:t> </a:t>
            </a:r>
            <a:r>
              <a:rPr spc="155" dirty="0"/>
              <a:t>recommender</a:t>
            </a:r>
            <a:r>
              <a:rPr spc="-140" dirty="0"/>
              <a:t> </a:t>
            </a:r>
            <a:r>
              <a:rPr spc="110" dirty="0"/>
              <a:t>system</a:t>
            </a:r>
            <a:r>
              <a:rPr spc="-145" dirty="0"/>
              <a:t> </a:t>
            </a:r>
            <a:r>
              <a:rPr spc="105" dirty="0"/>
              <a:t>by</a:t>
            </a:r>
            <a:r>
              <a:rPr spc="-140" dirty="0"/>
              <a:t> </a:t>
            </a:r>
            <a:r>
              <a:rPr spc="114" dirty="0"/>
              <a:t>showing </a:t>
            </a:r>
            <a:r>
              <a:rPr spc="-875" dirty="0"/>
              <a:t> </a:t>
            </a:r>
            <a:r>
              <a:rPr spc="155" dirty="0"/>
              <a:t>how</a:t>
            </a:r>
            <a:r>
              <a:rPr spc="-145" dirty="0"/>
              <a:t> </a:t>
            </a:r>
            <a:r>
              <a:rPr spc="65" dirty="0"/>
              <a:t>it</a:t>
            </a:r>
            <a:r>
              <a:rPr spc="-140" dirty="0"/>
              <a:t> </a:t>
            </a:r>
            <a:r>
              <a:rPr spc="105" dirty="0"/>
              <a:t>can</a:t>
            </a:r>
            <a:r>
              <a:rPr spc="-140" dirty="0"/>
              <a:t> </a:t>
            </a:r>
            <a:r>
              <a:rPr spc="145" dirty="0"/>
              <a:t>be</a:t>
            </a:r>
            <a:r>
              <a:rPr spc="-140" dirty="0"/>
              <a:t> </a:t>
            </a:r>
            <a:r>
              <a:rPr spc="140" dirty="0"/>
              <a:t>used</a:t>
            </a:r>
            <a:r>
              <a:rPr spc="-140" dirty="0"/>
              <a:t> </a:t>
            </a:r>
            <a:r>
              <a:rPr spc="120" dirty="0"/>
              <a:t>to</a:t>
            </a:r>
            <a:r>
              <a:rPr spc="-140" dirty="0"/>
              <a:t> </a:t>
            </a:r>
            <a:r>
              <a:rPr spc="150" dirty="0"/>
              <a:t>inform</a:t>
            </a:r>
            <a:r>
              <a:rPr spc="-140" dirty="0"/>
              <a:t> </a:t>
            </a:r>
            <a:r>
              <a:rPr spc="135" dirty="0"/>
              <a:t>team</a:t>
            </a:r>
            <a:r>
              <a:rPr spc="-140" dirty="0"/>
              <a:t> </a:t>
            </a:r>
            <a:r>
              <a:rPr spc="100" dirty="0"/>
              <a:t>selection</a:t>
            </a:r>
            <a:r>
              <a:rPr spc="-140" dirty="0"/>
              <a:t> </a:t>
            </a:r>
            <a:r>
              <a:rPr spc="150" dirty="0"/>
              <a:t>and</a:t>
            </a:r>
            <a:r>
              <a:rPr spc="-140" dirty="0"/>
              <a:t> </a:t>
            </a:r>
            <a:r>
              <a:rPr spc="125" dirty="0"/>
              <a:t>replacement</a:t>
            </a:r>
            <a:r>
              <a:rPr spc="-140" dirty="0"/>
              <a:t> </a:t>
            </a:r>
            <a:r>
              <a:rPr spc="110" dirty="0"/>
              <a:t>decisions</a:t>
            </a:r>
            <a:r>
              <a:rPr spc="-140" dirty="0"/>
              <a:t> </a:t>
            </a:r>
            <a:r>
              <a:rPr spc="120" dirty="0"/>
              <a:t>in</a:t>
            </a:r>
            <a:r>
              <a:rPr spc="-140" dirty="0"/>
              <a:t> </a:t>
            </a:r>
            <a:r>
              <a:rPr spc="100" dirty="0"/>
              <a:t>real-world</a:t>
            </a:r>
            <a:r>
              <a:rPr spc="-140" dirty="0"/>
              <a:t> </a:t>
            </a:r>
            <a:r>
              <a:rPr spc="90" dirty="0"/>
              <a:t>scenarios. </a:t>
            </a:r>
            <a:r>
              <a:rPr spc="-875" dirty="0"/>
              <a:t> </a:t>
            </a:r>
            <a:r>
              <a:rPr spc="55" dirty="0"/>
              <a:t>To </a:t>
            </a:r>
            <a:r>
              <a:rPr spc="120" dirty="0"/>
              <a:t>contribute to </a:t>
            </a:r>
            <a:r>
              <a:rPr spc="110" dirty="0"/>
              <a:t>the </a:t>
            </a:r>
            <a:r>
              <a:rPr spc="145" dirty="0"/>
              <a:t>broader </a:t>
            </a:r>
            <a:r>
              <a:rPr spc="100" dirty="0"/>
              <a:t>field </a:t>
            </a:r>
            <a:r>
              <a:rPr spc="125" dirty="0"/>
              <a:t>of sports </a:t>
            </a:r>
            <a:r>
              <a:rPr spc="80" dirty="0"/>
              <a:t>analytics </a:t>
            </a:r>
            <a:r>
              <a:rPr spc="105" dirty="0"/>
              <a:t>by showcasing </a:t>
            </a:r>
            <a:r>
              <a:rPr spc="110" dirty="0"/>
              <a:t>the potential </a:t>
            </a:r>
            <a:r>
              <a:rPr spc="125" dirty="0"/>
              <a:t>of </a:t>
            </a:r>
            <a:r>
              <a:rPr spc="135" dirty="0"/>
              <a:t>machine </a:t>
            </a:r>
            <a:r>
              <a:rPr spc="-880" dirty="0"/>
              <a:t> </a:t>
            </a:r>
            <a:r>
              <a:rPr spc="100" dirty="0"/>
              <a:t>learning</a:t>
            </a:r>
            <a:r>
              <a:rPr spc="-145" dirty="0"/>
              <a:t> </a:t>
            </a:r>
            <a:r>
              <a:rPr spc="150" dirty="0"/>
              <a:t>and</a:t>
            </a:r>
            <a:r>
              <a:rPr spc="-140" dirty="0"/>
              <a:t> </a:t>
            </a:r>
            <a:r>
              <a:rPr spc="110" dirty="0"/>
              <a:t>data</a:t>
            </a:r>
            <a:r>
              <a:rPr spc="-145" dirty="0"/>
              <a:t> </a:t>
            </a:r>
            <a:r>
              <a:rPr spc="90" dirty="0"/>
              <a:t>science</a:t>
            </a:r>
            <a:r>
              <a:rPr spc="-140" dirty="0"/>
              <a:t> </a:t>
            </a:r>
            <a:r>
              <a:rPr spc="114" dirty="0"/>
              <a:t>techniques</a:t>
            </a:r>
            <a:r>
              <a:rPr spc="-140" dirty="0"/>
              <a:t> </a:t>
            </a:r>
            <a:r>
              <a:rPr spc="120" dirty="0"/>
              <a:t>in</a:t>
            </a:r>
            <a:r>
              <a:rPr spc="-145" dirty="0"/>
              <a:t> </a:t>
            </a:r>
            <a:r>
              <a:rPr spc="85" dirty="0"/>
              <a:t>analyzing</a:t>
            </a:r>
            <a:r>
              <a:rPr spc="-140" dirty="0"/>
              <a:t> </a:t>
            </a:r>
            <a:r>
              <a:rPr spc="105" dirty="0"/>
              <a:t>player</a:t>
            </a:r>
            <a:r>
              <a:rPr spc="-140" dirty="0"/>
              <a:t> </a:t>
            </a:r>
            <a:r>
              <a:rPr spc="135" dirty="0"/>
              <a:t>performance</a:t>
            </a:r>
            <a:r>
              <a:rPr spc="-145" dirty="0"/>
              <a:t> </a:t>
            </a:r>
            <a:r>
              <a:rPr spc="150" dirty="0"/>
              <a:t>and</a:t>
            </a:r>
            <a:r>
              <a:rPr spc="-140" dirty="0"/>
              <a:t> </a:t>
            </a:r>
            <a:r>
              <a:rPr spc="80" dirty="0"/>
              <a:t>similarity.</a:t>
            </a:r>
          </a:p>
          <a:p>
            <a:pPr marL="40005" marR="398780">
              <a:lnSpc>
                <a:spcPts val="5700"/>
              </a:lnSpc>
            </a:pPr>
            <a:r>
              <a:rPr spc="55" dirty="0"/>
              <a:t>To</a:t>
            </a:r>
            <a:r>
              <a:rPr spc="-135" dirty="0"/>
              <a:t> </a:t>
            </a:r>
            <a:r>
              <a:rPr spc="125" dirty="0"/>
              <a:t>provide</a:t>
            </a:r>
            <a:r>
              <a:rPr spc="-135" dirty="0"/>
              <a:t> </a:t>
            </a:r>
            <a:r>
              <a:rPr spc="90" dirty="0"/>
              <a:t>insights</a:t>
            </a:r>
            <a:r>
              <a:rPr spc="-135" dirty="0"/>
              <a:t> </a:t>
            </a:r>
            <a:r>
              <a:rPr spc="120" dirty="0"/>
              <a:t>into</a:t>
            </a:r>
            <a:r>
              <a:rPr spc="-135" dirty="0"/>
              <a:t> </a:t>
            </a:r>
            <a:r>
              <a:rPr spc="110" dirty="0"/>
              <a:t>the</a:t>
            </a:r>
            <a:r>
              <a:rPr spc="-135" dirty="0"/>
              <a:t> </a:t>
            </a:r>
            <a:r>
              <a:rPr spc="95" dirty="0"/>
              <a:t>strengths</a:t>
            </a:r>
            <a:r>
              <a:rPr spc="-135" dirty="0"/>
              <a:t> </a:t>
            </a:r>
            <a:r>
              <a:rPr spc="150" dirty="0"/>
              <a:t>and</a:t>
            </a:r>
            <a:r>
              <a:rPr spc="-135" dirty="0"/>
              <a:t> </a:t>
            </a:r>
            <a:r>
              <a:rPr spc="105" dirty="0"/>
              <a:t>weaknesses</a:t>
            </a:r>
            <a:r>
              <a:rPr spc="-135" dirty="0"/>
              <a:t> </a:t>
            </a:r>
            <a:r>
              <a:rPr spc="125" dirty="0"/>
              <a:t>of</a:t>
            </a:r>
            <a:r>
              <a:rPr spc="-135" dirty="0"/>
              <a:t> </a:t>
            </a:r>
            <a:r>
              <a:rPr spc="105" dirty="0"/>
              <a:t>different</a:t>
            </a:r>
            <a:r>
              <a:rPr spc="-135" dirty="0"/>
              <a:t> </a:t>
            </a:r>
            <a:r>
              <a:rPr spc="70" dirty="0"/>
              <a:t>players,</a:t>
            </a:r>
            <a:r>
              <a:rPr spc="-135" dirty="0"/>
              <a:t> </a:t>
            </a:r>
            <a:r>
              <a:rPr spc="150" dirty="0"/>
              <a:t>and</a:t>
            </a:r>
            <a:r>
              <a:rPr spc="-135" dirty="0"/>
              <a:t> </a:t>
            </a:r>
            <a:r>
              <a:rPr spc="90" dirty="0"/>
              <a:t>identify</a:t>
            </a:r>
            <a:r>
              <a:rPr spc="-135" dirty="0"/>
              <a:t> </a:t>
            </a:r>
            <a:r>
              <a:rPr spc="105" dirty="0"/>
              <a:t>areas </a:t>
            </a:r>
            <a:r>
              <a:rPr spc="-875" dirty="0"/>
              <a:t> </a:t>
            </a:r>
            <a:r>
              <a:rPr spc="130" dirty="0"/>
              <a:t>for </a:t>
            </a:r>
            <a:r>
              <a:rPr spc="145" dirty="0"/>
              <a:t>improvement </a:t>
            </a:r>
            <a:r>
              <a:rPr spc="95" dirty="0"/>
              <a:t>that </a:t>
            </a:r>
            <a:r>
              <a:rPr spc="105" dirty="0"/>
              <a:t>can </a:t>
            </a:r>
            <a:r>
              <a:rPr spc="114" dirty="0"/>
              <a:t>lead </a:t>
            </a:r>
            <a:r>
              <a:rPr spc="120" dirty="0"/>
              <a:t>to </a:t>
            </a:r>
            <a:r>
              <a:rPr spc="110" dirty="0"/>
              <a:t>better </a:t>
            </a:r>
            <a:r>
              <a:rPr spc="135" dirty="0"/>
              <a:t>team performance </a:t>
            </a:r>
            <a:r>
              <a:rPr spc="150" dirty="0"/>
              <a:t>and </a:t>
            </a:r>
            <a:r>
              <a:rPr spc="95" dirty="0"/>
              <a:t>success </a:t>
            </a:r>
            <a:r>
              <a:rPr spc="120" dirty="0"/>
              <a:t>in </a:t>
            </a:r>
            <a:r>
              <a:rPr spc="110" dirty="0"/>
              <a:t>the </a:t>
            </a:r>
            <a:r>
              <a:rPr spc="85" dirty="0"/>
              <a:t>highly </a:t>
            </a:r>
            <a:r>
              <a:rPr spc="90" dirty="0"/>
              <a:t> </a:t>
            </a:r>
            <a:r>
              <a:rPr spc="105" dirty="0"/>
              <a:t>competitive</a:t>
            </a:r>
            <a:r>
              <a:rPr spc="-150" dirty="0"/>
              <a:t> </a:t>
            </a:r>
            <a:r>
              <a:rPr spc="140" dirty="0"/>
              <a:t>world</a:t>
            </a:r>
            <a:r>
              <a:rPr spc="-145" dirty="0"/>
              <a:t> </a:t>
            </a:r>
            <a:r>
              <a:rPr spc="125" dirty="0"/>
              <a:t>of</a:t>
            </a:r>
            <a:r>
              <a:rPr spc="-145" dirty="0"/>
              <a:t> </a:t>
            </a:r>
            <a:r>
              <a:rPr spc="55" dirty="0"/>
              <a:t>cricket.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050" y="0"/>
            <a:ext cx="310959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145" dirty="0">
                <a:latin typeface="Arial"/>
                <a:cs typeface="Arial"/>
              </a:rPr>
              <a:t>Abstract</a:t>
            </a:r>
            <a:endParaRPr sz="5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435" y="1250511"/>
            <a:ext cx="15837535" cy="592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100"/>
              </a:spcBef>
            </a:pPr>
            <a:r>
              <a:rPr sz="3150" spc="55" dirty="0">
                <a:solidFill>
                  <a:srgbClr val="DFE69A"/>
                </a:solidFill>
                <a:latin typeface="Tahoma"/>
                <a:cs typeface="Tahoma"/>
              </a:rPr>
              <a:t>The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75" dirty="0">
                <a:solidFill>
                  <a:srgbClr val="DFE69A"/>
                </a:solidFill>
                <a:latin typeface="Tahoma"/>
                <a:cs typeface="Tahoma"/>
              </a:rPr>
              <a:t>cricket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industry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90" dirty="0">
                <a:solidFill>
                  <a:srgbClr val="DFE69A"/>
                </a:solidFill>
                <a:latin typeface="Tahoma"/>
                <a:cs typeface="Tahoma"/>
              </a:rPr>
              <a:t>generates</a:t>
            </a:r>
            <a:r>
              <a:rPr sz="3150" spc="-16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95" dirty="0">
                <a:solidFill>
                  <a:srgbClr val="DFE69A"/>
                </a:solidFill>
                <a:latin typeface="Tahoma"/>
                <a:cs typeface="Tahoma"/>
              </a:rPr>
              <a:t>a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massive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60" dirty="0">
                <a:solidFill>
                  <a:srgbClr val="DFE69A"/>
                </a:solidFill>
                <a:latin typeface="Tahoma"/>
                <a:cs typeface="Tahoma"/>
              </a:rPr>
              <a:t>amount</a:t>
            </a:r>
            <a:r>
              <a:rPr sz="3150" spc="-16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of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45" dirty="0">
                <a:solidFill>
                  <a:srgbClr val="DFE69A"/>
                </a:solidFill>
                <a:latin typeface="Tahoma"/>
                <a:cs typeface="Tahoma"/>
              </a:rPr>
              <a:t>data,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making</a:t>
            </a:r>
            <a:r>
              <a:rPr sz="3150" spc="-16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65" dirty="0">
                <a:solidFill>
                  <a:srgbClr val="DFE69A"/>
                </a:solidFill>
                <a:latin typeface="Tahoma"/>
                <a:cs typeface="Tahoma"/>
              </a:rPr>
              <a:t>it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rgbClr val="DFE69A"/>
                </a:solidFill>
                <a:latin typeface="Tahoma"/>
                <a:cs typeface="Tahoma"/>
              </a:rPr>
              <a:t>an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ideal</a:t>
            </a:r>
            <a:r>
              <a:rPr sz="3150" spc="-16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DFE69A"/>
                </a:solidFill>
                <a:latin typeface="Tahoma"/>
                <a:cs typeface="Tahoma"/>
              </a:rPr>
              <a:t>field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30" dirty="0">
                <a:solidFill>
                  <a:srgbClr val="DFE69A"/>
                </a:solidFill>
                <a:latin typeface="Tahoma"/>
                <a:cs typeface="Tahoma"/>
              </a:rPr>
              <a:t>for </a:t>
            </a:r>
            <a:r>
              <a:rPr sz="3150" spc="1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data </a:t>
            </a:r>
            <a:r>
              <a:rPr sz="3150" spc="90" dirty="0">
                <a:solidFill>
                  <a:srgbClr val="DFE69A"/>
                </a:solidFill>
                <a:latin typeface="Tahoma"/>
                <a:cs typeface="Tahoma"/>
              </a:rPr>
              <a:t>science </a:t>
            </a:r>
            <a:r>
              <a:rPr sz="3150" spc="150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3150" spc="55" dirty="0">
                <a:solidFill>
                  <a:srgbClr val="DFE69A"/>
                </a:solidFill>
                <a:latin typeface="Tahoma"/>
                <a:cs typeface="Tahoma"/>
              </a:rPr>
              <a:t>analytics. </a:t>
            </a:r>
            <a:r>
              <a:rPr sz="3150" spc="90" dirty="0">
                <a:solidFill>
                  <a:srgbClr val="DFE69A"/>
                </a:solidFill>
                <a:latin typeface="Tahoma"/>
                <a:cs typeface="Tahoma"/>
              </a:rPr>
              <a:t>With </a:t>
            </a:r>
            <a:r>
              <a:rPr sz="3150" spc="130" dirty="0">
                <a:solidFill>
                  <a:srgbClr val="DFE69A"/>
                </a:solidFill>
                <a:latin typeface="Tahoma"/>
                <a:cs typeface="Tahoma"/>
              </a:rPr>
              <a:t>millions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fans </a:t>
            </a:r>
            <a:r>
              <a:rPr sz="3150" spc="150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3150" spc="114" dirty="0">
                <a:solidFill>
                  <a:srgbClr val="DFE69A"/>
                </a:solidFill>
                <a:latin typeface="Tahoma"/>
                <a:cs typeface="Tahoma"/>
              </a:rPr>
              <a:t>billions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3150" spc="120" dirty="0">
                <a:solidFill>
                  <a:srgbClr val="DFE69A"/>
                </a:solidFill>
                <a:latin typeface="Tahoma"/>
                <a:cs typeface="Tahoma"/>
              </a:rPr>
              <a:t>dollars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in </a:t>
            </a:r>
            <a:r>
              <a:rPr sz="3150" spc="13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rgbClr val="DFE69A"/>
                </a:solidFill>
                <a:latin typeface="Tahoma"/>
                <a:cs typeface="Tahoma"/>
              </a:rPr>
              <a:t>investments,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teams </a:t>
            </a:r>
            <a:r>
              <a:rPr sz="3150" spc="150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organizations </a:t>
            </a:r>
            <a:r>
              <a:rPr sz="3150" spc="114" dirty="0">
                <a:solidFill>
                  <a:srgbClr val="DFE69A"/>
                </a:solidFill>
                <a:latin typeface="Tahoma"/>
                <a:cs typeface="Tahoma"/>
              </a:rPr>
              <a:t>are </a:t>
            </a:r>
            <a:r>
              <a:rPr sz="3150" spc="95" dirty="0">
                <a:solidFill>
                  <a:srgbClr val="DFE69A"/>
                </a:solidFill>
                <a:latin typeface="Tahoma"/>
                <a:cs typeface="Tahoma"/>
              </a:rPr>
              <a:t>constantly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looking </a:t>
            </a:r>
            <a:r>
              <a:rPr sz="3150" spc="130" dirty="0">
                <a:solidFill>
                  <a:srgbClr val="DFE69A"/>
                </a:solidFill>
                <a:latin typeface="Tahoma"/>
                <a:cs typeface="Tahoma"/>
              </a:rPr>
              <a:t>for </a:t>
            </a:r>
            <a:r>
              <a:rPr sz="3150" spc="90" dirty="0">
                <a:solidFill>
                  <a:srgbClr val="DFE69A"/>
                </a:solidFill>
                <a:latin typeface="Tahoma"/>
                <a:cs typeface="Tahoma"/>
              </a:rPr>
              <a:t>innovative </a:t>
            </a:r>
            <a:r>
              <a:rPr sz="3150" spc="75" dirty="0">
                <a:solidFill>
                  <a:srgbClr val="DFE69A"/>
                </a:solidFill>
                <a:latin typeface="Tahoma"/>
                <a:cs typeface="Tahoma"/>
              </a:rPr>
              <a:t>ways </a:t>
            </a:r>
            <a:r>
              <a:rPr sz="3150" spc="120" dirty="0">
                <a:solidFill>
                  <a:srgbClr val="DFE69A"/>
                </a:solidFill>
                <a:latin typeface="Tahoma"/>
                <a:cs typeface="Tahoma"/>
              </a:rPr>
              <a:t>to </a:t>
            </a:r>
            <a:r>
              <a:rPr sz="3150" spc="-969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80" dirty="0">
                <a:solidFill>
                  <a:srgbClr val="DFE69A"/>
                </a:solidFill>
                <a:latin typeface="Tahoma"/>
                <a:cs typeface="Tahoma"/>
              </a:rPr>
              <a:t>gain </a:t>
            </a:r>
            <a:r>
              <a:rPr sz="3150" spc="95" dirty="0">
                <a:solidFill>
                  <a:srgbClr val="DFE69A"/>
                </a:solidFill>
                <a:latin typeface="Tahoma"/>
                <a:cs typeface="Tahoma"/>
              </a:rPr>
              <a:t>a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competitive </a:t>
            </a:r>
            <a:r>
              <a:rPr sz="3150" spc="50" dirty="0">
                <a:solidFill>
                  <a:srgbClr val="DFE69A"/>
                </a:solidFill>
                <a:latin typeface="Tahoma"/>
                <a:cs typeface="Tahoma"/>
              </a:rPr>
              <a:t>edge. </a:t>
            </a:r>
            <a:r>
              <a:rPr sz="3150" spc="165" dirty="0">
                <a:solidFill>
                  <a:srgbClr val="DFE69A"/>
                </a:solidFill>
                <a:latin typeface="Tahoma"/>
                <a:cs typeface="Tahoma"/>
              </a:rPr>
              <a:t>One </a:t>
            </a:r>
            <a:r>
              <a:rPr sz="3150" spc="120" dirty="0">
                <a:solidFill>
                  <a:srgbClr val="DFE69A"/>
                </a:solidFill>
                <a:latin typeface="Tahoma"/>
                <a:cs typeface="Tahoma"/>
              </a:rPr>
              <a:t>such </a:t>
            </a:r>
            <a:r>
              <a:rPr sz="3150" spc="70" dirty="0">
                <a:solidFill>
                  <a:srgbClr val="DFE69A"/>
                </a:solidFill>
                <a:latin typeface="Tahoma"/>
                <a:cs typeface="Tahoma"/>
              </a:rPr>
              <a:t>way </a:t>
            </a:r>
            <a:r>
              <a:rPr sz="3150" spc="85" dirty="0">
                <a:solidFill>
                  <a:srgbClr val="DFE69A"/>
                </a:solidFill>
                <a:latin typeface="Tahoma"/>
                <a:cs typeface="Tahoma"/>
              </a:rPr>
              <a:t>is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through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3150" spc="120" dirty="0">
                <a:solidFill>
                  <a:srgbClr val="DFE69A"/>
                </a:solidFill>
                <a:latin typeface="Tahoma"/>
                <a:cs typeface="Tahoma"/>
              </a:rPr>
              <a:t>use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3150" spc="95" dirty="0">
                <a:solidFill>
                  <a:srgbClr val="DFE69A"/>
                </a:solidFill>
                <a:latin typeface="Tahoma"/>
                <a:cs typeface="Tahoma"/>
              </a:rPr>
              <a:t>a </a:t>
            </a:r>
            <a:r>
              <a:rPr sz="3150" spc="75" dirty="0">
                <a:solidFill>
                  <a:srgbClr val="DFE69A"/>
                </a:solidFill>
                <a:latin typeface="Tahoma"/>
                <a:cs typeface="Tahoma"/>
              </a:rPr>
              <a:t>cricket </a:t>
            </a:r>
            <a:r>
              <a:rPr sz="3150" spc="100" dirty="0">
                <a:solidFill>
                  <a:srgbClr val="DFE69A"/>
                </a:solidFill>
                <a:latin typeface="Tahoma"/>
                <a:cs typeface="Tahoma"/>
              </a:rPr>
              <a:t>player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55" dirty="0">
                <a:solidFill>
                  <a:srgbClr val="DFE69A"/>
                </a:solidFill>
                <a:latin typeface="Tahoma"/>
                <a:cs typeface="Tahoma"/>
              </a:rPr>
              <a:t>recommender </a:t>
            </a:r>
            <a:r>
              <a:rPr sz="3150" spc="60" dirty="0">
                <a:solidFill>
                  <a:srgbClr val="DFE69A"/>
                </a:solidFill>
                <a:latin typeface="Tahoma"/>
                <a:cs typeface="Tahoma"/>
              </a:rPr>
              <a:t>system,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which </a:t>
            </a:r>
            <a:r>
              <a:rPr sz="3150" spc="100" dirty="0">
                <a:solidFill>
                  <a:srgbClr val="DFE69A"/>
                </a:solidFill>
                <a:latin typeface="Tahoma"/>
                <a:cs typeface="Tahoma"/>
              </a:rPr>
              <a:t>can </a:t>
            </a:r>
            <a:r>
              <a:rPr sz="3150" spc="135" dirty="0">
                <a:solidFill>
                  <a:srgbClr val="DFE69A"/>
                </a:solidFill>
                <a:latin typeface="Tahoma"/>
                <a:cs typeface="Tahoma"/>
              </a:rPr>
              <a:t>help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teams </a:t>
            </a:r>
            <a:r>
              <a:rPr sz="3150" spc="140" dirty="0">
                <a:solidFill>
                  <a:srgbClr val="DFE69A"/>
                </a:solidFill>
                <a:latin typeface="Tahoma"/>
                <a:cs typeface="Tahoma"/>
              </a:rPr>
              <a:t>make </a:t>
            </a:r>
            <a:r>
              <a:rPr sz="3150" spc="85" dirty="0">
                <a:solidFill>
                  <a:srgbClr val="DFE69A"/>
                </a:solidFill>
                <a:latin typeface="Tahoma"/>
                <a:cs typeface="Tahoma"/>
              </a:rPr>
              <a:t>data-driven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decisions </a:t>
            </a:r>
            <a:r>
              <a:rPr sz="3150" spc="135" dirty="0">
                <a:solidFill>
                  <a:srgbClr val="DFE69A"/>
                </a:solidFill>
                <a:latin typeface="Tahoma"/>
                <a:cs typeface="Tahoma"/>
              </a:rPr>
              <a:t>about </a:t>
            </a:r>
            <a:r>
              <a:rPr sz="3150" spc="1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DFE69A"/>
                </a:solidFill>
                <a:latin typeface="Tahoma"/>
                <a:cs typeface="Tahoma"/>
              </a:rPr>
              <a:t>player selection </a:t>
            </a:r>
            <a:r>
              <a:rPr sz="3150" spc="150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3150" spc="130" dirty="0">
                <a:solidFill>
                  <a:srgbClr val="DFE69A"/>
                </a:solidFill>
                <a:latin typeface="Tahoma"/>
                <a:cs typeface="Tahoma"/>
              </a:rPr>
              <a:t>team </a:t>
            </a:r>
            <a:r>
              <a:rPr sz="3150" spc="114" dirty="0">
                <a:solidFill>
                  <a:srgbClr val="DFE69A"/>
                </a:solidFill>
                <a:latin typeface="Tahoma"/>
                <a:cs typeface="Tahoma"/>
              </a:rPr>
              <a:t>composition. </a:t>
            </a:r>
            <a:r>
              <a:rPr sz="3150" spc="60" dirty="0">
                <a:solidFill>
                  <a:srgbClr val="DFE69A"/>
                </a:solidFill>
                <a:latin typeface="Tahoma"/>
                <a:cs typeface="Tahoma"/>
              </a:rPr>
              <a:t>This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system </a:t>
            </a:r>
            <a:r>
              <a:rPr sz="3150" spc="90" dirty="0">
                <a:solidFill>
                  <a:srgbClr val="DFE69A"/>
                </a:solidFill>
                <a:latin typeface="Tahoma"/>
                <a:cs typeface="Tahoma"/>
              </a:rPr>
              <a:t>utilizes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data </a:t>
            </a:r>
            <a:r>
              <a:rPr sz="3150" spc="75" dirty="0">
                <a:solidFill>
                  <a:srgbClr val="DFE69A"/>
                </a:solidFill>
                <a:latin typeface="Tahoma"/>
                <a:cs typeface="Tahoma"/>
              </a:rPr>
              <a:t>visualization, </a:t>
            </a:r>
            <a:r>
              <a:rPr sz="3150" spc="8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30" dirty="0">
                <a:solidFill>
                  <a:srgbClr val="DFE69A"/>
                </a:solidFill>
                <a:latin typeface="Tahoma"/>
                <a:cs typeface="Tahoma"/>
              </a:rPr>
              <a:t>machine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70" dirty="0">
                <a:solidFill>
                  <a:srgbClr val="DFE69A"/>
                </a:solidFill>
                <a:latin typeface="Tahoma"/>
                <a:cs typeface="Tahoma"/>
              </a:rPr>
              <a:t>learning,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50" dirty="0">
                <a:solidFill>
                  <a:srgbClr val="DFE69A"/>
                </a:solidFill>
                <a:latin typeface="Tahoma"/>
                <a:cs typeface="Tahoma"/>
              </a:rPr>
              <a:t>and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90" dirty="0">
                <a:solidFill>
                  <a:srgbClr val="DFE69A"/>
                </a:solidFill>
                <a:latin typeface="Tahoma"/>
                <a:cs typeface="Tahoma"/>
              </a:rPr>
              <a:t>clustering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14" dirty="0">
                <a:solidFill>
                  <a:srgbClr val="DFE69A"/>
                </a:solidFill>
                <a:latin typeface="Tahoma"/>
                <a:cs typeface="Tahoma"/>
              </a:rPr>
              <a:t>algorithms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20" dirty="0">
                <a:solidFill>
                  <a:srgbClr val="DFE69A"/>
                </a:solidFill>
                <a:latin typeface="Tahoma"/>
                <a:cs typeface="Tahoma"/>
              </a:rPr>
              <a:t>to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90" dirty="0">
                <a:solidFill>
                  <a:srgbClr val="DFE69A"/>
                </a:solidFill>
                <a:latin typeface="Tahoma"/>
                <a:cs typeface="Tahoma"/>
              </a:rPr>
              <a:t>identify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potential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20" dirty="0">
                <a:solidFill>
                  <a:srgbClr val="DFE69A"/>
                </a:solidFill>
                <a:latin typeface="Tahoma"/>
                <a:cs typeface="Tahoma"/>
              </a:rPr>
              <a:t>replacements</a:t>
            </a:r>
            <a:r>
              <a:rPr sz="3150" spc="-1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30" dirty="0">
                <a:solidFill>
                  <a:srgbClr val="DFE69A"/>
                </a:solidFill>
                <a:latin typeface="Tahoma"/>
                <a:cs typeface="Tahoma"/>
              </a:rPr>
              <a:t>based </a:t>
            </a:r>
            <a:r>
              <a:rPr sz="3150" spc="-969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80" dirty="0">
                <a:solidFill>
                  <a:srgbClr val="DFE69A"/>
                </a:solidFill>
                <a:latin typeface="Tahoma"/>
                <a:cs typeface="Tahoma"/>
              </a:rPr>
              <a:t>on </a:t>
            </a:r>
            <a:r>
              <a:rPr sz="3150" spc="100" dirty="0">
                <a:solidFill>
                  <a:srgbClr val="DFE69A"/>
                </a:solidFill>
                <a:latin typeface="Tahoma"/>
                <a:cs typeface="Tahoma"/>
              </a:rPr>
              <a:t>player </a:t>
            </a:r>
            <a:r>
              <a:rPr sz="3150" spc="95" dirty="0">
                <a:solidFill>
                  <a:srgbClr val="DFE69A"/>
                </a:solidFill>
                <a:latin typeface="Tahoma"/>
                <a:cs typeface="Tahoma"/>
              </a:rPr>
              <a:t>similarity </a:t>
            </a:r>
            <a:r>
              <a:rPr sz="3150" spc="150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3150" spc="135" dirty="0">
                <a:solidFill>
                  <a:srgbClr val="DFE69A"/>
                </a:solidFill>
                <a:latin typeface="Tahoma"/>
                <a:cs typeface="Tahoma"/>
              </a:rPr>
              <a:t>performance </a:t>
            </a:r>
            <a:r>
              <a:rPr sz="3150" spc="80" dirty="0">
                <a:solidFill>
                  <a:srgbClr val="DFE69A"/>
                </a:solidFill>
                <a:latin typeface="Tahoma"/>
                <a:cs typeface="Tahoma"/>
              </a:rPr>
              <a:t>metrics. </a:t>
            </a:r>
            <a:r>
              <a:rPr sz="3150" spc="55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3150" spc="100" dirty="0">
                <a:solidFill>
                  <a:srgbClr val="DFE69A"/>
                </a:solidFill>
                <a:latin typeface="Tahoma"/>
                <a:cs typeface="Tahoma"/>
              </a:rPr>
              <a:t>content-based </a:t>
            </a:r>
            <a:r>
              <a:rPr sz="3150" spc="135" dirty="0">
                <a:solidFill>
                  <a:srgbClr val="DFE69A"/>
                </a:solidFill>
                <a:latin typeface="Tahoma"/>
                <a:cs typeface="Tahoma"/>
              </a:rPr>
              <a:t>approach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3150" spc="11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45" dirty="0">
                <a:solidFill>
                  <a:srgbClr val="DFE69A"/>
                </a:solidFill>
                <a:latin typeface="Tahoma"/>
                <a:cs typeface="Tahoma"/>
              </a:rPr>
              <a:t>recommendation </a:t>
            </a:r>
            <a:r>
              <a:rPr sz="3150" spc="105" dirty="0">
                <a:solidFill>
                  <a:srgbClr val="DFE69A"/>
                </a:solidFill>
                <a:latin typeface="Tahoma"/>
                <a:cs typeface="Tahoma"/>
              </a:rPr>
              <a:t>system </a:t>
            </a:r>
            <a:r>
              <a:rPr sz="3150" spc="80" dirty="0">
                <a:solidFill>
                  <a:srgbClr val="DFE69A"/>
                </a:solidFill>
                <a:latin typeface="Tahoma"/>
                <a:cs typeface="Tahoma"/>
              </a:rPr>
              <a:t>aligns </a:t>
            </a:r>
            <a:r>
              <a:rPr sz="3150" spc="100" dirty="0">
                <a:solidFill>
                  <a:srgbClr val="DFE69A"/>
                </a:solidFill>
                <a:latin typeface="Tahoma"/>
                <a:cs typeface="Tahoma"/>
              </a:rPr>
              <a:t>with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3150" spc="130" dirty="0">
                <a:solidFill>
                  <a:srgbClr val="DFE69A"/>
                </a:solidFill>
                <a:latin typeface="Tahoma"/>
                <a:cs typeface="Tahoma"/>
              </a:rPr>
              <a:t>needs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3150" spc="75" dirty="0">
                <a:solidFill>
                  <a:srgbClr val="DFE69A"/>
                </a:solidFill>
                <a:latin typeface="Tahoma"/>
                <a:cs typeface="Tahoma"/>
              </a:rPr>
              <a:t>cricket </a:t>
            </a:r>
            <a:r>
              <a:rPr sz="3150" spc="110" dirty="0">
                <a:solidFill>
                  <a:srgbClr val="DFE69A"/>
                </a:solidFill>
                <a:latin typeface="Tahoma"/>
                <a:cs typeface="Tahoma"/>
              </a:rPr>
              <a:t>industry </a:t>
            </a:r>
            <a:r>
              <a:rPr sz="3150" spc="150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3150" spc="100" dirty="0">
                <a:solidFill>
                  <a:srgbClr val="DFE69A"/>
                </a:solidFill>
                <a:latin typeface="Tahoma"/>
                <a:cs typeface="Tahoma"/>
              </a:rPr>
              <a:t>can </a:t>
            </a:r>
            <a:r>
              <a:rPr sz="3150" spc="135" dirty="0">
                <a:solidFill>
                  <a:srgbClr val="DFE69A"/>
                </a:solidFill>
                <a:latin typeface="Tahoma"/>
                <a:cs typeface="Tahoma"/>
              </a:rPr>
              <a:t>help </a:t>
            </a:r>
            <a:r>
              <a:rPr sz="3150" spc="-969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rgbClr val="DFE69A"/>
                </a:solidFill>
                <a:latin typeface="Tahoma"/>
                <a:cs typeface="Tahoma"/>
              </a:rPr>
              <a:t>optimize</a:t>
            </a:r>
            <a:r>
              <a:rPr sz="3150" spc="-17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30" dirty="0">
                <a:solidFill>
                  <a:srgbClr val="DFE69A"/>
                </a:solidFill>
                <a:latin typeface="Tahoma"/>
                <a:cs typeface="Tahoma"/>
              </a:rPr>
              <a:t>team</a:t>
            </a:r>
            <a:r>
              <a:rPr sz="3150" spc="-1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3150" spc="114" dirty="0">
                <a:solidFill>
                  <a:srgbClr val="DFE69A"/>
                </a:solidFill>
                <a:latin typeface="Tahoma"/>
                <a:cs typeface="Tahoma"/>
              </a:rPr>
              <a:t>performance.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43" y="640227"/>
            <a:ext cx="4553585" cy="88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650" b="1" spc="220" dirty="0">
                <a:latin typeface="Arial"/>
                <a:cs typeface="Arial"/>
              </a:rPr>
              <a:t>Introduction</a:t>
            </a:r>
            <a:endParaRPr sz="5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371" y="2096550"/>
            <a:ext cx="17515205" cy="774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399"/>
              </a:lnSpc>
              <a:spcBef>
                <a:spcPts val="100"/>
              </a:spcBef>
            </a:pPr>
            <a:r>
              <a:rPr sz="2900" spc="-60" dirty="0">
                <a:solidFill>
                  <a:srgbClr val="DFE69A"/>
                </a:solidFill>
                <a:latin typeface="Tahoma"/>
                <a:cs typeface="Tahoma"/>
              </a:rPr>
              <a:t>In</a:t>
            </a:r>
            <a:r>
              <a:rPr sz="2900" spc="-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world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sports,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data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analytics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has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become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increasingly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important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for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improving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team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 performance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making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informed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decisions.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Cricket is </a:t>
            </a:r>
            <a:r>
              <a:rPr sz="2900" spc="140" dirty="0">
                <a:solidFill>
                  <a:srgbClr val="DFE69A"/>
                </a:solidFill>
                <a:latin typeface="Tahoma"/>
                <a:cs typeface="Tahoma"/>
              </a:rPr>
              <a:t>one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such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sport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that generates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a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massive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45" dirty="0">
                <a:solidFill>
                  <a:srgbClr val="DFE69A"/>
                </a:solidFill>
                <a:latin typeface="Tahoma"/>
                <a:cs typeface="Tahoma"/>
              </a:rPr>
              <a:t>amount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40" dirty="0">
                <a:solidFill>
                  <a:srgbClr val="DFE69A"/>
                </a:solidFill>
                <a:latin typeface="Tahoma"/>
                <a:cs typeface="Tahoma"/>
              </a:rPr>
              <a:t>data,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making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55" dirty="0">
                <a:solidFill>
                  <a:srgbClr val="DFE69A"/>
                </a:solidFill>
                <a:latin typeface="Tahoma"/>
                <a:cs typeface="Tahoma"/>
              </a:rPr>
              <a:t>it</a:t>
            </a:r>
            <a:r>
              <a:rPr sz="2900" spc="-15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an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ideal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field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for</a:t>
            </a:r>
            <a:r>
              <a:rPr sz="2900" spc="-15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data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science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50" dirty="0">
                <a:solidFill>
                  <a:srgbClr val="DFE69A"/>
                </a:solidFill>
                <a:latin typeface="Tahoma"/>
                <a:cs typeface="Tahoma"/>
              </a:rPr>
              <a:t>analytics.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 marR="5080" algn="just">
              <a:lnSpc>
                <a:spcPct val="116399"/>
              </a:lnSpc>
            </a:pPr>
            <a:r>
              <a:rPr sz="2900" spc="50" dirty="0">
                <a:solidFill>
                  <a:srgbClr val="DFE69A"/>
                </a:solidFill>
                <a:latin typeface="Tahoma"/>
                <a:cs typeface="Tahoma"/>
              </a:rPr>
              <a:t>The</a:t>
            </a:r>
            <a:r>
              <a:rPr sz="2900" spc="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cricket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industry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is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massive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50" dirty="0">
                <a:solidFill>
                  <a:srgbClr val="DFE69A"/>
                </a:solidFill>
                <a:latin typeface="Tahoma"/>
                <a:cs typeface="Tahoma"/>
              </a:rPr>
              <a:t>lucrative,</a:t>
            </a:r>
            <a:r>
              <a:rPr sz="2900" spc="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with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millions of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fans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billions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dollars in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investments.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With </a:t>
            </a:r>
            <a:r>
              <a:rPr sz="2900" spc="130" dirty="0">
                <a:solidFill>
                  <a:srgbClr val="DFE69A"/>
                </a:solidFill>
                <a:latin typeface="Tahoma"/>
                <a:cs typeface="Tahoma"/>
              </a:rPr>
              <a:t>so </a:t>
            </a:r>
            <a:r>
              <a:rPr sz="2900" spc="150" dirty="0">
                <a:solidFill>
                  <a:srgbClr val="DFE69A"/>
                </a:solidFill>
                <a:latin typeface="Tahoma"/>
                <a:cs typeface="Tahoma"/>
              </a:rPr>
              <a:t>much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money and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reputation </a:t>
            </a:r>
            <a:r>
              <a:rPr sz="2900" spc="165" dirty="0">
                <a:solidFill>
                  <a:srgbClr val="DFE69A"/>
                </a:solidFill>
                <a:latin typeface="Tahoma"/>
                <a:cs typeface="Tahoma"/>
              </a:rPr>
              <a:t>on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2900" spc="40" dirty="0">
                <a:solidFill>
                  <a:srgbClr val="DFE69A"/>
                </a:solidFill>
                <a:latin typeface="Tahoma"/>
                <a:cs typeface="Tahoma"/>
              </a:rPr>
              <a:t>line,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teams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organizations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are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looking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for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innovative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ways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to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improve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their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performance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gain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a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competitive </a:t>
            </a:r>
            <a:r>
              <a:rPr sz="2900" spc="45" dirty="0">
                <a:solidFill>
                  <a:srgbClr val="DFE69A"/>
                </a:solidFill>
                <a:latin typeface="Tahoma"/>
                <a:cs typeface="Tahoma"/>
              </a:rPr>
              <a:t>edge. </a:t>
            </a:r>
            <a:r>
              <a:rPr sz="2900" spc="50" dirty="0">
                <a:solidFill>
                  <a:srgbClr val="DFE69A"/>
                </a:solidFill>
                <a:latin typeface="Tahoma"/>
                <a:cs typeface="Tahoma"/>
              </a:rPr>
              <a:t>This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is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where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data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science</a:t>
            </a:r>
            <a:r>
              <a:rPr sz="2900" spc="-16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analytics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40" dirty="0">
                <a:solidFill>
                  <a:srgbClr val="DFE69A"/>
                </a:solidFill>
                <a:latin typeface="Tahoma"/>
                <a:cs typeface="Tahoma"/>
              </a:rPr>
              <a:t>come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into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45" dirty="0">
                <a:solidFill>
                  <a:srgbClr val="DFE69A"/>
                </a:solidFill>
                <a:latin typeface="Tahoma"/>
                <a:cs typeface="Tahoma"/>
              </a:rPr>
              <a:t>play.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 marR="5080" algn="just">
              <a:lnSpc>
                <a:spcPct val="116399"/>
              </a:lnSpc>
            </a:pP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A</a:t>
            </a:r>
            <a:r>
              <a:rPr sz="2900" spc="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project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like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a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cricket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player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45" dirty="0">
                <a:solidFill>
                  <a:srgbClr val="DFE69A"/>
                </a:solidFill>
                <a:latin typeface="Tahoma"/>
                <a:cs typeface="Tahoma"/>
              </a:rPr>
              <a:t>recommender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system</a:t>
            </a:r>
            <a:r>
              <a:rPr sz="2900" spc="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is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60" dirty="0">
                <a:solidFill>
                  <a:srgbClr val="DFE69A"/>
                </a:solidFill>
                <a:latin typeface="Tahoma"/>
                <a:cs typeface="Tahoma"/>
              </a:rPr>
              <a:t>very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necessary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for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field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sports</a:t>
            </a:r>
            <a:r>
              <a:rPr sz="2900" spc="6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analytics </a:t>
            </a:r>
            <a:r>
              <a:rPr sz="2900" spc="-89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as </a:t>
            </a:r>
            <a:r>
              <a:rPr sz="2900" spc="55" dirty="0">
                <a:solidFill>
                  <a:srgbClr val="DFE69A"/>
                </a:solidFill>
                <a:latin typeface="Tahoma"/>
                <a:cs typeface="Tahoma"/>
              </a:rPr>
              <a:t>it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helps teams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organizations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make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informed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decisions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about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player selection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team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composition.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With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help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machine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learning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clustering algorithms,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a </a:t>
            </a:r>
            <a:r>
              <a:rPr sz="2900" spc="145" dirty="0">
                <a:solidFill>
                  <a:srgbClr val="DFE69A"/>
                </a:solidFill>
                <a:latin typeface="Tahoma"/>
                <a:cs typeface="Tahoma"/>
              </a:rPr>
              <a:t>proper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replacement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system can </a:t>
            </a:r>
            <a:r>
              <a:rPr sz="2900" spc="130" dirty="0">
                <a:solidFill>
                  <a:srgbClr val="DFE69A"/>
                </a:solidFill>
                <a:latin typeface="Tahoma"/>
                <a:cs typeface="Tahoma"/>
              </a:rPr>
              <a:t>be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built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that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considers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player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similarity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performance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metrics. </a:t>
            </a:r>
            <a:r>
              <a:rPr sz="2900" spc="50" dirty="0">
                <a:solidFill>
                  <a:srgbClr val="DFE69A"/>
                </a:solidFill>
                <a:latin typeface="Tahoma"/>
                <a:cs typeface="Tahoma"/>
              </a:rPr>
              <a:t>This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allows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teams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to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make</a:t>
            </a:r>
            <a:r>
              <a:rPr sz="2900" spc="13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data-driven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decisions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about</a:t>
            </a:r>
            <a:r>
              <a:rPr sz="2900" spc="13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40" dirty="0">
                <a:solidFill>
                  <a:srgbClr val="DFE69A"/>
                </a:solidFill>
                <a:latin typeface="Tahoma"/>
                <a:cs typeface="Tahoma"/>
              </a:rPr>
              <a:t>who</a:t>
            </a:r>
            <a:r>
              <a:rPr sz="2900" spc="14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to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include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 in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their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team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</a:t>
            </a:r>
            <a:r>
              <a:rPr sz="2900" spc="140" dirty="0">
                <a:solidFill>
                  <a:srgbClr val="DFE69A"/>
                </a:solidFill>
                <a:latin typeface="Tahoma"/>
                <a:cs typeface="Tahoma"/>
              </a:rPr>
              <a:t> how</a:t>
            </a:r>
            <a:r>
              <a:rPr sz="2900" spc="14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to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 optimize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their </a:t>
            </a:r>
            <a:r>
              <a:rPr sz="2900" spc="-89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performance.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35" y="1957695"/>
            <a:ext cx="17019905" cy="619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399"/>
              </a:lnSpc>
              <a:spcBef>
                <a:spcPts val="100"/>
              </a:spcBef>
            </a:pPr>
            <a:r>
              <a:rPr sz="2900" spc="140" dirty="0">
                <a:solidFill>
                  <a:srgbClr val="DFE69A"/>
                </a:solidFill>
                <a:latin typeface="Tahoma"/>
                <a:cs typeface="Tahoma"/>
              </a:rPr>
              <a:t>Machine</a:t>
            </a:r>
            <a:r>
              <a:rPr sz="2900" spc="-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learning</a:t>
            </a:r>
            <a:r>
              <a:rPr sz="2900" spc="-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is</a:t>
            </a:r>
            <a:r>
              <a:rPr sz="2900" spc="-1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particularly</a:t>
            </a:r>
            <a:r>
              <a:rPr sz="2900" spc="-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important</a:t>
            </a:r>
            <a:r>
              <a:rPr sz="2900" spc="-1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in</a:t>
            </a:r>
            <a:r>
              <a:rPr sz="2900" spc="-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sports</a:t>
            </a:r>
            <a:r>
              <a:rPr sz="2900" spc="-1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analytics</a:t>
            </a:r>
            <a:r>
              <a:rPr sz="2900" spc="-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as</a:t>
            </a:r>
            <a:r>
              <a:rPr sz="2900" spc="-1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55" dirty="0">
                <a:solidFill>
                  <a:srgbClr val="DFE69A"/>
                </a:solidFill>
                <a:latin typeface="Tahoma"/>
                <a:cs typeface="Tahoma"/>
              </a:rPr>
              <a:t>it</a:t>
            </a:r>
            <a:r>
              <a:rPr sz="2900" spc="-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allows</a:t>
            </a:r>
            <a:r>
              <a:rPr sz="2900" spc="-1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for</a:t>
            </a:r>
            <a:r>
              <a:rPr sz="2900" spc="-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</a:t>
            </a:r>
            <a:r>
              <a:rPr sz="2900" spc="-1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processing</a:t>
            </a:r>
            <a:r>
              <a:rPr sz="2900" spc="-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</a:t>
            </a:r>
            <a:r>
              <a:rPr sz="2900" spc="-1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55" dirty="0">
                <a:solidFill>
                  <a:srgbClr val="DFE69A"/>
                </a:solidFill>
                <a:latin typeface="Tahoma"/>
                <a:cs typeface="Tahoma"/>
              </a:rPr>
              <a:t>vast </a:t>
            </a:r>
            <a:r>
              <a:rPr sz="2900" spc="-89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amounts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data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to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identify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patterns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trends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that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might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otherwise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go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unnoticed.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Clustering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algorithms,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like </a:t>
            </a:r>
            <a:r>
              <a:rPr sz="2900" spc="55" dirty="0">
                <a:solidFill>
                  <a:srgbClr val="DFE69A"/>
                </a:solidFill>
                <a:latin typeface="Tahoma"/>
                <a:cs typeface="Tahoma"/>
              </a:rPr>
              <a:t>K-means,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can </a:t>
            </a:r>
            <a:r>
              <a:rPr sz="2900" spc="130" dirty="0">
                <a:solidFill>
                  <a:srgbClr val="DFE69A"/>
                </a:solidFill>
                <a:latin typeface="Tahoma"/>
                <a:cs typeface="Tahoma"/>
              </a:rPr>
              <a:t>be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used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to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group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players together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based </a:t>
            </a:r>
            <a:r>
              <a:rPr sz="2900" spc="165" dirty="0">
                <a:solidFill>
                  <a:srgbClr val="DFE69A"/>
                </a:solidFill>
                <a:latin typeface="Tahoma"/>
                <a:cs typeface="Tahoma"/>
              </a:rPr>
              <a:t>on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their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performance </a:t>
            </a:r>
            <a:r>
              <a:rPr sz="2900" spc="13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metrics</a:t>
            </a:r>
            <a:r>
              <a:rPr sz="2900" spc="2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65" dirty="0">
                <a:solidFill>
                  <a:srgbClr val="DFE69A"/>
                </a:solidFill>
                <a:latin typeface="Tahoma"/>
                <a:cs typeface="Tahoma"/>
              </a:rPr>
              <a:t>similarity,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allowing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teams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to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identify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potential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replacements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that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are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a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close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match</a:t>
            </a:r>
            <a:r>
              <a:rPr sz="2900" spc="2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to </a:t>
            </a:r>
            <a:r>
              <a:rPr sz="2900" spc="-89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</a:t>
            </a:r>
            <a:r>
              <a:rPr sz="2900" spc="-16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player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they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0" dirty="0">
                <a:solidFill>
                  <a:srgbClr val="DFE69A"/>
                </a:solidFill>
                <a:latin typeface="Tahoma"/>
                <a:cs typeface="Tahoma"/>
              </a:rPr>
              <a:t>need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to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replace.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 marR="5080" algn="just">
              <a:lnSpc>
                <a:spcPct val="116399"/>
              </a:lnSpc>
            </a:pPr>
            <a:r>
              <a:rPr sz="2900" spc="-60" dirty="0">
                <a:solidFill>
                  <a:srgbClr val="DFE69A"/>
                </a:solidFill>
                <a:latin typeface="Tahoma"/>
                <a:cs typeface="Tahoma"/>
              </a:rPr>
              <a:t>In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conclusion,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a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project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like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a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cricket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player </a:t>
            </a:r>
            <a:r>
              <a:rPr sz="2900" spc="145" dirty="0">
                <a:solidFill>
                  <a:srgbClr val="DFE69A"/>
                </a:solidFill>
                <a:latin typeface="Tahoma"/>
                <a:cs typeface="Tahoma"/>
              </a:rPr>
              <a:t>recommender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system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is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crucial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for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field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 sports </a:t>
            </a:r>
            <a:r>
              <a:rPr sz="2900" spc="-89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70" dirty="0">
                <a:solidFill>
                  <a:srgbClr val="DFE69A"/>
                </a:solidFill>
                <a:latin typeface="Tahoma"/>
                <a:cs typeface="Tahoma"/>
              </a:rPr>
              <a:t>analytics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as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55" dirty="0">
                <a:solidFill>
                  <a:srgbClr val="DFE69A"/>
                </a:solidFill>
                <a:latin typeface="Tahoma"/>
                <a:cs typeface="Tahoma"/>
              </a:rPr>
              <a:t>it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helps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teams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</a:t>
            </a:r>
            <a:r>
              <a:rPr sz="2900" spc="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organizations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make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informed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decisions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5" dirty="0">
                <a:solidFill>
                  <a:srgbClr val="DFE69A"/>
                </a:solidFill>
                <a:latin typeface="Tahoma"/>
                <a:cs typeface="Tahoma"/>
              </a:rPr>
              <a:t>about</a:t>
            </a:r>
            <a:r>
              <a:rPr sz="2900" spc="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player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selection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-894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team</a:t>
            </a:r>
            <a:r>
              <a:rPr sz="2900" spc="-4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composition.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With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massive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investments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</a:t>
            </a:r>
            <a:r>
              <a:rPr sz="2900" spc="-4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popularity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40" dirty="0">
                <a:solidFill>
                  <a:srgbClr val="DFE69A"/>
                </a:solidFill>
                <a:latin typeface="Tahoma"/>
                <a:cs typeface="Tahoma"/>
              </a:rPr>
              <a:t>cricket,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this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kind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</a:t>
            </a:r>
            <a:r>
              <a:rPr sz="2900" spc="-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system</a:t>
            </a:r>
            <a:r>
              <a:rPr sz="2900" spc="-4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can </a:t>
            </a:r>
            <a:r>
              <a:rPr sz="2900" spc="-89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35" dirty="0">
                <a:solidFill>
                  <a:srgbClr val="DFE69A"/>
                </a:solidFill>
                <a:latin typeface="Tahoma"/>
                <a:cs typeface="Tahoma"/>
              </a:rPr>
              <a:t>give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teams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a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competitive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edge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in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industry. </a:t>
            </a:r>
            <a:r>
              <a:rPr sz="2900" spc="75" dirty="0">
                <a:solidFill>
                  <a:srgbClr val="DFE69A"/>
                </a:solidFill>
                <a:latin typeface="Tahoma"/>
                <a:cs typeface="Tahoma"/>
              </a:rPr>
              <a:t>Additionally,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the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use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of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machine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learning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14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DFE69A"/>
                </a:solidFill>
                <a:latin typeface="Tahoma"/>
                <a:cs typeface="Tahoma"/>
              </a:rPr>
              <a:t>clustering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algorithms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allows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for </a:t>
            </a:r>
            <a:r>
              <a:rPr sz="2900" spc="90" dirty="0">
                <a:solidFill>
                  <a:srgbClr val="DFE69A"/>
                </a:solidFill>
                <a:latin typeface="Tahoma"/>
                <a:cs typeface="Tahoma"/>
              </a:rPr>
              <a:t>a </a:t>
            </a:r>
            <a:r>
              <a:rPr sz="2900" spc="165" dirty="0">
                <a:solidFill>
                  <a:srgbClr val="DFE69A"/>
                </a:solidFill>
                <a:latin typeface="Tahoma"/>
                <a:cs typeface="Tahoma"/>
              </a:rPr>
              <a:t>more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sophisticated </a:t>
            </a:r>
            <a:r>
              <a:rPr sz="2900" spc="135" dirty="0">
                <a:solidFill>
                  <a:srgbClr val="DFE69A"/>
                </a:solidFill>
                <a:latin typeface="Tahoma"/>
                <a:cs typeface="Tahoma"/>
              </a:rPr>
              <a:t>and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accurate </a:t>
            </a:r>
            <a:r>
              <a:rPr sz="2900" spc="110" dirty="0">
                <a:solidFill>
                  <a:srgbClr val="DFE69A"/>
                </a:solidFill>
                <a:latin typeface="Tahoma"/>
                <a:cs typeface="Tahoma"/>
              </a:rPr>
              <a:t>replacement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system </a:t>
            </a:r>
            <a:r>
              <a:rPr sz="2900" spc="85" dirty="0">
                <a:solidFill>
                  <a:srgbClr val="DFE69A"/>
                </a:solidFill>
                <a:latin typeface="Tahoma"/>
                <a:cs typeface="Tahoma"/>
              </a:rPr>
              <a:t>that </a:t>
            </a:r>
            <a:r>
              <a:rPr sz="2900" spc="95" dirty="0">
                <a:solidFill>
                  <a:srgbClr val="DFE69A"/>
                </a:solidFill>
                <a:latin typeface="Tahoma"/>
                <a:cs typeface="Tahoma"/>
              </a:rPr>
              <a:t>can </a:t>
            </a:r>
            <a:r>
              <a:rPr sz="2900" spc="10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help</a:t>
            </a:r>
            <a:r>
              <a:rPr sz="2900" spc="-160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14" dirty="0">
                <a:solidFill>
                  <a:srgbClr val="DFE69A"/>
                </a:solidFill>
                <a:latin typeface="Tahoma"/>
                <a:cs typeface="Tahoma"/>
              </a:rPr>
              <a:t>optimize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20" dirty="0">
                <a:solidFill>
                  <a:srgbClr val="DFE69A"/>
                </a:solidFill>
                <a:latin typeface="Tahoma"/>
                <a:cs typeface="Tahoma"/>
              </a:rPr>
              <a:t>team</a:t>
            </a:r>
            <a:r>
              <a:rPr sz="2900" spc="-155" dirty="0">
                <a:solidFill>
                  <a:srgbClr val="DFE69A"/>
                </a:solidFill>
                <a:latin typeface="Tahoma"/>
                <a:cs typeface="Tahoma"/>
              </a:rPr>
              <a:t> </a:t>
            </a:r>
            <a:r>
              <a:rPr sz="2900" spc="105" dirty="0">
                <a:solidFill>
                  <a:srgbClr val="DFE69A"/>
                </a:solidFill>
                <a:latin typeface="Tahoma"/>
                <a:cs typeface="Tahoma"/>
              </a:rPr>
              <a:t>performance.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544" y="156885"/>
            <a:ext cx="63696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45" dirty="0">
                <a:latin typeface="Tahoma"/>
                <a:cs typeface="Tahoma"/>
              </a:rPr>
              <a:t>Literature</a:t>
            </a:r>
            <a:r>
              <a:rPr sz="5600" b="1" spc="-260" dirty="0">
                <a:latin typeface="Tahoma"/>
                <a:cs typeface="Tahoma"/>
              </a:rPr>
              <a:t> </a:t>
            </a:r>
            <a:r>
              <a:rPr sz="5600" b="1" spc="-110" dirty="0">
                <a:latin typeface="Tahoma"/>
                <a:cs typeface="Tahoma"/>
              </a:rPr>
              <a:t>Review</a:t>
            </a:r>
            <a:endParaRPr sz="5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4" y="1531357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4" y="6160506"/>
            <a:ext cx="123824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3271" y="1258929"/>
            <a:ext cx="16931005" cy="825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399"/>
              </a:lnSpc>
              <a:spcBef>
                <a:spcPts val="100"/>
              </a:spcBef>
            </a:pP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(Nicholas Rohde, 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2011)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proposed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methodology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for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measuring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career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performances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of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batters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in </a:t>
            </a:r>
            <a:r>
              <a:rPr sz="2900" spc="-9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100" dirty="0">
                <a:solidFill>
                  <a:srgbClr val="DFE69A"/>
                </a:solidFill>
                <a:latin typeface="Lucida Sans Unicode"/>
                <a:cs typeface="Lucida Sans Unicode"/>
              </a:rPr>
              <a:t>Test </a:t>
            </a:r>
            <a:r>
              <a:rPr sz="2900" spc="-95" dirty="0">
                <a:solidFill>
                  <a:srgbClr val="DFE69A"/>
                </a:solidFill>
                <a:latin typeface="Lucida Sans Unicode"/>
                <a:cs typeface="Lucida Sans Unicode"/>
              </a:rPr>
              <a:t>Cricket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ranked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leading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male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female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players.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approach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uses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concepts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of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opportunity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cost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economic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profit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to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produce </a:t>
            </a:r>
            <a:r>
              <a:rPr sz="2900" spc="-90" dirty="0">
                <a:solidFill>
                  <a:srgbClr val="DFE69A"/>
                </a:solidFill>
                <a:latin typeface="Lucida Sans Unicode"/>
                <a:cs typeface="Lucida Sans Unicode"/>
              </a:rPr>
              <a:t>non-arbitrary weightings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for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batting </a:t>
            </a:r>
            <a:r>
              <a:rPr sz="2900" spc="-90" dirty="0">
                <a:solidFill>
                  <a:srgbClr val="DFE69A"/>
                </a:solidFill>
                <a:latin typeface="Lucida Sans Unicode"/>
                <a:cs typeface="Lucida Sans Unicode"/>
              </a:rPr>
              <a:t>success. </a:t>
            </a:r>
            <a:r>
              <a:rPr sz="2900" spc="-100" dirty="0">
                <a:solidFill>
                  <a:srgbClr val="DFE69A"/>
                </a:solidFill>
                <a:latin typeface="Lucida Sans Unicode"/>
                <a:cs typeface="Lucida Sans Unicode"/>
              </a:rPr>
              <a:t>An </a:t>
            </a:r>
            <a:r>
              <a:rPr sz="2900" spc="-9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approximate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time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variant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opportunity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 cost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for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selection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of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each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batter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is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estimated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over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his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or </a:t>
            </a:r>
            <a:r>
              <a:rPr sz="2900" spc="-9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DFE69A"/>
                </a:solidFill>
                <a:latin typeface="Lucida Sans Unicode"/>
                <a:cs typeface="Lucida Sans Unicode"/>
              </a:rPr>
              <a:t>her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career,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players </a:t>
            </a:r>
            <a:r>
              <a:rPr sz="2900" dirty="0">
                <a:solidFill>
                  <a:srgbClr val="DFE69A"/>
                </a:solidFill>
                <a:latin typeface="Lucida Sans Unicode"/>
                <a:cs typeface="Lucida Sans Unicode"/>
              </a:rPr>
              <a:t>are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ranked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according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to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extent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to which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they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outscore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this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value.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rankings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produced </a:t>
            </a:r>
            <a:r>
              <a:rPr sz="2900" dirty="0">
                <a:solidFill>
                  <a:srgbClr val="DFE69A"/>
                </a:solidFill>
                <a:latin typeface="Lucida Sans Unicode"/>
                <a:cs typeface="Lucida Sans Unicode"/>
              </a:rPr>
              <a:t>are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broadly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consistent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with prior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beliefs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of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player performance.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Therefore,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9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author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concluded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that their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method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can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be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used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to rank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batters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in </a:t>
            </a:r>
            <a:r>
              <a:rPr sz="2900" spc="-100" dirty="0">
                <a:solidFill>
                  <a:srgbClr val="DFE69A"/>
                </a:solidFill>
                <a:latin typeface="Lucida Sans Unicode"/>
                <a:cs typeface="Lucida Sans Unicode"/>
              </a:rPr>
              <a:t>Test </a:t>
            </a:r>
            <a:r>
              <a:rPr sz="2900" spc="-95" dirty="0">
                <a:solidFill>
                  <a:srgbClr val="DFE69A"/>
                </a:solidFill>
                <a:latin typeface="Lucida Sans Unicode"/>
                <a:cs typeface="Lucida Sans Unicode"/>
              </a:rPr>
              <a:t>Cricket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based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on </a:t>
            </a:r>
            <a:r>
              <a:rPr sz="2900" spc="-210" dirty="0">
                <a:solidFill>
                  <a:srgbClr val="DFE69A"/>
                </a:solidFill>
                <a:latin typeface="Lucida Sans Unicode"/>
                <a:cs typeface="Lucida Sans Unicode"/>
              </a:rPr>
              <a:t>non- </a:t>
            </a:r>
            <a:r>
              <a:rPr sz="2900" spc="-204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arbitrary</a:t>
            </a:r>
            <a:r>
              <a:rPr sz="2900" spc="-17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95" dirty="0">
                <a:solidFill>
                  <a:srgbClr val="DFE69A"/>
                </a:solidFill>
                <a:latin typeface="Lucida Sans Unicode"/>
                <a:cs typeface="Lucida Sans Unicode"/>
              </a:rPr>
              <a:t>weightings.</a:t>
            </a:r>
            <a:endParaRPr sz="2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6399"/>
              </a:lnSpc>
            </a:pP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(Hermanus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Hofmeyr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Lemmer,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2013)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discussed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process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of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selecting</a:t>
            </a:r>
            <a:r>
              <a:rPr sz="2900" spc="-10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cricket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team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after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</a:t>
            </a:r>
            <a:r>
              <a:rPr sz="2900" spc="-1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short </a:t>
            </a:r>
            <a:r>
              <a:rPr sz="2900" spc="-90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series, providing </a:t>
            </a:r>
            <a:r>
              <a:rPr sz="2900" spc="-95" dirty="0">
                <a:solidFill>
                  <a:srgbClr val="DFE69A"/>
                </a:solidFill>
                <a:latin typeface="Lucida Sans Unicode"/>
                <a:cs typeface="Lucida Sans Unicode"/>
              </a:rPr>
              <a:t>insights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recommendations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for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coaches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selectors.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author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analyzed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data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from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short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cricket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series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concluded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that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there </a:t>
            </a:r>
            <a:r>
              <a:rPr sz="2900" dirty="0">
                <a:solidFill>
                  <a:srgbClr val="DFE69A"/>
                </a:solidFill>
                <a:latin typeface="Lucida Sans Unicode"/>
                <a:cs typeface="Lucida Sans Unicode"/>
              </a:rPr>
              <a:t>are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several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factors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that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should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be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considered </a:t>
            </a:r>
            <a:r>
              <a:rPr sz="2900" spc="-10" dirty="0">
                <a:solidFill>
                  <a:srgbClr val="DFE69A"/>
                </a:solidFill>
                <a:latin typeface="Lucida Sans Unicode"/>
                <a:cs typeface="Lucida Sans Unicode"/>
              </a:rPr>
              <a:t>when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selecting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team, </a:t>
            </a:r>
            <a:r>
              <a:rPr sz="2900" spc="-90" dirty="0">
                <a:solidFill>
                  <a:srgbClr val="DFE69A"/>
                </a:solidFill>
                <a:latin typeface="Lucida Sans Unicode"/>
                <a:cs typeface="Lucida Sans Unicode"/>
              </a:rPr>
              <a:t>including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player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performance,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team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balance,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opposition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strengths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weaknesses.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author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also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recommends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that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selectors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balance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need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for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consistency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with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need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for </a:t>
            </a:r>
            <a:r>
              <a:rPr sz="2900" spc="-100" dirty="0">
                <a:solidFill>
                  <a:srgbClr val="DFE69A"/>
                </a:solidFill>
                <a:latin typeface="Lucida Sans Unicode"/>
                <a:cs typeface="Lucida Sans Unicode"/>
              </a:rPr>
              <a:t>flexibility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in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team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selection.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Overall,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article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provides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valuable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95" dirty="0">
                <a:solidFill>
                  <a:srgbClr val="DFE69A"/>
                </a:solidFill>
                <a:latin typeface="Lucida Sans Unicode"/>
                <a:cs typeface="Lucida Sans Unicode"/>
              </a:rPr>
              <a:t>insights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into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the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process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of</a:t>
            </a:r>
            <a:r>
              <a:rPr sz="2900" spc="-16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selecting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cricket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team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after</a:t>
            </a:r>
            <a:r>
              <a:rPr sz="2900" spc="-16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short</a:t>
            </a:r>
            <a:r>
              <a:rPr sz="2900" spc="-16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series.</a:t>
            </a:r>
            <a:endParaRPr sz="2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404" y="1899912"/>
            <a:ext cx="123824" cy="123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404" y="4986011"/>
            <a:ext cx="123824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392" y="1627598"/>
            <a:ext cx="17079595" cy="568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399"/>
              </a:lnSpc>
              <a:spcBef>
                <a:spcPts val="95"/>
              </a:spcBef>
            </a:pP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(Ahmed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et. </a:t>
            </a:r>
            <a:r>
              <a:rPr sz="2900" spc="-114" dirty="0">
                <a:solidFill>
                  <a:srgbClr val="DFE69A"/>
                </a:solidFill>
                <a:latin typeface="Lucida Sans Unicode"/>
                <a:cs typeface="Lucida Sans Unicode"/>
              </a:rPr>
              <a:t>al., </a:t>
            </a:r>
            <a:r>
              <a:rPr sz="2900" spc="-160" dirty="0">
                <a:solidFill>
                  <a:srgbClr val="DFE69A"/>
                </a:solidFill>
                <a:latin typeface="Lucida Sans Unicode"/>
                <a:cs typeface="Lucida Sans Unicode"/>
              </a:rPr>
              <a:t>2014)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proposed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methodology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for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selecting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cricket </a:t>
            </a:r>
            <a:r>
              <a:rPr sz="2900" spc="-15" dirty="0">
                <a:solidFill>
                  <a:srgbClr val="DFE69A"/>
                </a:solidFill>
                <a:latin typeface="Lucida Sans Unicode"/>
                <a:cs typeface="Lucida Sans Unicode"/>
              </a:rPr>
              <a:t>team </a:t>
            </a:r>
            <a:r>
              <a:rPr sz="2900" spc="-95" dirty="0">
                <a:solidFill>
                  <a:srgbClr val="DFE69A"/>
                </a:solidFill>
                <a:latin typeface="Lucida Sans Unicode"/>
                <a:cs typeface="Lucida Sans Unicode"/>
              </a:rPr>
              <a:t>using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evolutionary </a:t>
            </a:r>
            <a:r>
              <a:rPr sz="2900" spc="-175" dirty="0">
                <a:solidFill>
                  <a:srgbClr val="DFE69A"/>
                </a:solidFill>
                <a:latin typeface="Lucida Sans Unicode"/>
                <a:cs typeface="Lucida Sans Unicode"/>
              </a:rPr>
              <a:t>multi- </a:t>
            </a:r>
            <a:r>
              <a:rPr sz="2900" spc="-17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objective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optimization.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authors use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130" dirty="0">
                <a:solidFill>
                  <a:srgbClr val="DFE69A"/>
                </a:solidFill>
                <a:latin typeface="Lucida Sans Unicode"/>
                <a:cs typeface="Lucida Sans Unicode"/>
              </a:rPr>
              <a:t>NSGA-II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algorithm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to </a:t>
            </a:r>
            <a:r>
              <a:rPr sz="2900" spc="-85" dirty="0">
                <a:solidFill>
                  <a:srgbClr val="DFE69A"/>
                </a:solidFill>
                <a:latin typeface="Lucida Sans Unicode"/>
                <a:cs typeface="Lucida Sans Unicode"/>
              </a:rPr>
              <a:t>optimize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overall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batting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1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bowling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strength of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 </a:t>
            </a:r>
            <a:r>
              <a:rPr sz="2900" spc="-15" dirty="0">
                <a:solidFill>
                  <a:srgbClr val="DFE69A"/>
                </a:solidFill>
                <a:latin typeface="Lucida Sans Unicode"/>
                <a:cs typeface="Lucida Sans Unicode"/>
              </a:rPr>
              <a:t>team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while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considering budget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constraints.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They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also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propose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 </a:t>
            </a:r>
            <a:r>
              <a:rPr sz="2900" spc="-140" dirty="0">
                <a:solidFill>
                  <a:srgbClr val="DFE69A"/>
                </a:solidFill>
                <a:latin typeface="Lucida Sans Unicode"/>
                <a:cs typeface="Lucida Sans Unicode"/>
              </a:rPr>
              <a:t>decision- </a:t>
            </a:r>
            <a:r>
              <a:rPr sz="2900" spc="-13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90" dirty="0">
                <a:solidFill>
                  <a:srgbClr val="DFE69A"/>
                </a:solidFill>
                <a:latin typeface="Lucida Sans Unicode"/>
                <a:cs typeface="Lucida Sans Unicode"/>
              </a:rPr>
              <a:t>making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approach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for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selecting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final </a:t>
            </a:r>
            <a:r>
              <a:rPr sz="2900" spc="-15" dirty="0">
                <a:solidFill>
                  <a:srgbClr val="DFE69A"/>
                </a:solidFill>
                <a:latin typeface="Lucida Sans Unicode"/>
                <a:cs typeface="Lucida Sans Unicode"/>
              </a:rPr>
              <a:t>team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based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on the </a:t>
            </a:r>
            <a:r>
              <a:rPr sz="2900" spc="-114" dirty="0">
                <a:solidFill>
                  <a:srgbClr val="DFE69A"/>
                </a:solidFill>
                <a:latin typeface="Lucida Sans Unicode"/>
                <a:cs typeface="Lucida Sans Unicode"/>
              </a:rPr>
              <a:t>trade-off</a:t>
            </a:r>
            <a:r>
              <a:rPr sz="2900" spc="-11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front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generated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by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algorithm.</a:t>
            </a:r>
            <a:endParaRPr sz="2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Lucida Sans Unicode"/>
              <a:cs typeface="Lucida Sans Unicode"/>
            </a:endParaRPr>
          </a:p>
          <a:p>
            <a:pPr marL="12700" marR="8890" algn="just">
              <a:lnSpc>
                <a:spcPct val="116399"/>
              </a:lnSpc>
            </a:pP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(Jayanth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et. </a:t>
            </a:r>
            <a:r>
              <a:rPr sz="2900" spc="-140" dirty="0">
                <a:solidFill>
                  <a:srgbClr val="DFE69A"/>
                </a:solidFill>
                <a:latin typeface="Lucida Sans Unicode"/>
                <a:cs typeface="Lucida Sans Unicode"/>
              </a:rPr>
              <a:t>al.,2018)</a:t>
            </a:r>
            <a:r>
              <a:rPr sz="2900" spc="-13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proposed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model for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cricket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match outcome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prediction, </a:t>
            </a:r>
            <a:r>
              <a:rPr sz="2900" spc="-15" dirty="0">
                <a:solidFill>
                  <a:srgbClr val="DFE69A"/>
                </a:solidFill>
                <a:latin typeface="Lucida Sans Unicode"/>
                <a:cs typeface="Lucida Sans Unicode"/>
              </a:rPr>
              <a:t>team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structure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analysis,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player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recommendation </a:t>
            </a:r>
            <a:r>
              <a:rPr sz="2900" spc="-50" dirty="0">
                <a:solidFill>
                  <a:srgbClr val="DFE69A"/>
                </a:solidFill>
                <a:latin typeface="Lucida Sans Unicode"/>
                <a:cs typeface="Lucida Sans Unicode"/>
              </a:rPr>
              <a:t>system </a:t>
            </a:r>
            <a:r>
              <a:rPr sz="2900" spc="-95" dirty="0">
                <a:solidFill>
                  <a:srgbClr val="DFE69A"/>
                </a:solidFill>
                <a:latin typeface="Lucida Sans Unicode"/>
                <a:cs typeface="Lucida Sans Unicode"/>
              </a:rPr>
              <a:t>using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80" dirty="0">
                <a:solidFill>
                  <a:srgbClr val="DFE69A"/>
                </a:solidFill>
                <a:latin typeface="Lucida Sans Unicode"/>
                <a:cs typeface="Lucida Sans Unicode"/>
              </a:rPr>
              <a:t>statistics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of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players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extracted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from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 </a:t>
            </a:r>
            <a:r>
              <a:rPr sz="2900" spc="15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particular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tournament. </a:t>
            </a:r>
            <a:r>
              <a:rPr sz="2900" spc="-75" dirty="0">
                <a:solidFill>
                  <a:srgbClr val="DFE69A"/>
                </a:solidFill>
                <a:latin typeface="Lucida Sans Unicode"/>
                <a:cs typeface="Lucida Sans Unicode"/>
              </a:rPr>
              <a:t>They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used </a:t>
            </a:r>
            <a:r>
              <a:rPr sz="2900" spc="10" dirty="0">
                <a:solidFill>
                  <a:srgbClr val="DFE69A"/>
                </a:solidFill>
                <a:latin typeface="Lucida Sans Unicode"/>
                <a:cs typeface="Lucida Sans Unicode"/>
              </a:rPr>
              <a:t>a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supervised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learning </a:t>
            </a:r>
            <a:r>
              <a:rPr sz="2900" spc="-30" dirty="0">
                <a:solidFill>
                  <a:srgbClr val="DFE69A"/>
                </a:solidFill>
                <a:latin typeface="Lucida Sans Unicode"/>
                <a:cs typeface="Lucida Sans Unicode"/>
              </a:rPr>
              <a:t>approach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with </a:t>
            </a:r>
            <a:r>
              <a:rPr sz="2900" spc="-10" dirty="0">
                <a:solidFill>
                  <a:srgbClr val="DFE69A"/>
                </a:solidFill>
                <a:latin typeface="Lucida Sans Unicode"/>
                <a:cs typeface="Lucida Sans Unicode"/>
              </a:rPr>
              <a:t>SVM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model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to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predict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outcome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of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55" dirty="0">
                <a:solidFill>
                  <a:srgbClr val="DFE69A"/>
                </a:solidFill>
                <a:latin typeface="Lucida Sans Unicode"/>
                <a:cs typeface="Lucida Sans Unicode"/>
              </a:rPr>
              <a:t>game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based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on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players' </a:t>
            </a:r>
            <a:r>
              <a:rPr sz="2900" spc="-65" dirty="0">
                <a:solidFill>
                  <a:srgbClr val="DFE69A"/>
                </a:solidFill>
                <a:latin typeface="Lucida Sans Unicode"/>
                <a:cs typeface="Lucida Sans Unicode"/>
              </a:rPr>
              <a:t>strengths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and </a:t>
            </a:r>
            <a:r>
              <a:rPr sz="2900" spc="-45" dirty="0">
                <a:solidFill>
                  <a:srgbClr val="DFE69A"/>
                </a:solidFill>
                <a:latin typeface="Lucida Sans Unicode"/>
                <a:cs typeface="Lucida Sans Unicode"/>
              </a:rPr>
              <a:t>weaknesses </a:t>
            </a:r>
            <a:r>
              <a:rPr sz="2900" spc="-70" dirty="0">
                <a:solidFill>
                  <a:srgbClr val="DFE69A"/>
                </a:solidFill>
                <a:latin typeface="Lucida Sans Unicode"/>
                <a:cs typeface="Lucida Sans Unicode"/>
              </a:rPr>
              <a:t>against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players </a:t>
            </a:r>
            <a:r>
              <a:rPr sz="2900" spc="-60" dirty="0">
                <a:solidFill>
                  <a:srgbClr val="DFE69A"/>
                </a:solidFill>
                <a:latin typeface="Lucida Sans Unicode"/>
                <a:cs typeface="Lucida Sans Unicode"/>
              </a:rPr>
              <a:t>of </a:t>
            </a:r>
            <a:r>
              <a:rPr sz="2900" spc="-25" dirty="0">
                <a:solidFill>
                  <a:srgbClr val="DFE69A"/>
                </a:solidFill>
                <a:latin typeface="Lucida Sans Unicode"/>
                <a:cs typeface="Lucida Sans Unicode"/>
              </a:rPr>
              <a:t>the </a:t>
            </a:r>
            <a:r>
              <a:rPr sz="2900" spc="-2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Lucida Sans Unicode"/>
                <a:cs typeface="Lucida Sans Unicode"/>
              </a:rPr>
              <a:t>opponent</a:t>
            </a:r>
            <a:r>
              <a:rPr sz="2900" spc="-170" dirty="0">
                <a:solidFill>
                  <a:srgbClr val="DFE69A"/>
                </a:solidFill>
                <a:latin typeface="Lucida Sans Unicode"/>
                <a:cs typeface="Lucida Sans Unicode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Lucida Sans Unicode"/>
                <a:cs typeface="Lucida Sans Unicode"/>
              </a:rPr>
              <a:t>team.</a:t>
            </a:r>
            <a:endParaRPr sz="2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31" y="141746"/>
            <a:ext cx="751014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50" b="1" spc="-20" dirty="0">
                <a:latin typeface="Tahoma"/>
                <a:cs typeface="Tahoma"/>
              </a:rPr>
              <a:t>Problem</a:t>
            </a:r>
            <a:r>
              <a:rPr sz="5650" b="1" spc="-385" dirty="0">
                <a:latin typeface="Tahoma"/>
                <a:cs typeface="Tahoma"/>
              </a:rPr>
              <a:t> </a:t>
            </a:r>
            <a:r>
              <a:rPr sz="5650" b="1" spc="-45" dirty="0">
                <a:latin typeface="Tahoma"/>
                <a:cs typeface="Tahoma"/>
              </a:rPr>
              <a:t>Formulation</a:t>
            </a:r>
            <a:endParaRPr sz="56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616" y="3073708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616" y="3597583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616" y="4121458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616" y="5693083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616" y="6216958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3116" y="1312409"/>
            <a:ext cx="17501870" cy="78124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25" dirty="0">
                <a:solidFill>
                  <a:srgbClr val="A7E69A"/>
                </a:solidFill>
                <a:latin typeface="Tahoma"/>
                <a:cs typeface="Tahoma"/>
              </a:rPr>
              <a:t>D</a:t>
            </a:r>
            <a:r>
              <a:rPr sz="2950" b="1" spc="-90" dirty="0">
                <a:solidFill>
                  <a:srgbClr val="A7E69A"/>
                </a:solidFill>
                <a:latin typeface="Tahoma"/>
                <a:cs typeface="Tahoma"/>
              </a:rPr>
              <a:t>a</a:t>
            </a:r>
            <a:r>
              <a:rPr sz="2950" b="1" spc="10" dirty="0">
                <a:solidFill>
                  <a:srgbClr val="A7E69A"/>
                </a:solidFill>
                <a:latin typeface="Tahoma"/>
                <a:cs typeface="Tahoma"/>
              </a:rPr>
              <a:t>t</a:t>
            </a:r>
            <a:r>
              <a:rPr sz="2950" b="1" spc="-85" dirty="0">
                <a:solidFill>
                  <a:srgbClr val="A7E69A"/>
                </a:solidFill>
                <a:latin typeface="Tahoma"/>
                <a:cs typeface="Tahoma"/>
              </a:rPr>
              <a:t>a</a:t>
            </a:r>
            <a:r>
              <a:rPr sz="2950" b="1" spc="-165" dirty="0">
                <a:solidFill>
                  <a:srgbClr val="A7E69A"/>
                </a:solidFill>
                <a:latin typeface="Tahoma"/>
                <a:cs typeface="Tahoma"/>
              </a:rPr>
              <a:t> </a:t>
            </a:r>
            <a:r>
              <a:rPr sz="2950" b="1" spc="-55" dirty="0">
                <a:solidFill>
                  <a:srgbClr val="A7E69A"/>
                </a:solidFill>
                <a:latin typeface="Tahoma"/>
                <a:cs typeface="Tahoma"/>
              </a:rPr>
              <a:t>S</a:t>
            </a:r>
            <a:r>
              <a:rPr sz="2950" b="1" spc="30" dirty="0">
                <a:solidFill>
                  <a:srgbClr val="A7E69A"/>
                </a:solidFill>
                <a:latin typeface="Tahoma"/>
                <a:cs typeface="Tahoma"/>
              </a:rPr>
              <a:t>o</a:t>
            </a:r>
            <a:r>
              <a:rPr sz="2950" b="1" spc="-45" dirty="0">
                <a:solidFill>
                  <a:srgbClr val="A7E69A"/>
                </a:solidFill>
                <a:latin typeface="Tahoma"/>
                <a:cs typeface="Tahoma"/>
              </a:rPr>
              <a:t>u</a:t>
            </a:r>
            <a:r>
              <a:rPr sz="2950" b="1" spc="-35" dirty="0">
                <a:solidFill>
                  <a:srgbClr val="A7E69A"/>
                </a:solidFill>
                <a:latin typeface="Tahoma"/>
                <a:cs typeface="Tahoma"/>
              </a:rPr>
              <a:t>r</a:t>
            </a:r>
            <a:r>
              <a:rPr sz="2950" b="1" spc="85" dirty="0">
                <a:solidFill>
                  <a:srgbClr val="A7E69A"/>
                </a:solidFill>
                <a:latin typeface="Tahoma"/>
                <a:cs typeface="Tahoma"/>
              </a:rPr>
              <a:t>c</a:t>
            </a:r>
            <a:r>
              <a:rPr sz="2950" b="1" spc="-20" dirty="0">
                <a:solidFill>
                  <a:srgbClr val="A7E69A"/>
                </a:solidFill>
                <a:latin typeface="Tahoma"/>
                <a:cs typeface="Tahoma"/>
              </a:rPr>
              <a:t>e</a:t>
            </a:r>
            <a:r>
              <a:rPr sz="2950" spc="-560" dirty="0">
                <a:solidFill>
                  <a:srgbClr val="DFE69A"/>
                </a:solidFill>
                <a:latin typeface="Verdana"/>
                <a:cs typeface="Verdana"/>
              </a:rPr>
              <a:t>: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180" dirty="0">
                <a:solidFill>
                  <a:srgbClr val="DFE69A"/>
                </a:solidFill>
                <a:latin typeface="Verdana"/>
                <a:cs typeface="Verdana"/>
              </a:rPr>
              <a:t>K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-210" dirty="0">
                <a:solidFill>
                  <a:srgbClr val="DFE69A"/>
                </a:solidFill>
                <a:latin typeface="Verdana"/>
                <a:cs typeface="Verdana"/>
              </a:rPr>
              <a:t>gg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l</a:t>
            </a:r>
            <a:r>
              <a:rPr sz="2950" spc="-55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25" dirty="0">
                <a:solidFill>
                  <a:srgbClr val="A7E69A"/>
                </a:solidFill>
                <a:latin typeface="Tahoma"/>
                <a:cs typeface="Tahoma"/>
              </a:rPr>
              <a:t>D</a:t>
            </a:r>
            <a:r>
              <a:rPr sz="2950" b="1" spc="-90" dirty="0">
                <a:solidFill>
                  <a:srgbClr val="A7E69A"/>
                </a:solidFill>
                <a:latin typeface="Tahoma"/>
                <a:cs typeface="Tahoma"/>
              </a:rPr>
              <a:t>a</a:t>
            </a:r>
            <a:r>
              <a:rPr sz="2950" b="1" spc="10" dirty="0">
                <a:solidFill>
                  <a:srgbClr val="A7E69A"/>
                </a:solidFill>
                <a:latin typeface="Tahoma"/>
                <a:cs typeface="Tahoma"/>
              </a:rPr>
              <a:t>t</a:t>
            </a:r>
            <a:r>
              <a:rPr sz="2950" b="1" spc="-85" dirty="0">
                <a:solidFill>
                  <a:srgbClr val="A7E69A"/>
                </a:solidFill>
                <a:latin typeface="Tahoma"/>
                <a:cs typeface="Tahoma"/>
              </a:rPr>
              <a:t>a</a:t>
            </a:r>
            <a:r>
              <a:rPr sz="2950" b="1" spc="-165" dirty="0">
                <a:solidFill>
                  <a:srgbClr val="A7E69A"/>
                </a:solidFill>
                <a:latin typeface="Tahoma"/>
                <a:cs typeface="Tahoma"/>
              </a:rPr>
              <a:t> </a:t>
            </a:r>
            <a:r>
              <a:rPr sz="2950" b="1" spc="100" dirty="0">
                <a:solidFill>
                  <a:srgbClr val="A7E69A"/>
                </a:solidFill>
                <a:latin typeface="Tahoma"/>
                <a:cs typeface="Tahoma"/>
              </a:rPr>
              <a:t>C</a:t>
            </a:r>
            <a:r>
              <a:rPr sz="2950" b="1" spc="25" dirty="0">
                <a:solidFill>
                  <a:srgbClr val="A7E69A"/>
                </a:solidFill>
                <a:latin typeface="Tahoma"/>
                <a:cs typeface="Tahoma"/>
              </a:rPr>
              <a:t>l</a:t>
            </a:r>
            <a:r>
              <a:rPr sz="2950" b="1" spc="-20" dirty="0">
                <a:solidFill>
                  <a:srgbClr val="A7E69A"/>
                </a:solidFill>
                <a:latin typeface="Tahoma"/>
                <a:cs typeface="Tahoma"/>
              </a:rPr>
              <a:t>e</a:t>
            </a:r>
            <a:r>
              <a:rPr sz="2950" b="1" spc="-90" dirty="0">
                <a:solidFill>
                  <a:srgbClr val="A7E69A"/>
                </a:solidFill>
                <a:latin typeface="Tahoma"/>
                <a:cs typeface="Tahoma"/>
              </a:rPr>
              <a:t>a</a:t>
            </a:r>
            <a:r>
              <a:rPr sz="2950" b="1" spc="-25" dirty="0">
                <a:solidFill>
                  <a:srgbClr val="A7E69A"/>
                </a:solidFill>
                <a:latin typeface="Tahoma"/>
                <a:cs typeface="Tahoma"/>
              </a:rPr>
              <a:t>n</a:t>
            </a:r>
            <a:r>
              <a:rPr sz="2950" b="1" spc="-30" dirty="0">
                <a:solidFill>
                  <a:srgbClr val="A7E69A"/>
                </a:solidFill>
                <a:latin typeface="Tahoma"/>
                <a:cs typeface="Tahoma"/>
              </a:rPr>
              <a:t>i</a:t>
            </a:r>
            <a:r>
              <a:rPr sz="2950" b="1" spc="-25" dirty="0">
                <a:solidFill>
                  <a:srgbClr val="A7E69A"/>
                </a:solidFill>
                <a:latin typeface="Tahoma"/>
                <a:cs typeface="Tahoma"/>
              </a:rPr>
              <a:t>n</a:t>
            </a:r>
            <a:r>
              <a:rPr sz="2950" b="1" spc="-195" dirty="0">
                <a:solidFill>
                  <a:srgbClr val="A7E69A"/>
                </a:solidFill>
                <a:latin typeface="Tahoma"/>
                <a:cs typeface="Tahoma"/>
              </a:rPr>
              <a:t>g</a:t>
            </a:r>
            <a:r>
              <a:rPr sz="2950" b="1" spc="-165" dirty="0">
                <a:solidFill>
                  <a:srgbClr val="A7E69A"/>
                </a:solidFill>
                <a:latin typeface="Tahoma"/>
                <a:cs typeface="Tahoma"/>
              </a:rPr>
              <a:t> </a:t>
            </a:r>
            <a:r>
              <a:rPr sz="2950" b="1" spc="95" dirty="0">
                <a:solidFill>
                  <a:srgbClr val="A7E69A"/>
                </a:solidFill>
                <a:latin typeface="Tahoma"/>
                <a:cs typeface="Tahoma"/>
              </a:rPr>
              <a:t>M</a:t>
            </a:r>
            <a:r>
              <a:rPr sz="2950" b="1" spc="-20" dirty="0">
                <a:solidFill>
                  <a:srgbClr val="A7E69A"/>
                </a:solidFill>
                <a:latin typeface="Tahoma"/>
                <a:cs typeface="Tahoma"/>
              </a:rPr>
              <a:t>e</a:t>
            </a:r>
            <a:r>
              <a:rPr sz="2950" b="1" spc="10" dirty="0">
                <a:solidFill>
                  <a:srgbClr val="A7E69A"/>
                </a:solidFill>
                <a:latin typeface="Tahoma"/>
                <a:cs typeface="Tahoma"/>
              </a:rPr>
              <a:t>t</a:t>
            </a:r>
            <a:r>
              <a:rPr sz="2950" b="1" spc="-25" dirty="0">
                <a:solidFill>
                  <a:srgbClr val="A7E69A"/>
                </a:solidFill>
                <a:latin typeface="Tahoma"/>
                <a:cs typeface="Tahoma"/>
              </a:rPr>
              <a:t>h</a:t>
            </a:r>
            <a:r>
              <a:rPr sz="2950" b="1" spc="30" dirty="0">
                <a:solidFill>
                  <a:srgbClr val="A7E69A"/>
                </a:solidFill>
                <a:latin typeface="Tahoma"/>
                <a:cs typeface="Tahoma"/>
              </a:rPr>
              <a:t>o</a:t>
            </a:r>
            <a:r>
              <a:rPr sz="2950" b="1" spc="50" dirty="0">
                <a:solidFill>
                  <a:srgbClr val="A7E69A"/>
                </a:solidFill>
                <a:latin typeface="Tahoma"/>
                <a:cs typeface="Tahoma"/>
              </a:rPr>
              <a:t>d</a:t>
            </a:r>
            <a:r>
              <a:rPr sz="2950" b="1" spc="-50" dirty="0">
                <a:solidFill>
                  <a:srgbClr val="A7E69A"/>
                </a:solidFill>
                <a:latin typeface="Tahoma"/>
                <a:cs typeface="Tahoma"/>
              </a:rPr>
              <a:t>s</a:t>
            </a:r>
            <a:r>
              <a:rPr sz="2950" spc="-560" dirty="0">
                <a:solidFill>
                  <a:srgbClr val="DFE69A"/>
                </a:solidFill>
                <a:latin typeface="Verdana"/>
                <a:cs typeface="Verdana"/>
              </a:rPr>
              <a:t>:</a:t>
            </a:r>
            <a:endParaRPr sz="2950">
              <a:latin typeface="Verdana"/>
              <a:cs typeface="Verdana"/>
            </a:endParaRPr>
          </a:p>
          <a:p>
            <a:pPr marL="653415" marR="9583420">
              <a:lnSpc>
                <a:spcPct val="116500"/>
              </a:lnSpc>
            </a:pPr>
            <a:r>
              <a:rPr sz="2950" spc="-100" dirty="0">
                <a:solidFill>
                  <a:srgbClr val="DFE69A"/>
                </a:solidFill>
                <a:latin typeface="Verdana"/>
                <a:cs typeface="Verdana"/>
              </a:rPr>
              <a:t>Zero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imputation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for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80" dirty="0">
                <a:solidFill>
                  <a:srgbClr val="DFE69A"/>
                </a:solidFill>
                <a:latin typeface="Verdana"/>
                <a:cs typeface="Verdana"/>
              </a:rPr>
              <a:t>missing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35" dirty="0">
                <a:solidFill>
                  <a:srgbClr val="DFE69A"/>
                </a:solidFill>
                <a:latin typeface="Verdana"/>
                <a:cs typeface="Verdana"/>
              </a:rPr>
              <a:t>data</a:t>
            </a:r>
            <a:r>
              <a:rPr sz="295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40" dirty="0">
                <a:solidFill>
                  <a:srgbClr val="DFE69A"/>
                </a:solidFill>
                <a:latin typeface="Verdana"/>
                <a:cs typeface="Verdana"/>
              </a:rPr>
              <a:t>points. </a:t>
            </a:r>
            <a:r>
              <a:rPr sz="2950" spc="-102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190" dirty="0">
                <a:solidFill>
                  <a:srgbClr val="DFE69A"/>
                </a:solidFill>
                <a:latin typeface="Verdana"/>
                <a:cs typeface="Verdana"/>
              </a:rPr>
              <a:t>M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-35" dirty="0">
                <a:solidFill>
                  <a:srgbClr val="DFE69A"/>
                </a:solidFill>
                <a:latin typeface="Verdana"/>
                <a:cs typeface="Verdana"/>
              </a:rPr>
              <a:t>n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u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l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F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l</a:t>
            </a:r>
            <a:r>
              <a:rPr sz="2950" spc="50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50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n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100" dirty="0">
                <a:solidFill>
                  <a:srgbClr val="DFE69A"/>
                </a:solidFill>
                <a:latin typeface="Verdana"/>
                <a:cs typeface="Verdana"/>
              </a:rPr>
              <a:t>f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50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70" dirty="0">
                <a:solidFill>
                  <a:srgbClr val="DFE69A"/>
                </a:solidFill>
                <a:latin typeface="Verdana"/>
                <a:cs typeface="Verdana"/>
              </a:rPr>
              <a:t>d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pl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-70" dirty="0">
                <a:solidFill>
                  <a:srgbClr val="DFE69A"/>
                </a:solidFill>
                <a:latin typeface="Verdana"/>
                <a:cs typeface="Verdana"/>
              </a:rPr>
              <a:t>y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65" dirty="0">
                <a:solidFill>
                  <a:srgbClr val="DFE69A"/>
                </a:solidFill>
                <a:latin typeface="Verdana"/>
                <a:cs typeface="Verdana"/>
              </a:rPr>
              <a:t>s</a:t>
            </a:r>
            <a:r>
              <a:rPr sz="2950" spc="-295" dirty="0">
                <a:solidFill>
                  <a:srgbClr val="DFE69A"/>
                </a:solidFill>
                <a:latin typeface="Verdana"/>
                <a:cs typeface="Verdana"/>
              </a:rPr>
              <a:t>.</a:t>
            </a:r>
            <a:endParaRPr sz="2950">
              <a:latin typeface="Verdana"/>
              <a:cs typeface="Verdana"/>
            </a:endParaRPr>
          </a:p>
          <a:p>
            <a:pPr marL="653415">
              <a:lnSpc>
                <a:spcPct val="100000"/>
              </a:lnSpc>
              <a:spcBef>
                <a:spcPts val="585"/>
              </a:spcBef>
            </a:pPr>
            <a:r>
              <a:rPr sz="2950" spc="-85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l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-150" dirty="0">
                <a:solidFill>
                  <a:srgbClr val="DFE69A"/>
                </a:solidFill>
                <a:latin typeface="Verdana"/>
                <a:cs typeface="Verdana"/>
              </a:rPr>
              <a:t>m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-35" dirty="0">
                <a:solidFill>
                  <a:srgbClr val="DFE69A"/>
                </a:solidFill>
                <a:latin typeface="Verdana"/>
                <a:cs typeface="Verdana"/>
              </a:rPr>
              <a:t>n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50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-35" dirty="0">
                <a:solidFill>
                  <a:srgbClr val="DFE69A"/>
                </a:solidFill>
                <a:latin typeface="Verdana"/>
                <a:cs typeface="Verdana"/>
              </a:rPr>
              <a:t>n</a:t>
            </a:r>
            <a:r>
              <a:rPr sz="2950" spc="-204" dirty="0">
                <a:solidFill>
                  <a:srgbClr val="DFE69A"/>
                </a:solidFill>
                <a:latin typeface="Verdana"/>
                <a:cs typeface="Verdana"/>
              </a:rPr>
              <a:t>g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l</a:t>
            </a:r>
            <a:r>
              <a:rPr sz="2950" spc="70" dirty="0">
                <a:solidFill>
                  <a:srgbClr val="DFE69A"/>
                </a:solidFill>
                <a:latin typeface="Verdana"/>
                <a:cs typeface="Verdana"/>
              </a:rPr>
              <a:t>d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pl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-70" dirty="0">
                <a:solidFill>
                  <a:srgbClr val="DFE69A"/>
                </a:solidFill>
                <a:latin typeface="Verdana"/>
                <a:cs typeface="Verdana"/>
              </a:rPr>
              <a:t>y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65" dirty="0">
                <a:solidFill>
                  <a:srgbClr val="DFE69A"/>
                </a:solidFill>
                <a:latin typeface="Verdana"/>
                <a:cs typeface="Verdana"/>
              </a:rPr>
              <a:t>s</a:t>
            </a:r>
            <a:r>
              <a:rPr sz="2950" spc="-295" dirty="0">
                <a:solidFill>
                  <a:srgbClr val="DFE69A"/>
                </a:solidFill>
                <a:latin typeface="Verdana"/>
                <a:cs typeface="Verdana"/>
              </a:rPr>
              <a:t>.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950" b="1" spc="-35" dirty="0">
                <a:solidFill>
                  <a:srgbClr val="A7E69A"/>
                </a:solidFill>
                <a:latin typeface="Tahoma"/>
                <a:cs typeface="Tahoma"/>
              </a:rPr>
              <a:t>Data</a:t>
            </a:r>
            <a:r>
              <a:rPr sz="2950" b="1" spc="-165" dirty="0">
                <a:solidFill>
                  <a:srgbClr val="A7E69A"/>
                </a:solidFill>
                <a:latin typeface="Tahoma"/>
                <a:cs typeface="Tahoma"/>
              </a:rPr>
              <a:t> </a:t>
            </a:r>
            <a:r>
              <a:rPr sz="2950" b="1" spc="-35" dirty="0">
                <a:solidFill>
                  <a:srgbClr val="A7E69A"/>
                </a:solidFill>
                <a:latin typeface="Tahoma"/>
                <a:cs typeface="Tahoma"/>
              </a:rPr>
              <a:t>Visualization</a:t>
            </a:r>
            <a:r>
              <a:rPr sz="2950" b="1" spc="-165" dirty="0">
                <a:solidFill>
                  <a:srgbClr val="A7E69A"/>
                </a:solidFill>
                <a:latin typeface="Tahoma"/>
                <a:cs typeface="Tahoma"/>
              </a:rPr>
              <a:t> </a:t>
            </a:r>
            <a:r>
              <a:rPr sz="2950" b="1" spc="-65" dirty="0">
                <a:solidFill>
                  <a:srgbClr val="A7E69A"/>
                </a:solidFill>
                <a:latin typeface="Tahoma"/>
                <a:cs typeface="Tahoma"/>
              </a:rPr>
              <a:t>Techniques</a:t>
            </a:r>
            <a:r>
              <a:rPr sz="2950" spc="-65" dirty="0">
                <a:solidFill>
                  <a:srgbClr val="DFE69A"/>
                </a:solidFill>
                <a:latin typeface="Verdana"/>
                <a:cs typeface="Verdana"/>
              </a:rPr>
              <a:t>:</a:t>
            </a:r>
            <a:endParaRPr sz="2950">
              <a:latin typeface="Verdana"/>
              <a:cs typeface="Verdana"/>
            </a:endParaRPr>
          </a:p>
          <a:p>
            <a:pPr marL="653415" marR="10905490">
              <a:lnSpc>
                <a:spcPct val="116500"/>
              </a:lnSpc>
            </a:pPr>
            <a:r>
              <a:rPr sz="2950" spc="-5" dirty="0">
                <a:solidFill>
                  <a:srgbClr val="DFE69A"/>
                </a:solidFill>
                <a:latin typeface="Verdana"/>
                <a:cs typeface="Verdana"/>
              </a:rPr>
              <a:t>For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15" dirty="0">
                <a:solidFill>
                  <a:srgbClr val="DFE69A"/>
                </a:solidFill>
                <a:latin typeface="Verdana"/>
                <a:cs typeface="Verdana"/>
              </a:rPr>
              <a:t>Player</a:t>
            </a:r>
            <a:r>
              <a:rPr sz="295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vs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15" dirty="0">
                <a:solidFill>
                  <a:srgbClr val="DFE69A"/>
                </a:solidFill>
                <a:latin typeface="Verdana"/>
                <a:cs typeface="Verdana"/>
              </a:rPr>
              <a:t>Player</a:t>
            </a:r>
            <a:r>
              <a:rPr sz="295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45" dirty="0">
                <a:solidFill>
                  <a:srgbClr val="DFE69A"/>
                </a:solidFill>
                <a:latin typeface="Verdana"/>
                <a:cs typeface="Verdana"/>
              </a:rPr>
              <a:t>comparison. </a:t>
            </a:r>
            <a:r>
              <a:rPr sz="2950" spc="-1019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F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95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-145" dirty="0">
                <a:solidFill>
                  <a:srgbClr val="DFE69A"/>
                </a:solidFill>
                <a:latin typeface="Verdana"/>
                <a:cs typeface="Verdana"/>
              </a:rPr>
              <a:t>m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vs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95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-145" dirty="0">
                <a:solidFill>
                  <a:srgbClr val="DFE69A"/>
                </a:solidFill>
                <a:latin typeface="Verdana"/>
                <a:cs typeface="Verdana"/>
              </a:rPr>
              <a:t>m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105" dirty="0">
                <a:solidFill>
                  <a:srgbClr val="DFE69A"/>
                </a:solidFill>
                <a:latin typeface="Verdana"/>
                <a:cs typeface="Verdana"/>
              </a:rPr>
              <a:t>c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-150" dirty="0">
                <a:solidFill>
                  <a:srgbClr val="DFE69A"/>
                </a:solidFill>
                <a:latin typeface="Verdana"/>
                <a:cs typeface="Verdana"/>
              </a:rPr>
              <a:t>m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p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-65" dirty="0">
                <a:solidFill>
                  <a:srgbClr val="DFE69A"/>
                </a:solidFill>
                <a:latin typeface="Verdana"/>
                <a:cs typeface="Verdana"/>
              </a:rPr>
              <a:t>s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-35" dirty="0">
                <a:solidFill>
                  <a:srgbClr val="DFE69A"/>
                </a:solidFill>
                <a:latin typeface="Verdana"/>
                <a:cs typeface="Verdana"/>
              </a:rPr>
              <a:t>n</a:t>
            </a:r>
            <a:r>
              <a:rPr sz="2950" spc="-295" dirty="0">
                <a:solidFill>
                  <a:srgbClr val="DFE69A"/>
                </a:solidFill>
                <a:latin typeface="Verdana"/>
                <a:cs typeface="Verdana"/>
              </a:rPr>
              <a:t>.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950" b="1" spc="-30" dirty="0">
                <a:solidFill>
                  <a:srgbClr val="A7E69A"/>
                </a:solidFill>
                <a:latin typeface="Tahoma"/>
                <a:cs typeface="Tahoma"/>
              </a:rPr>
              <a:t>The</a:t>
            </a:r>
            <a:r>
              <a:rPr sz="2950" b="1" spc="-165" dirty="0">
                <a:solidFill>
                  <a:srgbClr val="A7E69A"/>
                </a:solidFill>
                <a:latin typeface="Tahoma"/>
                <a:cs typeface="Tahoma"/>
              </a:rPr>
              <a:t> </a:t>
            </a:r>
            <a:r>
              <a:rPr sz="2950" b="1" spc="-10" dirty="0">
                <a:solidFill>
                  <a:srgbClr val="A7E69A"/>
                </a:solidFill>
                <a:latin typeface="Tahoma"/>
                <a:cs typeface="Tahoma"/>
              </a:rPr>
              <a:t>Content-Based</a:t>
            </a:r>
            <a:r>
              <a:rPr sz="2950" b="1" spc="-160" dirty="0">
                <a:solidFill>
                  <a:srgbClr val="A7E69A"/>
                </a:solidFill>
                <a:latin typeface="Tahoma"/>
                <a:cs typeface="Tahoma"/>
              </a:rPr>
              <a:t> </a:t>
            </a:r>
            <a:r>
              <a:rPr sz="2950" b="1" spc="-30" dirty="0">
                <a:solidFill>
                  <a:srgbClr val="A7E69A"/>
                </a:solidFill>
                <a:latin typeface="Tahoma"/>
                <a:cs typeface="Tahoma"/>
              </a:rPr>
              <a:t>"Replacement"</a:t>
            </a:r>
            <a:r>
              <a:rPr sz="2950" b="1" spc="-165" dirty="0">
                <a:solidFill>
                  <a:srgbClr val="A7E69A"/>
                </a:solidFill>
                <a:latin typeface="Tahoma"/>
                <a:cs typeface="Tahoma"/>
              </a:rPr>
              <a:t> </a:t>
            </a:r>
            <a:r>
              <a:rPr sz="2950" b="1" spc="-105" dirty="0">
                <a:solidFill>
                  <a:srgbClr val="A7E69A"/>
                </a:solidFill>
                <a:latin typeface="Tahoma"/>
                <a:cs typeface="Tahoma"/>
              </a:rPr>
              <a:t>System</a:t>
            </a:r>
            <a:r>
              <a:rPr sz="2950" spc="-105" dirty="0">
                <a:solidFill>
                  <a:srgbClr val="DFE69A"/>
                </a:solidFill>
                <a:latin typeface="Verdana"/>
                <a:cs typeface="Verdana"/>
              </a:rPr>
              <a:t>:</a:t>
            </a:r>
            <a:endParaRPr sz="2950">
              <a:latin typeface="Verdana"/>
              <a:cs typeface="Verdana"/>
            </a:endParaRPr>
          </a:p>
          <a:p>
            <a:pPr marL="12700" marR="5080" algn="just">
              <a:lnSpc>
                <a:spcPct val="116500"/>
              </a:lnSpc>
              <a:spcBef>
                <a:spcPts val="5"/>
              </a:spcBef>
            </a:pPr>
            <a:r>
              <a:rPr sz="2950" spc="-50" dirty="0">
                <a:solidFill>
                  <a:srgbClr val="DFE69A"/>
                </a:solidFill>
                <a:latin typeface="Verdana"/>
                <a:cs typeface="Verdana"/>
              </a:rPr>
              <a:t>This</a:t>
            </a:r>
            <a:r>
              <a:rPr sz="2950" spc="-4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40" dirty="0">
                <a:solidFill>
                  <a:srgbClr val="DFE69A"/>
                </a:solidFill>
                <a:latin typeface="Verdana"/>
                <a:cs typeface="Verdana"/>
              </a:rPr>
              <a:t>is</a:t>
            </a:r>
            <a:r>
              <a:rPr sz="2950" spc="-3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because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15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50" spc="-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recommendation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system</a:t>
            </a:r>
            <a:r>
              <a:rPr sz="2950" spc="-5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95" dirty="0">
                <a:solidFill>
                  <a:srgbClr val="DFE69A"/>
                </a:solidFill>
                <a:latin typeface="Verdana"/>
                <a:cs typeface="Verdana"/>
              </a:rPr>
              <a:t>takes</a:t>
            </a:r>
            <a:r>
              <a:rPr sz="295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10" dirty="0">
                <a:solidFill>
                  <a:srgbClr val="DFE69A"/>
                </a:solidFill>
                <a:latin typeface="Verdana"/>
                <a:cs typeface="Verdana"/>
              </a:rPr>
              <a:t>into</a:t>
            </a:r>
            <a:r>
              <a:rPr sz="2950" spc="1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10" dirty="0">
                <a:solidFill>
                  <a:srgbClr val="DFE69A"/>
                </a:solidFill>
                <a:latin typeface="Verdana"/>
                <a:cs typeface="Verdana"/>
              </a:rPr>
              <a:t>account</a:t>
            </a:r>
            <a:r>
              <a:rPr sz="2950" spc="1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player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40" dirty="0">
                <a:solidFill>
                  <a:srgbClr val="DFE69A"/>
                </a:solidFill>
                <a:latin typeface="Verdana"/>
                <a:cs typeface="Verdana"/>
              </a:rPr>
              <a:t>similarity</a:t>
            </a:r>
            <a:r>
              <a:rPr sz="2950" spc="-3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and 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15" dirty="0">
                <a:solidFill>
                  <a:srgbClr val="DFE69A"/>
                </a:solidFill>
                <a:latin typeface="Verdana"/>
                <a:cs typeface="Verdana"/>
              </a:rPr>
              <a:t>performance 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metrics </a:t>
            </a:r>
            <a:r>
              <a:rPr sz="2950" spc="45" dirty="0">
                <a:solidFill>
                  <a:srgbClr val="DFE69A"/>
                </a:solidFill>
                <a:latin typeface="Verdana"/>
                <a:cs typeface="Verdana"/>
              </a:rPr>
              <a:t>to </a:t>
            </a:r>
            <a:r>
              <a:rPr sz="2950" dirty="0">
                <a:solidFill>
                  <a:srgbClr val="DFE69A"/>
                </a:solidFill>
                <a:latin typeface="Verdana"/>
                <a:cs typeface="Verdana"/>
              </a:rPr>
              <a:t>identify potential </a:t>
            </a:r>
            <a:r>
              <a:rPr sz="2950" spc="-45" dirty="0">
                <a:solidFill>
                  <a:srgbClr val="DFE69A"/>
                </a:solidFill>
                <a:latin typeface="Verdana"/>
                <a:cs typeface="Verdana"/>
              </a:rPr>
              <a:t>replacements, </a:t>
            </a:r>
            <a:r>
              <a:rPr sz="2950" spc="-15" dirty="0">
                <a:solidFill>
                  <a:srgbClr val="DFE69A"/>
                </a:solidFill>
                <a:latin typeface="Verdana"/>
                <a:cs typeface="Verdana"/>
              </a:rPr>
              <a:t>which </a:t>
            </a:r>
            <a:r>
              <a:rPr sz="2950" spc="-65" dirty="0">
                <a:solidFill>
                  <a:srgbClr val="DFE69A"/>
                </a:solidFill>
                <a:latin typeface="Verdana"/>
                <a:cs typeface="Verdana"/>
              </a:rPr>
              <a:t>aligns 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with </a:t>
            </a:r>
            <a:r>
              <a:rPr sz="2950" spc="-15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content-based </a:t>
            </a:r>
            <a:r>
              <a:rPr sz="2950" spc="-1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pp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105" dirty="0">
                <a:solidFill>
                  <a:srgbClr val="DFE69A"/>
                </a:solidFill>
                <a:latin typeface="Verdana"/>
                <a:cs typeface="Verdana"/>
              </a:rPr>
              <a:t>c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h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100" dirty="0">
                <a:solidFill>
                  <a:srgbClr val="DFE69A"/>
                </a:solidFill>
                <a:latin typeface="Verdana"/>
                <a:cs typeface="Verdana"/>
              </a:rPr>
              <a:t>f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u</a:t>
            </a:r>
            <a:r>
              <a:rPr sz="2950" spc="-65" dirty="0">
                <a:solidFill>
                  <a:srgbClr val="DFE69A"/>
                </a:solidFill>
                <a:latin typeface="Verdana"/>
                <a:cs typeface="Verdana"/>
              </a:rPr>
              <a:t>s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-35" dirty="0">
                <a:solidFill>
                  <a:srgbClr val="DFE69A"/>
                </a:solidFill>
                <a:latin typeface="Verdana"/>
                <a:cs typeface="Verdana"/>
              </a:rPr>
              <a:t>n</a:t>
            </a:r>
            <a:r>
              <a:rPr sz="2950" spc="-204" dirty="0">
                <a:solidFill>
                  <a:srgbClr val="DFE69A"/>
                </a:solidFill>
                <a:latin typeface="Verdana"/>
                <a:cs typeface="Verdana"/>
              </a:rPr>
              <a:t>g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50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-145" dirty="0">
                <a:solidFill>
                  <a:srgbClr val="DFE69A"/>
                </a:solidFill>
                <a:latin typeface="Verdana"/>
                <a:cs typeface="Verdana"/>
              </a:rPr>
              <a:t>m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95" dirty="0">
                <a:solidFill>
                  <a:srgbClr val="DFE69A"/>
                </a:solidFill>
                <a:latin typeface="Verdana"/>
                <a:cs typeface="Verdana"/>
              </a:rPr>
              <a:t>f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50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u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es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50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40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30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105" dirty="0">
                <a:solidFill>
                  <a:srgbClr val="DFE69A"/>
                </a:solidFill>
                <a:latin typeface="Verdana"/>
                <a:cs typeface="Verdana"/>
              </a:rPr>
              <a:t>c</a:t>
            </a:r>
            <a:r>
              <a:rPr sz="2950" spc="35" dirty="0">
                <a:solidFill>
                  <a:srgbClr val="DFE69A"/>
                </a:solidFill>
                <a:latin typeface="Verdana"/>
                <a:cs typeface="Verdana"/>
              </a:rPr>
              <a:t>o</a:t>
            </a:r>
            <a:r>
              <a:rPr sz="2950" spc="-150" dirty="0">
                <a:solidFill>
                  <a:srgbClr val="DFE69A"/>
                </a:solidFill>
                <a:latin typeface="Verdana"/>
                <a:cs typeface="Verdana"/>
              </a:rPr>
              <a:t>mm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-35" dirty="0">
                <a:solidFill>
                  <a:srgbClr val="DFE69A"/>
                </a:solidFill>
                <a:latin typeface="Verdana"/>
                <a:cs typeface="Verdana"/>
              </a:rPr>
              <a:t>n</a:t>
            </a:r>
            <a:r>
              <a:rPr sz="2950" spc="70" dirty="0">
                <a:solidFill>
                  <a:srgbClr val="DFE69A"/>
                </a:solidFill>
                <a:latin typeface="Verdana"/>
                <a:cs typeface="Verdana"/>
              </a:rPr>
              <a:t>d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65" dirty="0">
                <a:solidFill>
                  <a:srgbClr val="DFE69A"/>
                </a:solidFill>
                <a:latin typeface="Verdana"/>
                <a:cs typeface="Verdana"/>
              </a:rPr>
              <a:t>s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-150" dirty="0">
                <a:solidFill>
                  <a:srgbClr val="DFE69A"/>
                </a:solidFill>
                <a:latin typeface="Verdana"/>
                <a:cs typeface="Verdana"/>
              </a:rPr>
              <a:t>m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60" dirty="0">
                <a:solidFill>
                  <a:srgbClr val="DFE69A"/>
                </a:solidFill>
                <a:latin typeface="Verdana"/>
                <a:cs typeface="Verdana"/>
              </a:rPr>
              <a:t>l</a:t>
            </a:r>
            <a:r>
              <a:rPr sz="2950" spc="-125" dirty="0">
                <a:solidFill>
                  <a:srgbClr val="DFE69A"/>
                </a:solidFill>
                <a:latin typeface="Verdana"/>
                <a:cs typeface="Verdana"/>
              </a:rPr>
              <a:t>a</a:t>
            </a:r>
            <a:r>
              <a:rPr sz="2950" spc="-25" dirty="0">
                <a:solidFill>
                  <a:srgbClr val="DFE69A"/>
                </a:solidFill>
                <a:latin typeface="Verdana"/>
                <a:cs typeface="Verdana"/>
              </a:rPr>
              <a:t>r</a:t>
            </a:r>
            <a:r>
              <a:rPr sz="295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50" spc="-20" dirty="0">
                <a:solidFill>
                  <a:srgbClr val="DFE69A"/>
                </a:solidFill>
                <a:latin typeface="Verdana"/>
                <a:cs typeface="Verdana"/>
              </a:rPr>
              <a:t>i</a:t>
            </a:r>
            <a:r>
              <a:rPr sz="2950" spc="50" dirty="0">
                <a:solidFill>
                  <a:srgbClr val="DFE69A"/>
                </a:solidFill>
                <a:latin typeface="Verdana"/>
                <a:cs typeface="Verdana"/>
              </a:rPr>
              <a:t>t</a:t>
            </a:r>
            <a:r>
              <a:rPr sz="2950" spc="-60" dirty="0">
                <a:solidFill>
                  <a:srgbClr val="DFE69A"/>
                </a:solidFill>
                <a:latin typeface="Verdana"/>
                <a:cs typeface="Verdana"/>
              </a:rPr>
              <a:t>e</a:t>
            </a:r>
            <a:r>
              <a:rPr sz="2950" spc="-150" dirty="0">
                <a:solidFill>
                  <a:srgbClr val="DFE69A"/>
                </a:solidFill>
                <a:latin typeface="Verdana"/>
                <a:cs typeface="Verdana"/>
              </a:rPr>
              <a:t>m</a:t>
            </a:r>
            <a:r>
              <a:rPr sz="2950" spc="-65" dirty="0">
                <a:solidFill>
                  <a:srgbClr val="DFE69A"/>
                </a:solidFill>
                <a:latin typeface="Verdana"/>
                <a:cs typeface="Verdana"/>
              </a:rPr>
              <a:t>s</a:t>
            </a:r>
            <a:r>
              <a:rPr sz="2950" spc="-295" dirty="0">
                <a:solidFill>
                  <a:srgbClr val="DFE69A"/>
                </a:solidFill>
                <a:latin typeface="Verdana"/>
                <a:cs typeface="Verdana"/>
              </a:rPr>
              <a:t>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704" y="844211"/>
            <a:ext cx="17503775" cy="67119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2900" b="1" spc="45" dirty="0">
                <a:solidFill>
                  <a:srgbClr val="A7E69A"/>
                </a:solidFill>
                <a:latin typeface="Tahoma"/>
                <a:cs typeface="Tahoma"/>
              </a:rPr>
              <a:t>U</a:t>
            </a:r>
            <a:r>
              <a:rPr sz="2900" b="1" spc="-35" dirty="0">
                <a:solidFill>
                  <a:srgbClr val="A7E69A"/>
                </a:solidFill>
                <a:latin typeface="Tahoma"/>
                <a:cs typeface="Tahoma"/>
              </a:rPr>
              <a:t>n</a:t>
            </a:r>
            <a:r>
              <a:rPr sz="2900" b="1" spc="-60" dirty="0">
                <a:solidFill>
                  <a:srgbClr val="A7E69A"/>
                </a:solidFill>
                <a:latin typeface="Tahoma"/>
                <a:cs typeface="Tahoma"/>
              </a:rPr>
              <a:t>s</a:t>
            </a:r>
            <a:r>
              <a:rPr sz="2900" b="1" spc="-55" dirty="0">
                <a:solidFill>
                  <a:srgbClr val="A7E69A"/>
                </a:solidFill>
                <a:latin typeface="Tahoma"/>
                <a:cs typeface="Tahoma"/>
              </a:rPr>
              <a:t>u</a:t>
            </a:r>
            <a:r>
              <a:rPr sz="2900" b="1" spc="40" dirty="0">
                <a:solidFill>
                  <a:srgbClr val="A7E69A"/>
                </a:solidFill>
                <a:latin typeface="Tahoma"/>
                <a:cs typeface="Tahoma"/>
              </a:rPr>
              <a:t>p</a:t>
            </a:r>
            <a:r>
              <a:rPr sz="2900" b="1" spc="-30" dirty="0">
                <a:solidFill>
                  <a:srgbClr val="A7E69A"/>
                </a:solidFill>
                <a:latin typeface="Tahoma"/>
                <a:cs typeface="Tahoma"/>
              </a:rPr>
              <a:t>e</a:t>
            </a:r>
            <a:r>
              <a:rPr sz="2900" b="1" spc="-40" dirty="0">
                <a:solidFill>
                  <a:srgbClr val="A7E69A"/>
                </a:solidFill>
                <a:latin typeface="Tahoma"/>
                <a:cs typeface="Tahoma"/>
              </a:rPr>
              <a:t>r</a:t>
            </a:r>
            <a:r>
              <a:rPr sz="2900" b="1" spc="-5" dirty="0">
                <a:solidFill>
                  <a:srgbClr val="A7E69A"/>
                </a:solidFill>
                <a:latin typeface="Tahoma"/>
                <a:cs typeface="Tahoma"/>
              </a:rPr>
              <a:t>v</a:t>
            </a:r>
            <a:r>
              <a:rPr sz="2900" b="1" spc="-40" dirty="0">
                <a:solidFill>
                  <a:srgbClr val="A7E69A"/>
                </a:solidFill>
                <a:latin typeface="Tahoma"/>
                <a:cs typeface="Tahoma"/>
              </a:rPr>
              <a:t>i</a:t>
            </a:r>
            <a:r>
              <a:rPr sz="2900" b="1" spc="-60" dirty="0">
                <a:solidFill>
                  <a:srgbClr val="A7E69A"/>
                </a:solidFill>
                <a:latin typeface="Tahoma"/>
                <a:cs typeface="Tahoma"/>
              </a:rPr>
              <a:t>s</a:t>
            </a:r>
            <a:r>
              <a:rPr sz="2900" b="1" spc="-30" dirty="0">
                <a:solidFill>
                  <a:srgbClr val="A7E69A"/>
                </a:solidFill>
                <a:latin typeface="Tahoma"/>
                <a:cs typeface="Tahoma"/>
              </a:rPr>
              <a:t>e</a:t>
            </a:r>
            <a:r>
              <a:rPr sz="2900" b="1" spc="45" dirty="0">
                <a:solidFill>
                  <a:srgbClr val="A7E69A"/>
                </a:solidFill>
                <a:latin typeface="Tahoma"/>
                <a:cs typeface="Tahoma"/>
              </a:rPr>
              <a:t>d</a:t>
            </a:r>
            <a:r>
              <a:rPr sz="2900" b="1" spc="-170" dirty="0">
                <a:solidFill>
                  <a:srgbClr val="A7E69A"/>
                </a:solidFill>
                <a:latin typeface="Tahoma"/>
                <a:cs typeface="Tahoma"/>
              </a:rPr>
              <a:t> </a:t>
            </a:r>
            <a:r>
              <a:rPr sz="2900" b="1" spc="85" dirty="0">
                <a:solidFill>
                  <a:srgbClr val="A7E69A"/>
                </a:solidFill>
                <a:latin typeface="Tahoma"/>
                <a:cs typeface="Tahoma"/>
              </a:rPr>
              <a:t>C</a:t>
            </a:r>
            <a:r>
              <a:rPr sz="2900" b="1" spc="15" dirty="0">
                <a:solidFill>
                  <a:srgbClr val="A7E69A"/>
                </a:solidFill>
                <a:latin typeface="Tahoma"/>
                <a:cs typeface="Tahoma"/>
              </a:rPr>
              <a:t>l</a:t>
            </a:r>
            <a:r>
              <a:rPr sz="2900" b="1" spc="-55" dirty="0">
                <a:solidFill>
                  <a:srgbClr val="A7E69A"/>
                </a:solidFill>
                <a:latin typeface="Tahoma"/>
                <a:cs typeface="Tahoma"/>
              </a:rPr>
              <a:t>u</a:t>
            </a:r>
            <a:r>
              <a:rPr sz="2900" b="1" spc="-60" dirty="0">
                <a:solidFill>
                  <a:srgbClr val="A7E69A"/>
                </a:solidFill>
                <a:latin typeface="Tahoma"/>
                <a:cs typeface="Tahoma"/>
              </a:rPr>
              <a:t>s</a:t>
            </a:r>
            <a:r>
              <a:rPr sz="2900" b="1" dirty="0">
                <a:solidFill>
                  <a:srgbClr val="A7E69A"/>
                </a:solidFill>
                <a:latin typeface="Tahoma"/>
                <a:cs typeface="Tahoma"/>
              </a:rPr>
              <a:t>t</a:t>
            </a:r>
            <a:r>
              <a:rPr sz="2900" b="1" spc="-30" dirty="0">
                <a:solidFill>
                  <a:srgbClr val="A7E69A"/>
                </a:solidFill>
                <a:latin typeface="Tahoma"/>
                <a:cs typeface="Tahoma"/>
              </a:rPr>
              <a:t>e</a:t>
            </a:r>
            <a:r>
              <a:rPr sz="2900" b="1" spc="-40" dirty="0">
                <a:solidFill>
                  <a:srgbClr val="A7E69A"/>
                </a:solidFill>
                <a:latin typeface="Tahoma"/>
                <a:cs typeface="Tahoma"/>
              </a:rPr>
              <a:t>ri</a:t>
            </a:r>
            <a:r>
              <a:rPr sz="2900" b="1" spc="-35" dirty="0">
                <a:solidFill>
                  <a:srgbClr val="A7E69A"/>
                </a:solidFill>
                <a:latin typeface="Tahoma"/>
                <a:cs typeface="Tahoma"/>
              </a:rPr>
              <a:t>n</a:t>
            </a:r>
            <a:r>
              <a:rPr sz="2900" b="1" spc="-210" dirty="0">
                <a:solidFill>
                  <a:srgbClr val="A7E69A"/>
                </a:solidFill>
                <a:latin typeface="Tahoma"/>
                <a:cs typeface="Tahoma"/>
              </a:rPr>
              <a:t>g</a:t>
            </a:r>
            <a:r>
              <a:rPr sz="2900" b="1" spc="-254" dirty="0">
                <a:solidFill>
                  <a:srgbClr val="A7E69A"/>
                </a:solidFill>
                <a:latin typeface="Tahoma"/>
                <a:cs typeface="Tahoma"/>
              </a:rPr>
              <a:t>:</a:t>
            </a:r>
            <a:endParaRPr sz="2900">
              <a:latin typeface="Tahoma"/>
              <a:cs typeface="Tahoma"/>
            </a:endParaRPr>
          </a:p>
          <a:p>
            <a:pPr marL="12700" marR="5080" algn="just">
              <a:lnSpc>
                <a:spcPct val="116399"/>
              </a:lnSpc>
            </a:pPr>
            <a:r>
              <a:rPr sz="2900" spc="-70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00" spc="-6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30" dirty="0">
                <a:solidFill>
                  <a:srgbClr val="DFE69A"/>
                </a:solidFill>
                <a:latin typeface="Verdana"/>
                <a:cs typeface="Verdana"/>
              </a:rPr>
              <a:t>K-means</a:t>
            </a:r>
            <a:r>
              <a:rPr sz="2900" spc="-12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clustering</a:t>
            </a:r>
            <a:r>
              <a:rPr sz="2900" spc="-3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5" dirty="0">
                <a:solidFill>
                  <a:srgbClr val="DFE69A"/>
                </a:solidFill>
                <a:latin typeface="Verdana"/>
                <a:cs typeface="Verdana"/>
              </a:rPr>
              <a:t>algorithm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can</a:t>
            </a:r>
            <a:r>
              <a:rPr sz="2900" spc="-2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be</a:t>
            </a:r>
            <a:r>
              <a:rPr sz="2900" spc="-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Verdana"/>
                <a:cs typeface="Verdana"/>
              </a:rPr>
              <a:t>used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DFE69A"/>
                </a:solidFill>
                <a:latin typeface="Verdana"/>
                <a:cs typeface="Verdana"/>
              </a:rPr>
              <a:t>to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group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Verdana"/>
                <a:cs typeface="Verdana"/>
              </a:rPr>
              <a:t>players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Verdana"/>
                <a:cs typeface="Verdana"/>
              </a:rPr>
              <a:t>together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 based</a:t>
            </a:r>
            <a:r>
              <a:rPr sz="2900" spc="-3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" dirty="0">
                <a:solidFill>
                  <a:srgbClr val="DFE69A"/>
                </a:solidFill>
                <a:latin typeface="Verdana"/>
                <a:cs typeface="Verdana"/>
              </a:rPr>
              <a:t>on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their </a:t>
            </a:r>
            <a:r>
              <a:rPr sz="2900" spc="-2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Verdana"/>
                <a:cs typeface="Verdana"/>
              </a:rPr>
              <a:t>performance</a:t>
            </a:r>
            <a:r>
              <a:rPr sz="2900" spc="-19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metrics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Verdana"/>
                <a:cs typeface="Verdana"/>
              </a:rPr>
              <a:t>and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70" dirty="0">
                <a:solidFill>
                  <a:srgbClr val="DFE69A"/>
                </a:solidFill>
                <a:latin typeface="Verdana"/>
                <a:cs typeface="Verdana"/>
              </a:rPr>
              <a:t>similarity.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70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5" dirty="0">
                <a:solidFill>
                  <a:srgbClr val="DFE69A"/>
                </a:solidFill>
                <a:latin typeface="Verdana"/>
                <a:cs typeface="Verdana"/>
              </a:rPr>
              <a:t>algorithm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works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by</a:t>
            </a:r>
            <a:r>
              <a:rPr sz="2900" spc="-19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iteratively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partitioning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data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DFE69A"/>
                </a:solidFill>
                <a:latin typeface="Verdana"/>
                <a:cs typeface="Verdana"/>
              </a:rPr>
              <a:t>into</a:t>
            </a:r>
            <a:r>
              <a:rPr sz="2900" spc="-1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85" dirty="0">
                <a:solidFill>
                  <a:srgbClr val="DFE69A"/>
                </a:solidFill>
                <a:latin typeface="Verdana"/>
                <a:cs typeface="Verdana"/>
              </a:rPr>
              <a:t>K </a:t>
            </a:r>
            <a:r>
              <a:rPr sz="2900" spc="-10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clusters, </a:t>
            </a:r>
            <a:r>
              <a:rPr sz="2900" spc="-65" dirty="0">
                <a:solidFill>
                  <a:srgbClr val="DFE69A"/>
                </a:solidFill>
                <a:latin typeface="Verdana"/>
                <a:cs typeface="Verdana"/>
              </a:rPr>
              <a:t>where </a:t>
            </a:r>
            <a:r>
              <a:rPr sz="2900" spc="-185" dirty="0">
                <a:solidFill>
                  <a:srgbClr val="DFE69A"/>
                </a:solidFill>
                <a:latin typeface="Verdana"/>
                <a:cs typeface="Verdana"/>
              </a:rPr>
              <a:t>K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is </a:t>
            </a:r>
            <a:r>
              <a:rPr sz="2900" spc="-130" dirty="0">
                <a:solidFill>
                  <a:srgbClr val="DFE69A"/>
                </a:solidFill>
                <a:latin typeface="Verdana"/>
                <a:cs typeface="Verdana"/>
              </a:rPr>
              <a:t>a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predefined </a:t>
            </a:r>
            <a:r>
              <a:rPr sz="2900" spc="-55" dirty="0">
                <a:solidFill>
                  <a:srgbClr val="DFE69A"/>
                </a:solidFill>
                <a:latin typeface="Verdana"/>
                <a:cs typeface="Verdana"/>
              </a:rPr>
              <a:t>number </a:t>
            </a:r>
            <a:r>
              <a:rPr sz="2900" spc="60" dirty="0">
                <a:solidFill>
                  <a:srgbClr val="DFE69A"/>
                </a:solidFill>
                <a:latin typeface="Verdana"/>
                <a:cs typeface="Verdana"/>
              </a:rPr>
              <a:t>of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clusters.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Each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cluster </a:t>
            </a:r>
            <a:r>
              <a:rPr sz="2900" spc="-40" dirty="0">
                <a:solidFill>
                  <a:srgbClr val="DFE69A"/>
                </a:solidFill>
                <a:latin typeface="Verdana"/>
                <a:cs typeface="Verdana"/>
              </a:rPr>
              <a:t>represents </a:t>
            </a:r>
            <a:r>
              <a:rPr sz="2900" spc="-130" dirty="0">
                <a:solidFill>
                  <a:srgbClr val="DFE69A"/>
                </a:solidFill>
                <a:latin typeface="Verdana"/>
                <a:cs typeface="Verdana"/>
              </a:rPr>
              <a:t>a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group </a:t>
            </a:r>
            <a:r>
              <a:rPr sz="2900" spc="60" dirty="0">
                <a:solidFill>
                  <a:srgbClr val="DFE69A"/>
                </a:solidFill>
                <a:latin typeface="Verdana"/>
                <a:cs typeface="Verdana"/>
              </a:rPr>
              <a:t>of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data </a:t>
            </a:r>
            <a:r>
              <a:rPr sz="2900" spc="-4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" dirty="0">
                <a:solidFill>
                  <a:srgbClr val="DFE69A"/>
                </a:solidFill>
                <a:latin typeface="Verdana"/>
                <a:cs typeface="Verdana"/>
              </a:rPr>
              <a:t>points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that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80" dirty="0">
                <a:solidFill>
                  <a:srgbClr val="DFE69A"/>
                </a:solidFill>
                <a:latin typeface="Verdana"/>
                <a:cs typeface="Verdana"/>
              </a:rPr>
              <a:t>are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Verdana"/>
                <a:cs typeface="Verdana"/>
              </a:rPr>
              <a:t>similar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DFE69A"/>
                </a:solidFill>
                <a:latin typeface="Verdana"/>
                <a:cs typeface="Verdana"/>
              </a:rPr>
              <a:t>to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Verdana"/>
                <a:cs typeface="Verdana"/>
              </a:rPr>
              <a:t>each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DFE69A"/>
                </a:solidFill>
                <a:latin typeface="Verdana"/>
                <a:cs typeface="Verdana"/>
              </a:rPr>
              <a:t>other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based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" dirty="0">
                <a:solidFill>
                  <a:srgbClr val="DFE69A"/>
                </a:solidFill>
                <a:latin typeface="Verdana"/>
                <a:cs typeface="Verdana"/>
              </a:rPr>
              <a:t>on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their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feature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95" dirty="0">
                <a:solidFill>
                  <a:srgbClr val="DFE69A"/>
                </a:solidFill>
                <a:latin typeface="Verdana"/>
                <a:cs typeface="Verdana"/>
              </a:rPr>
              <a:t>values.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00" dirty="0">
                <a:solidFill>
                  <a:srgbClr val="DFE69A"/>
                </a:solidFill>
                <a:latin typeface="Verdana"/>
                <a:cs typeface="Verdana"/>
              </a:rPr>
              <a:t>In</a:t>
            </a:r>
            <a:r>
              <a:rPr sz="2900" spc="-254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case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60" dirty="0">
                <a:solidFill>
                  <a:srgbClr val="DFE69A"/>
                </a:solidFill>
                <a:latin typeface="Verdana"/>
                <a:cs typeface="Verdana"/>
              </a:rPr>
              <a:t>of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cricket</a:t>
            </a:r>
            <a:r>
              <a:rPr sz="2900" spc="-26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player </a:t>
            </a:r>
            <a:r>
              <a:rPr sz="2900" spc="-10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recommender </a:t>
            </a:r>
            <a:r>
              <a:rPr sz="2900" spc="-100" dirty="0">
                <a:solidFill>
                  <a:srgbClr val="DFE69A"/>
                </a:solidFill>
                <a:latin typeface="Verdana"/>
                <a:cs typeface="Verdana"/>
              </a:rPr>
              <a:t>system,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feature </a:t>
            </a:r>
            <a:r>
              <a:rPr sz="2900" spc="-60" dirty="0">
                <a:solidFill>
                  <a:srgbClr val="DFE69A"/>
                </a:solidFill>
                <a:latin typeface="Verdana"/>
                <a:cs typeface="Verdana"/>
              </a:rPr>
              <a:t>values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would </a:t>
            </a:r>
            <a:r>
              <a:rPr sz="2900" dirty="0">
                <a:solidFill>
                  <a:srgbClr val="DFE69A"/>
                </a:solidFill>
                <a:latin typeface="Verdana"/>
                <a:cs typeface="Verdana"/>
              </a:rPr>
              <a:t>correspond </a:t>
            </a:r>
            <a:r>
              <a:rPr sz="2900" spc="35" dirty="0">
                <a:solidFill>
                  <a:srgbClr val="DFE69A"/>
                </a:solidFill>
                <a:latin typeface="Verdana"/>
                <a:cs typeface="Verdana"/>
              </a:rPr>
              <a:t>to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00" spc="-30" dirty="0">
                <a:solidFill>
                  <a:srgbClr val="DFE69A"/>
                </a:solidFill>
                <a:latin typeface="Verdana"/>
                <a:cs typeface="Verdana"/>
              </a:rPr>
              <a:t>performance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metrics </a:t>
            </a:r>
            <a:r>
              <a:rPr sz="2900" spc="60" dirty="0">
                <a:solidFill>
                  <a:srgbClr val="DFE69A"/>
                </a:solidFill>
                <a:latin typeface="Verdana"/>
                <a:cs typeface="Verdana"/>
              </a:rPr>
              <a:t>of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00" spc="-2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75" dirty="0">
                <a:solidFill>
                  <a:srgbClr val="DFE69A"/>
                </a:solidFill>
                <a:latin typeface="Verdana"/>
                <a:cs typeface="Verdana"/>
              </a:rPr>
              <a:t>players.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Verdana"/>
              <a:cs typeface="Verdana"/>
            </a:endParaRPr>
          </a:p>
          <a:p>
            <a:pPr marL="12700" marR="6350" algn="just">
              <a:lnSpc>
                <a:spcPct val="116399"/>
              </a:lnSpc>
            </a:pP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Once</a:t>
            </a:r>
            <a:r>
              <a:rPr sz="2900" spc="-9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data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80" dirty="0">
                <a:solidFill>
                  <a:srgbClr val="DFE69A"/>
                </a:solidFill>
                <a:latin typeface="Verdana"/>
                <a:cs typeface="Verdana"/>
              </a:rPr>
              <a:t>has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Verdana"/>
                <a:cs typeface="Verdana"/>
              </a:rPr>
              <a:t>been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partitioned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DFE69A"/>
                </a:solidFill>
                <a:latin typeface="Verdana"/>
                <a:cs typeface="Verdana"/>
              </a:rPr>
              <a:t>into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85" dirty="0">
                <a:solidFill>
                  <a:srgbClr val="DFE69A"/>
                </a:solidFill>
                <a:latin typeface="Verdana"/>
                <a:cs typeface="Verdana"/>
              </a:rPr>
              <a:t>K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clusters,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5" dirty="0">
                <a:solidFill>
                  <a:srgbClr val="DFE69A"/>
                </a:solidFill>
                <a:latin typeface="Verdana"/>
                <a:cs typeface="Verdana"/>
              </a:rPr>
              <a:t>algorithm</a:t>
            </a:r>
            <a:r>
              <a:rPr sz="2900" spc="-9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DFE69A"/>
                </a:solidFill>
                <a:latin typeface="Verdana"/>
                <a:cs typeface="Verdana"/>
              </a:rPr>
              <a:t>calculates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5" dirty="0">
                <a:solidFill>
                  <a:srgbClr val="DFE69A"/>
                </a:solidFill>
                <a:latin typeface="Verdana"/>
                <a:cs typeface="Verdana"/>
              </a:rPr>
              <a:t>centroid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60" dirty="0">
                <a:solidFill>
                  <a:srgbClr val="DFE69A"/>
                </a:solidFill>
                <a:latin typeface="Verdana"/>
                <a:cs typeface="Verdana"/>
              </a:rPr>
              <a:t>of</a:t>
            </a:r>
            <a:r>
              <a:rPr sz="2900" spc="-9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Verdana"/>
                <a:cs typeface="Verdana"/>
              </a:rPr>
              <a:t>each </a:t>
            </a:r>
            <a:r>
              <a:rPr sz="2900" spc="-10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cluster,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which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is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00" spc="-100" dirty="0">
                <a:solidFill>
                  <a:srgbClr val="DFE69A"/>
                </a:solidFill>
                <a:latin typeface="Verdana"/>
                <a:cs typeface="Verdana"/>
              </a:rPr>
              <a:t>mean </a:t>
            </a:r>
            <a:r>
              <a:rPr sz="2900" spc="-60" dirty="0">
                <a:solidFill>
                  <a:srgbClr val="DFE69A"/>
                </a:solidFill>
                <a:latin typeface="Verdana"/>
                <a:cs typeface="Verdana"/>
              </a:rPr>
              <a:t>value </a:t>
            </a:r>
            <a:r>
              <a:rPr sz="2900" spc="60" dirty="0">
                <a:solidFill>
                  <a:srgbClr val="DFE69A"/>
                </a:solidFill>
                <a:latin typeface="Verdana"/>
                <a:cs typeface="Verdana"/>
              </a:rPr>
              <a:t>of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feature </a:t>
            </a:r>
            <a:r>
              <a:rPr sz="2900" spc="-60" dirty="0">
                <a:solidFill>
                  <a:srgbClr val="DFE69A"/>
                </a:solidFill>
                <a:latin typeface="Verdana"/>
                <a:cs typeface="Verdana"/>
              </a:rPr>
              <a:t>values </a:t>
            </a:r>
            <a:r>
              <a:rPr sz="2900" spc="25" dirty="0">
                <a:solidFill>
                  <a:srgbClr val="DFE69A"/>
                </a:solidFill>
                <a:latin typeface="Verdana"/>
                <a:cs typeface="Verdana"/>
              </a:rPr>
              <a:t>for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all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data </a:t>
            </a:r>
            <a:r>
              <a:rPr sz="2900" spc="-5" dirty="0">
                <a:solidFill>
                  <a:srgbClr val="DFE69A"/>
                </a:solidFill>
                <a:latin typeface="Verdana"/>
                <a:cs typeface="Verdana"/>
              </a:rPr>
              <a:t>points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in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cluster. </a:t>
            </a:r>
            <a:r>
              <a:rPr sz="2900" spc="-70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00" spc="-6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5" dirty="0">
                <a:solidFill>
                  <a:srgbClr val="DFE69A"/>
                </a:solidFill>
                <a:latin typeface="Verdana"/>
                <a:cs typeface="Verdana"/>
              </a:rPr>
              <a:t>algorithm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DFE69A"/>
                </a:solidFill>
                <a:latin typeface="Verdana"/>
                <a:cs typeface="Verdana"/>
              </a:rPr>
              <a:t>then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85" dirty="0">
                <a:solidFill>
                  <a:srgbClr val="DFE69A"/>
                </a:solidFill>
                <a:latin typeface="Verdana"/>
                <a:cs typeface="Verdana"/>
              </a:rPr>
              <a:t>reassigns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0" dirty="0">
                <a:solidFill>
                  <a:srgbClr val="DFE69A"/>
                </a:solidFill>
                <a:latin typeface="Verdana"/>
                <a:cs typeface="Verdana"/>
              </a:rPr>
              <a:t>each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DFE69A"/>
                </a:solidFill>
                <a:latin typeface="Verdana"/>
                <a:cs typeface="Verdana"/>
              </a:rPr>
              <a:t>data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10" dirty="0">
                <a:solidFill>
                  <a:srgbClr val="DFE69A"/>
                </a:solidFill>
                <a:latin typeface="Verdana"/>
                <a:cs typeface="Verdana"/>
              </a:rPr>
              <a:t>point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DFE69A"/>
                </a:solidFill>
                <a:latin typeface="Verdana"/>
                <a:cs typeface="Verdana"/>
              </a:rPr>
              <a:t>to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cluster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whose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5" dirty="0">
                <a:solidFill>
                  <a:srgbClr val="DFE69A"/>
                </a:solidFill>
                <a:latin typeface="Verdana"/>
                <a:cs typeface="Verdana"/>
              </a:rPr>
              <a:t>centroid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is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DFE69A"/>
                </a:solidFill>
                <a:latin typeface="Verdana"/>
                <a:cs typeface="Verdana"/>
              </a:rPr>
              <a:t>closest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DFE69A"/>
                </a:solidFill>
                <a:latin typeface="Verdana"/>
                <a:cs typeface="Verdana"/>
              </a:rPr>
              <a:t>to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95" dirty="0">
                <a:solidFill>
                  <a:srgbClr val="DFE69A"/>
                </a:solidFill>
                <a:latin typeface="Verdana"/>
                <a:cs typeface="Verdana"/>
              </a:rPr>
              <a:t>it.</a:t>
            </a:r>
            <a:r>
              <a:rPr sz="2900" spc="-30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60" dirty="0">
                <a:solidFill>
                  <a:srgbClr val="DFE69A"/>
                </a:solidFill>
                <a:latin typeface="Verdana"/>
                <a:cs typeface="Verdana"/>
              </a:rPr>
              <a:t>This</a:t>
            </a:r>
            <a:r>
              <a:rPr sz="2900" spc="-30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process </a:t>
            </a:r>
            <a:r>
              <a:rPr sz="2900" spc="-10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is </a:t>
            </a:r>
            <a:r>
              <a:rPr sz="2900" spc="-30" dirty="0">
                <a:solidFill>
                  <a:srgbClr val="DFE69A"/>
                </a:solidFill>
                <a:latin typeface="Verdana"/>
                <a:cs typeface="Verdana"/>
              </a:rPr>
              <a:t>repeated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iteratively </a:t>
            </a:r>
            <a:r>
              <a:rPr sz="2900" spc="-10" dirty="0">
                <a:solidFill>
                  <a:srgbClr val="DFE69A"/>
                </a:solidFill>
                <a:latin typeface="Verdana"/>
                <a:cs typeface="Verdana"/>
              </a:rPr>
              <a:t>until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the </a:t>
            </a:r>
            <a:r>
              <a:rPr sz="2900" spc="-5" dirty="0">
                <a:solidFill>
                  <a:srgbClr val="DFE69A"/>
                </a:solidFill>
                <a:latin typeface="Verdana"/>
                <a:cs typeface="Verdana"/>
              </a:rPr>
              <a:t>centroids no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longer </a:t>
            </a:r>
            <a:r>
              <a:rPr sz="2900" spc="-70" dirty="0">
                <a:solidFill>
                  <a:srgbClr val="DFE69A"/>
                </a:solidFill>
                <a:latin typeface="Verdana"/>
                <a:cs typeface="Verdana"/>
              </a:rPr>
              <a:t>change </a:t>
            </a:r>
            <a:r>
              <a:rPr sz="2900" spc="-50" dirty="0">
                <a:solidFill>
                  <a:srgbClr val="DFE69A"/>
                </a:solidFill>
                <a:latin typeface="Verdana"/>
                <a:cs typeface="Verdana"/>
              </a:rPr>
              <a:t>significantly, </a:t>
            </a:r>
            <a:r>
              <a:rPr sz="2900" spc="-35" dirty="0">
                <a:solidFill>
                  <a:srgbClr val="DFE69A"/>
                </a:solidFill>
                <a:latin typeface="Verdana"/>
                <a:cs typeface="Verdana"/>
              </a:rPr>
              <a:t>indicating </a:t>
            </a:r>
            <a:r>
              <a:rPr sz="2900" spc="-25" dirty="0">
                <a:solidFill>
                  <a:srgbClr val="DFE69A"/>
                </a:solidFill>
                <a:latin typeface="Verdana"/>
                <a:cs typeface="Verdana"/>
              </a:rPr>
              <a:t>that the </a:t>
            </a:r>
            <a:r>
              <a:rPr sz="2900" spc="-2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55" dirty="0">
                <a:solidFill>
                  <a:srgbClr val="DFE69A"/>
                </a:solidFill>
                <a:latin typeface="Verdana"/>
                <a:cs typeface="Verdana"/>
              </a:rPr>
              <a:t>algorithm</a:t>
            </a:r>
            <a:r>
              <a:rPr sz="2900" spc="-315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80" dirty="0">
                <a:solidFill>
                  <a:srgbClr val="DFE69A"/>
                </a:solidFill>
                <a:latin typeface="Verdana"/>
                <a:cs typeface="Verdana"/>
              </a:rPr>
              <a:t>has</a:t>
            </a:r>
            <a:r>
              <a:rPr sz="2900" spc="-310" dirty="0">
                <a:solidFill>
                  <a:srgbClr val="DFE69A"/>
                </a:solidFill>
                <a:latin typeface="Verdana"/>
                <a:cs typeface="Verdana"/>
              </a:rPr>
              <a:t> </a:t>
            </a:r>
            <a:r>
              <a:rPr sz="2900" spc="-65" dirty="0">
                <a:solidFill>
                  <a:srgbClr val="DFE69A"/>
                </a:solidFill>
                <a:latin typeface="Verdana"/>
                <a:cs typeface="Verdana"/>
              </a:rPr>
              <a:t>converged.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FE6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1413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Lucida Sans Unicode</vt:lpstr>
      <vt:lpstr>Microsoft Sans Serif</vt:lpstr>
      <vt:lpstr>Tahoma</vt:lpstr>
      <vt:lpstr>Times New Roman</vt:lpstr>
      <vt:lpstr>Verdana</vt:lpstr>
      <vt:lpstr>Office Theme</vt:lpstr>
      <vt:lpstr>EXPLORING CRICKET PLAYER SIMILARITY AND  REPLACEMENT USING DATA SCIENCE TECHNIQUES</vt:lpstr>
      <vt:lpstr>Objectives</vt:lpstr>
      <vt:lpstr>Abstract</vt:lpstr>
      <vt:lpstr>Introduction</vt:lpstr>
      <vt:lpstr>PowerPoint Presentation</vt:lpstr>
      <vt:lpstr>Literature Review</vt:lpstr>
      <vt:lpstr>PowerPoint Presentation</vt:lpstr>
      <vt:lpstr>Problem Formulation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project presentation</dc:title>
  <dc:creator>Suyog Khanal</dc:creator>
  <cp:keywords>DAFc515bTa8,BAFYUGMQz8k</cp:keywords>
  <cp:lastModifiedBy>Suyog khanal</cp:lastModifiedBy>
  <cp:revision>1</cp:revision>
  <dcterms:created xsi:type="dcterms:W3CDTF">2023-03-18T14:22:23Z</dcterms:created>
  <dcterms:modified xsi:type="dcterms:W3CDTF">2023-03-18T14:27:41Z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2023-03-18T00:00:00Z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2023-03-18T00:00:00Z</vt:filetime>
  </property>
</Properties>
</file>