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1" r:id="rId12"/>
    <p:sldId id="272" r:id="rId13"/>
    <p:sldId id="267" r:id="rId14"/>
    <p:sldId id="273" r:id="rId15"/>
    <p:sldId id="274" r:id="rId16"/>
    <p:sldId id="275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Forecasting using hidden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No.: 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Suyog Mahangade.(39)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Somu Sharma.(50)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Aniket Yadav.(69)</a:t>
            </a:r>
          </a:p>
        </p:txBody>
      </p:sp>
    </p:spTree>
    <p:extLst>
      <p:ext uri="{BB962C8B-B14F-4D97-AF65-F5344CB8AC3E}">
        <p14:creationId xmlns:p14="http://schemas.microsoft.com/office/powerpoint/2010/main" val="2330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4 state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9298" y="1229393"/>
                <a:ext cx="779112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Pseudocode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randomly the number of states to four.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set the initial state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transition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Baum-Welch algorithm using these initial condition to calculate suboptimal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 Select a window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–log(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all the sub-sequences.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the sub-sequence whose log-likelihood of 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previous observations is the closest to the sub-sequence whose next day’s price is to be predicted.</a:t>
                </a:r>
              </a:p>
              <a:p>
                <a:pPr marL="342900" indent="-342900">
                  <a:buAutoNum type="arabicPeriod" startAt="5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differential change as explained before.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3970318"/>
              </a:xfrm>
              <a:prstGeom prst="rect">
                <a:avLst/>
              </a:prstGeom>
              <a:blipFill>
                <a:blip r:embed="rId2"/>
                <a:stretch>
                  <a:fillRect l="-626" t="-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Implementation using 4 state model for Google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9298" y="1229393"/>
            <a:ext cx="779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" y="1525550"/>
            <a:ext cx="4979446" cy="37345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69" y="1525550"/>
            <a:ext cx="4979445" cy="373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00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37" y="1478896"/>
            <a:ext cx="4845707" cy="363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8" y="1478896"/>
            <a:ext cx="4845707" cy="3634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7935" y="373225"/>
            <a:ext cx="766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Implementation using 4 state model for Google Inc.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0430"/>
              </p:ext>
            </p:extLst>
          </p:nvPr>
        </p:nvGraphicFramePr>
        <p:xfrm>
          <a:off x="2265258" y="549694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64290" y="6270172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MAPE for 100 Predictions for stock Google Inc.</a:t>
            </a:r>
          </a:p>
        </p:txBody>
      </p:sp>
    </p:spTree>
    <p:extLst>
      <p:ext uri="{BB962C8B-B14F-4D97-AF65-F5344CB8AC3E}">
        <p14:creationId xmlns:p14="http://schemas.microsoft.com/office/powerpoint/2010/main" val="22899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the best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49298" y="1229393"/>
                <a:ext cx="677766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lower the negative log-likelihood value is, the better the observations fit in the model.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negative log-likelihood of the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 with increase in the number of states but may result in overfitting and increased complexity of the model.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Bayesian Information Criterion, complexity of the model can be penalized giving the optimal number of states for a stock.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likelihood function for the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observation points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estimated parameters in the model.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6777665" cy="4247317"/>
              </a:xfrm>
              <a:prstGeom prst="rect">
                <a:avLst/>
              </a:prstGeom>
              <a:blipFill>
                <a:blip r:embed="rId2"/>
                <a:stretch>
                  <a:fillRect l="-719" t="-8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32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2" y="425639"/>
            <a:ext cx="10058400" cy="4447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4940" y="6114101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Google Inc.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18568"/>
              </p:ext>
            </p:extLst>
          </p:nvPr>
        </p:nvGraphicFramePr>
        <p:xfrm>
          <a:off x="2227942" y="4956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72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490953"/>
            <a:ext cx="10058400" cy="444749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982752"/>
              </p:ext>
            </p:extLst>
          </p:nvPr>
        </p:nvGraphicFramePr>
        <p:xfrm>
          <a:off x="2275741" y="50366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93478" y="6136822"/>
            <a:ext cx="572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Qualcomm Inc.</a:t>
            </a:r>
          </a:p>
        </p:txBody>
      </p:sp>
    </p:spTree>
    <p:extLst>
      <p:ext uri="{BB962C8B-B14F-4D97-AF65-F5344CB8AC3E}">
        <p14:creationId xmlns:p14="http://schemas.microsoft.com/office/powerpoint/2010/main" val="214111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5" y="434972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78394"/>
              </p:ext>
            </p:extLst>
          </p:nvPr>
        </p:nvGraphicFramePr>
        <p:xfrm>
          <a:off x="2119086" y="505218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41545" y="6136823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Apple Inc.</a:t>
            </a:r>
          </a:p>
        </p:txBody>
      </p:sp>
    </p:spTree>
    <p:extLst>
      <p:ext uri="{BB962C8B-B14F-4D97-AF65-F5344CB8AC3E}">
        <p14:creationId xmlns:p14="http://schemas.microsoft.com/office/powerpoint/2010/main" val="419219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" y="397648"/>
            <a:ext cx="10058400" cy="444749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46108"/>
              </p:ext>
            </p:extLst>
          </p:nvPr>
        </p:nvGraphicFramePr>
        <p:xfrm>
          <a:off x="2182435" y="496198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95135" y="6099500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MAPE for 100 Predictions for stock Comcast Corp.</a:t>
            </a:r>
          </a:p>
        </p:txBody>
      </p:sp>
    </p:spTree>
    <p:extLst>
      <p:ext uri="{BB962C8B-B14F-4D97-AF65-F5344CB8AC3E}">
        <p14:creationId xmlns:p14="http://schemas.microsoft.com/office/powerpoint/2010/main" val="326994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26572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6621" y="1513944"/>
            <a:ext cx="77911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in general, the observations will be greatly affected by the choice of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states in Hidden Markov Models, it does not make significant difference when applied to Stocks.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predictions diverge when prices are predicted for more than one day.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HMM captures the volatility of the stock prices.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it’s not easy to predict stocks beyond a certain point of accuracy.</a:t>
            </a:r>
          </a:p>
        </p:txBody>
      </p:sp>
    </p:spTree>
    <p:extLst>
      <p:ext uri="{BB962C8B-B14F-4D97-AF65-F5344CB8AC3E}">
        <p14:creationId xmlns:p14="http://schemas.microsoft.com/office/powerpoint/2010/main" val="16453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8687" y="1229393"/>
            <a:ext cx="4923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Markets are one the most complex systems which are almost impossible to model in terms of dynamical equations.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important information of stocks from their historical prices to predict future trends.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probabilistic and non-probabilistic models in determining the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problem of non-stationary pattern recognition in Machine Learning.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40" y="1428362"/>
            <a:ext cx="5637504" cy="316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687" y="1229393"/>
            <a:ext cx="49234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as Hidden Markov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Hidden Markov Models?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Stock Prices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select the best model?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0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</a:t>
            </a:r>
          </a:p>
        </p:txBody>
      </p:sp>
      <p:sp>
        <p:nvSpPr>
          <p:cNvPr id="4" name="Oval 3"/>
          <p:cNvSpPr/>
          <p:nvPr/>
        </p:nvSpPr>
        <p:spPr>
          <a:xfrm>
            <a:off x="7987004" y="1791478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Oval 4"/>
          <p:cNvSpPr/>
          <p:nvPr/>
        </p:nvSpPr>
        <p:spPr>
          <a:xfrm>
            <a:off x="9193763" y="1791477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6" name="Oval 5"/>
          <p:cNvSpPr/>
          <p:nvPr/>
        </p:nvSpPr>
        <p:spPr>
          <a:xfrm>
            <a:off x="10509379" y="1791476"/>
            <a:ext cx="690465" cy="662473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80515" y="1231641"/>
            <a:ext cx="4264090" cy="18381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3535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98786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368793" y="3685592"/>
            <a:ext cx="373224" cy="36389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y3</a:t>
            </a:r>
          </a:p>
        </p:txBody>
      </p:sp>
      <p:cxnSp>
        <p:nvCxnSpPr>
          <p:cNvPr id="15" name="Curved Connector 14"/>
          <p:cNvCxnSpPr>
            <a:endCxn id="11" idx="0"/>
          </p:cNvCxnSpPr>
          <p:nvPr/>
        </p:nvCxnSpPr>
        <p:spPr>
          <a:xfrm rot="16200000" flipH="1">
            <a:off x="7791215" y="2836660"/>
            <a:ext cx="1245642" cy="452221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2" idx="0"/>
          </p:cNvCxnSpPr>
          <p:nvPr/>
        </p:nvCxnSpPr>
        <p:spPr>
          <a:xfrm rot="16200000" flipH="1">
            <a:off x="8909052" y="3009246"/>
            <a:ext cx="1231644" cy="12104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13" idx="0"/>
          </p:cNvCxnSpPr>
          <p:nvPr/>
        </p:nvCxnSpPr>
        <p:spPr>
          <a:xfrm rot="5400000">
            <a:off x="10089188" y="2920167"/>
            <a:ext cx="1231643" cy="299207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8338642" y="2563369"/>
            <a:ext cx="1245644" cy="998806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</p:cNvCxnSpPr>
          <p:nvPr/>
        </p:nvCxnSpPr>
        <p:spPr>
          <a:xfrm rot="5400000">
            <a:off x="8397920" y="2732648"/>
            <a:ext cx="1272675" cy="521244"/>
          </a:xfrm>
          <a:prstGeom prst="curvedConnector3">
            <a:avLst>
              <a:gd name="adj1" fmla="val 69062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 flipV="1">
            <a:off x="8848533" y="2247214"/>
            <a:ext cx="1653553" cy="143838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5"/>
          </p:cNvCxnSpPr>
          <p:nvPr/>
        </p:nvCxnSpPr>
        <p:spPr>
          <a:xfrm rot="16200000" flipH="1">
            <a:off x="9448151" y="2691893"/>
            <a:ext cx="1328660" cy="658739"/>
          </a:xfrm>
          <a:prstGeom prst="curvedConnector3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9505097" y="2576222"/>
            <a:ext cx="1321187" cy="89755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6"/>
            <a:endCxn id="5" idx="2"/>
          </p:cNvCxnSpPr>
          <p:nvPr/>
        </p:nvCxnSpPr>
        <p:spPr>
          <a:xfrm flipV="1">
            <a:off x="8677469" y="2122714"/>
            <a:ext cx="5162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6"/>
            <a:endCxn id="6" idx="2"/>
          </p:cNvCxnSpPr>
          <p:nvPr/>
        </p:nvCxnSpPr>
        <p:spPr>
          <a:xfrm flipV="1">
            <a:off x="9884228" y="2122713"/>
            <a:ext cx="6251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0"/>
            <a:endCxn id="6" idx="1"/>
          </p:cNvCxnSpPr>
          <p:nvPr/>
        </p:nvCxnSpPr>
        <p:spPr>
          <a:xfrm rot="16200000" flipH="1">
            <a:off x="9422858" y="700856"/>
            <a:ext cx="97015" cy="2278258"/>
          </a:xfrm>
          <a:prstGeom prst="curvedConnector3">
            <a:avLst>
              <a:gd name="adj1" fmla="val -235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3"/>
            <a:endCxn id="4" idx="5"/>
          </p:cNvCxnSpPr>
          <p:nvPr/>
        </p:nvCxnSpPr>
        <p:spPr>
          <a:xfrm rot="5400000">
            <a:off x="8935616" y="1997670"/>
            <a:ext cx="1" cy="718526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/>
          <p:cNvCxnSpPr/>
          <p:nvPr/>
        </p:nvCxnSpPr>
        <p:spPr>
          <a:xfrm rot="5400000">
            <a:off x="10190645" y="1960372"/>
            <a:ext cx="1" cy="718526"/>
          </a:xfrm>
          <a:prstGeom prst="curvedConnector3">
            <a:avLst>
              <a:gd name="adj1" fmla="val 3256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77815" y="872586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82468" y="4113678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58687" y="1229393"/>
            <a:ext cx="573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probabilistic framework (Generative Model) for recognizing patterns in Stochastic Processes.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behind HMM- The likelihood of the observations depend on the states which are ‘hidden’ to the observer.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states keep changing as Markov Process with certain transition probability.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observations can be discrete or continuous but the states are always discrete.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observations given a state are determined by the emission probability.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probabilities can be PDF or PMF</a:t>
            </a:r>
          </a:p>
        </p:txBody>
      </p:sp>
    </p:spTree>
    <p:extLst>
      <p:ext uri="{BB962C8B-B14F-4D97-AF65-F5344CB8AC3E}">
        <p14:creationId xmlns:p14="http://schemas.microsoft.com/office/powerpoint/2010/main" val="139128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as Hidden Markov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686" y="1229393"/>
            <a:ext cx="7853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underlying ‘hidden’ states which drive the stock prices.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can observe only the stock prices.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and the transition probabilities are unknown.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continuous vector- Open Price, Closing Price, High and Low.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 probabilities are PDF and assumed to be multivariate Gaussian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83172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Stocks as 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8686" y="1229393"/>
                <a:ext cx="7340081" cy="3735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Observation on day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daily close, daily open, daily high, daily low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State on the day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observations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Latency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=Number of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=Observation sequence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=Initial State Probability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state transition probability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=mean of the multivariate Gaussian distribution of observation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=Covariance matrix of the distribution of observation of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Hidden Markov Model can be represented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1229393"/>
                <a:ext cx="7340081" cy="3735382"/>
              </a:xfrm>
              <a:prstGeom prst="rect">
                <a:avLst/>
              </a:prstGeom>
              <a:blipFill>
                <a:blip r:embed="rId2"/>
                <a:stretch>
                  <a:fillRect l="-664" t="-980" b="-6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8938727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27" y="1772816"/>
                <a:ext cx="569167" cy="578498"/>
              </a:xfrm>
              <a:prstGeom prst="ellipse">
                <a:avLst/>
              </a:prstGeom>
              <a:blipFill rotWithShape="0">
                <a:blip r:embed="rId4"/>
                <a:stretch>
                  <a:fillRect l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9940213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213" y="1772816"/>
                <a:ext cx="569167" cy="57849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0947920" y="1772816"/>
                <a:ext cx="569167" cy="578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920" y="1772816"/>
                <a:ext cx="569167" cy="578498"/>
              </a:xfrm>
              <a:prstGeom prst="ellipse">
                <a:avLst/>
              </a:prstGeom>
              <a:blipFill rotWithShape="0">
                <a:blip r:embed="rId6"/>
                <a:stretch>
                  <a:fillRect l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8640147" y="1567543"/>
            <a:ext cx="3153747" cy="97971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9507894" y="2062065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515601" y="2057400"/>
            <a:ext cx="432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>
            <a:off x="8313576" y="2057400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484429" y="2057457"/>
            <a:ext cx="625151" cy="4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231087" y="2353718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24796" y="2355966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1212284" y="2353718"/>
            <a:ext cx="12441" cy="864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34555" y="32252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920314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1730" y="3218355"/>
            <a:ext cx="569167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983832" y="3299989"/>
                <a:ext cx="481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832" y="3299989"/>
                <a:ext cx="48192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862784" y="3288294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84" y="3288294"/>
                <a:ext cx="70153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873955" y="3292212"/>
                <a:ext cx="70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955" y="3292212"/>
                <a:ext cx="70153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5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Hidden Markov Models?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8686" y="1229393"/>
            <a:ext cx="7340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answered by answering following three questions.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model, how likely it is to observe the given sequence of data?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model and observations, what is the best hidden state sequence?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observations, what are the optimal model parameters?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problem can be solved by Forward algorithm.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problem can be solved by Viterbi algorithm.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problem can be solved by Baum-Welch algorithm.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 look how we do it.</a:t>
            </a:r>
          </a:p>
        </p:txBody>
      </p:sp>
    </p:spTree>
    <p:extLst>
      <p:ext uri="{BB962C8B-B14F-4D97-AF65-F5344CB8AC3E}">
        <p14:creationId xmlns:p14="http://schemas.microsoft.com/office/powerpoint/2010/main" val="196723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Stock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77563" y="1468395"/>
                <a:ext cx="7791129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previous observations from today and calculate its log-likelihood given the model.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it with the log-likelihood of the previous sub-sequences of the same size by shifting the window by one day in the direction of past data.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a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log-likelihood is the closest to that of the sub-sequence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=1,2,…,(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3" y="1468395"/>
                <a:ext cx="7791129" cy="3438634"/>
              </a:xfrm>
              <a:prstGeom prst="rect">
                <a:avLst/>
              </a:prstGeom>
              <a:blipFill>
                <a:blip r:embed="rId2"/>
                <a:stretch>
                  <a:fillRect l="-704" t="-1064" r="-5869" b="-18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9227976" y="1866122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645698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924522" y="1741638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751622" y="2133752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622" y="2133752"/>
                <a:ext cx="3458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endCxn id="15" idx="0"/>
          </p:cNvCxnSpPr>
          <p:nvPr/>
        </p:nvCxnSpPr>
        <p:spPr>
          <a:xfrm>
            <a:off x="10668000" y="2133752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183" y="2207386"/>
                <a:ext cx="3821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9227976" y="2646231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10120" y="2512416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766642" y="2521747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10120" y="2789377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16" y="2857548"/>
                <a:ext cx="38215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9227976" y="3305724"/>
            <a:ext cx="2696546" cy="933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419250" y="3181240"/>
            <a:ext cx="166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679640" y="3183370"/>
            <a:ext cx="0" cy="267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419250" y="3539901"/>
            <a:ext cx="1256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972" y="3558560"/>
                <a:ext cx="38215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7935" y="373225"/>
            <a:ext cx="76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Stock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9298" y="1229393"/>
                <a:ext cx="7791129" cy="421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differential price change between the latest day of the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it’s next day’s price and add it to the current day’s price to get our next day’s prediction.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true observations are received, they are included in the data set and model is trained again for further predictions.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Metrics for predictions of next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days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 (Mean Absolute Percentage Error)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𝑃𝑟𝑒𝑑𝑖𝑐𝑡𝑒𝑑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298" y="1229393"/>
                <a:ext cx="7791129" cy="4217180"/>
              </a:xfrm>
              <a:prstGeom prst="rect">
                <a:avLst/>
              </a:prstGeom>
              <a:blipFill>
                <a:blip r:embed="rId2"/>
                <a:stretch>
                  <a:fillRect l="-626" t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6893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742</TotalTime>
  <Words>1065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 Math</vt:lpstr>
      <vt:lpstr>Century Gothic</vt:lpstr>
      <vt:lpstr>Courier New</vt:lpstr>
      <vt:lpstr>Times New Roman</vt:lpstr>
      <vt:lpstr>Wingdings</vt:lpstr>
      <vt:lpstr>Wingdings 3</vt:lpstr>
      <vt:lpstr>Slice</vt:lpstr>
      <vt:lpstr>Stock Forecasting using hidden markov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Forecasting using hidden markov models</dc:title>
  <dc:creator>Jain, Ayush</dc:creator>
  <cp:lastModifiedBy>Suyog Mahangade</cp:lastModifiedBy>
  <cp:revision>58</cp:revision>
  <dcterms:created xsi:type="dcterms:W3CDTF">2017-05-03T23:49:41Z</dcterms:created>
  <dcterms:modified xsi:type="dcterms:W3CDTF">2022-04-26T13:27:25Z</dcterms:modified>
</cp:coreProperties>
</file>