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7"/>
  </p:notesMasterIdLst>
  <p:sldIdLst>
    <p:sldId id="257" r:id="rId2"/>
    <p:sldId id="258" r:id="rId3"/>
    <p:sldId id="329" r:id="rId4"/>
    <p:sldId id="277" r:id="rId5"/>
    <p:sldId id="328" r:id="rId6"/>
  </p:sldIdLst>
  <p:sldSz cx="9144000" cy="6858000" type="screen4x3"/>
  <p:notesSz cx="7023100" cy="9309100"/>
  <p:custDataLst>
    <p:tags r:id="rId8"/>
  </p:custDataLst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A37"/>
    <a:srgbClr val="E04848"/>
    <a:srgbClr val="66FF33"/>
    <a:srgbClr val="00F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 autoAdjust="0"/>
    <p:restoredTop sz="90586" autoAdjust="0"/>
  </p:normalViewPr>
  <p:slideViewPr>
    <p:cSldViewPr>
      <p:cViewPr>
        <p:scale>
          <a:sx n="110" d="100"/>
          <a:sy n="110" d="100"/>
        </p:scale>
        <p:origin x="-100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B7C963A-7885-40E5-BE4C-FEAF62645E5E}" type="datetimeFigureOut">
              <a:rPr lang="es-DO" smtClean="0"/>
              <a:t>14/01/2017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109FFBE-46EC-4DCB-A101-0B8AC4B71D6A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4935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4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Goldcorp_Logo_NO BKG.png"/>
          <p:cNvPicPr>
            <a:picLocks noChangeAspect="1"/>
          </p:cNvPicPr>
          <p:nvPr/>
        </p:nvPicPr>
        <p:blipFill>
          <a:blip r:embed="rId3" cstate="email">
            <a:lum brigh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029" y="2667000"/>
            <a:ext cx="2895600" cy="101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616950" y="6477000"/>
            <a:ext cx="527050" cy="381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1pPr>
            <a:lvl2pPr marL="742950" indent="-285750"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2pPr>
            <a:lvl3pPr marL="1143000" indent="-228600"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3pPr>
            <a:lvl4pPr marL="1600200" indent="-228600"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4pPr>
            <a:lvl5pPr marL="2057400" indent="-228600"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A516C"/>
                </a:solidFill>
                <a:latin typeface="Tahoma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A516C"/>
                </a:solidFill>
                <a:latin typeface="Tahoma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A516C"/>
                </a:solidFill>
                <a:latin typeface="Tahoma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A516C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381DF27D-3C84-4912-8956-150923A8A1CB}" type="slidenum">
              <a:rPr lang="en-US" sz="1000" smtClean="0">
                <a:solidFill>
                  <a:srgbClr val="035073"/>
                </a:solidFill>
                <a:latin typeface="Interstate-RegularCondensed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dirty="0" smtClean="0">
              <a:solidFill>
                <a:srgbClr val="035073"/>
              </a:solidFill>
              <a:latin typeface="Interstate-RegularCondensed"/>
            </a:endParaRPr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6255" y="5105400"/>
            <a:ext cx="4753304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2400" b="1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8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064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282700"/>
            <a:ext cx="4033838" cy="515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282700"/>
            <a:ext cx="4033837" cy="515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0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8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252413"/>
            <a:ext cx="7707312" cy="606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152525"/>
            <a:ext cx="4164013" cy="528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152525"/>
            <a:ext cx="4165600" cy="528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0"/>
          </p:nvPr>
        </p:nvSpPr>
        <p:spPr>
          <a:xfrm>
            <a:off x="648391" y="1247887"/>
            <a:ext cx="7342187" cy="51979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252413"/>
            <a:ext cx="7707312" cy="606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125" y="1152525"/>
            <a:ext cx="8482013" cy="5283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4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9427" y="1236807"/>
            <a:ext cx="3968750" cy="2555875"/>
          </a:xfrm>
          <a:prstGeom prst="rect">
            <a:avLst/>
          </a:prstGeom>
          <a:ln w="12700">
            <a:solidFill>
              <a:srgbClr val="CC9900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9427" y="3945082"/>
            <a:ext cx="3968750" cy="2555875"/>
          </a:xfrm>
          <a:prstGeom prst="rect">
            <a:avLst/>
          </a:prstGeom>
          <a:ln w="12700">
            <a:solidFill>
              <a:srgbClr val="CC9900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236807"/>
            <a:ext cx="3968750" cy="2555875"/>
          </a:xfrm>
          <a:prstGeom prst="rect">
            <a:avLst/>
          </a:prstGeom>
          <a:ln w="12700">
            <a:solidFill>
              <a:srgbClr val="CC9900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92281" y="4415993"/>
            <a:ext cx="3574474" cy="91440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2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9" descr="Eng B25Y linear embossWHITETEXT"/>
          <p:cNvPicPr>
            <a:picLocks noChangeAspect="1" noChangeArrowheads="1"/>
          </p:cNvPicPr>
          <p:nvPr/>
        </p:nvPicPr>
        <p:blipFill>
          <a:blip r:embed="rId12" cstate="email">
            <a:lum brigh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3813" y="85725"/>
            <a:ext cx="13700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252413"/>
            <a:ext cx="5523239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141413"/>
            <a:ext cx="8482013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 Bullet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283325" y="6605588"/>
            <a:ext cx="2689225" cy="2524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1pPr>
            <a:lvl2pPr marL="742950" indent="-285750"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2pPr>
            <a:lvl3pPr marL="1143000" indent="-228600"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3pPr>
            <a:lvl4pPr marL="1600200" indent="-228600"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4pPr>
            <a:lvl5pPr marL="2057400" indent="-228600" defTabSz="915988" eaLnBrk="0" hangingPunct="0">
              <a:defRPr sz="1400">
                <a:solidFill>
                  <a:srgbClr val="2A516C"/>
                </a:solidFill>
                <a:latin typeface="Tahoma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A516C"/>
                </a:solidFill>
                <a:latin typeface="Tahoma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A516C"/>
                </a:solidFill>
                <a:latin typeface="Tahoma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A516C"/>
                </a:solidFill>
                <a:latin typeface="Tahoma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A516C"/>
                </a:solidFill>
                <a:latin typeface="Tahoma" pitchFamily="34" charset="0"/>
              </a:defRPr>
            </a:lvl9pPr>
          </a:lstStyle>
          <a:p>
            <a:pPr algn="r" eaLnBrk="1" hangingPunct="1">
              <a:defRPr/>
            </a:pPr>
            <a:fld id="{5764B211-D97F-4E5A-B7D6-95DC839ABC87}" type="slidenum">
              <a:rPr lang="en-US" sz="1600" b="1" smtClean="0">
                <a:solidFill>
                  <a:schemeClr val="tx1"/>
                </a:solidFill>
                <a:latin typeface="Interstate-RegularCondensed"/>
              </a:rPr>
              <a:pPr algn="r" eaLnBrk="1" hangingPunct="1">
                <a:defRPr/>
              </a:pPr>
              <a:t>‹#›</a:t>
            </a:fld>
            <a:endParaRPr lang="en-US" sz="1600" dirty="0" smtClean="0">
              <a:solidFill>
                <a:schemeClr val="tx1"/>
              </a:solidFill>
              <a:latin typeface="Interstate-RegularCondensed"/>
            </a:endParaRPr>
          </a:p>
        </p:txBody>
      </p:sp>
      <p:pic>
        <p:nvPicPr>
          <p:cNvPr id="8" name="Picture 5" descr="Goldcorp_Logo_NO BKG.png"/>
          <p:cNvPicPr>
            <a:picLocks noChangeAspect="1"/>
          </p:cNvPicPr>
          <p:nvPr/>
        </p:nvPicPr>
        <p:blipFill>
          <a:blip r:embed="rId13" cstate="email">
            <a:lum brigh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6303" y="367819"/>
            <a:ext cx="1393432" cy="50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15" r:id="rId9"/>
  </p:sldLayoutIdLst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  <p:hf sldNum="0" hdr="0" ftr="0" dt="0"/>
  <p:txStyles>
    <p:titleStyle>
      <a:lvl1pPr algn="l" defTabSz="915988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defTabSz="915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defTabSz="915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defTabSz="915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defTabSz="915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defTabSz="915988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Verdana" pitchFamily="34" charset="0"/>
        </a:defRPr>
      </a:lvl6pPr>
      <a:lvl7pPr marL="914400" algn="l" defTabSz="915988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Verdana" pitchFamily="34" charset="0"/>
        </a:defRPr>
      </a:lvl7pPr>
      <a:lvl8pPr marL="1371600" algn="l" defTabSz="915988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Verdana" pitchFamily="34" charset="0"/>
        </a:defRPr>
      </a:lvl8pPr>
      <a:lvl9pPr marL="1828800" algn="l" defTabSz="915988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Verdana" pitchFamily="34" charset="0"/>
        </a:defRPr>
      </a:lvl9pPr>
    </p:titleStyle>
    <p:bodyStyle>
      <a:lvl1pPr marL="463550" indent="-463550" algn="l" defTabSz="915988" rtl="0" eaLnBrk="1" fontAlgn="base" hangingPunct="1">
        <a:spcBef>
          <a:spcPct val="35000"/>
        </a:spcBef>
        <a:spcAft>
          <a:spcPct val="0"/>
        </a:spcAft>
        <a:buClr>
          <a:srgbClr val="C9A319"/>
        </a:buClr>
        <a:buFont typeface="Wingdings" pitchFamily="2" charset="2"/>
        <a:buChar char="§"/>
        <a:defRPr sz="2400">
          <a:solidFill>
            <a:srgbClr val="2A516C"/>
          </a:solidFill>
          <a:latin typeface="+mn-lt"/>
          <a:ea typeface="+mn-ea"/>
          <a:cs typeface="+mn-cs"/>
        </a:defRPr>
      </a:lvl1pPr>
      <a:lvl2pPr marL="973138" indent="-395288" algn="l" defTabSz="915988" rtl="0" eaLnBrk="1" fontAlgn="base" hangingPunct="1">
        <a:spcBef>
          <a:spcPct val="35000"/>
        </a:spcBef>
        <a:spcAft>
          <a:spcPct val="0"/>
        </a:spcAft>
        <a:buClr>
          <a:srgbClr val="C9A319"/>
        </a:buClr>
        <a:buFont typeface="Arial" pitchFamily="34" charset="0"/>
        <a:buChar char="–"/>
        <a:defRPr sz="2000">
          <a:solidFill>
            <a:srgbClr val="2A516C"/>
          </a:solidFill>
          <a:latin typeface="+mn-lt"/>
        </a:defRPr>
      </a:lvl2pPr>
      <a:lvl3pPr marL="1312863" indent="-225425" algn="l" defTabSz="915988" rtl="0" eaLnBrk="1" fontAlgn="base" hangingPunct="1">
        <a:spcBef>
          <a:spcPct val="35000"/>
        </a:spcBef>
        <a:spcAft>
          <a:spcPct val="0"/>
        </a:spcAft>
        <a:buClr>
          <a:srgbClr val="B48500"/>
        </a:buClr>
        <a:buSzPct val="85000"/>
        <a:buChar char="•"/>
        <a:defRPr>
          <a:solidFill>
            <a:srgbClr val="123D59"/>
          </a:solidFill>
          <a:latin typeface="+mn-lt"/>
        </a:defRPr>
      </a:lvl3pPr>
      <a:lvl4pPr marL="1655763" indent="-228600" algn="l" defTabSz="915988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rgbClr val="123D59"/>
          </a:solidFill>
          <a:latin typeface="Frutiger 55 Roman" pitchFamily="34" charset="0"/>
        </a:defRPr>
      </a:lvl4pPr>
      <a:lvl5pPr marL="2058988" indent="-233363" algn="l" defTabSz="915988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123D59"/>
          </a:solidFill>
          <a:latin typeface="Frutiger 55 Roman" pitchFamily="34" charset="0"/>
        </a:defRPr>
      </a:lvl5pPr>
      <a:lvl6pPr marL="2516188" indent="-233363" algn="l" defTabSz="915988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123D59"/>
          </a:solidFill>
          <a:latin typeface="Frutiger 55 Roman" pitchFamily="34" charset="0"/>
        </a:defRPr>
      </a:lvl6pPr>
      <a:lvl7pPr marL="2973388" indent="-233363" algn="l" defTabSz="915988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123D59"/>
          </a:solidFill>
          <a:latin typeface="Frutiger 55 Roman" pitchFamily="34" charset="0"/>
        </a:defRPr>
      </a:lvl7pPr>
      <a:lvl8pPr marL="3430588" indent="-233363" algn="l" defTabSz="915988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123D59"/>
          </a:solidFill>
          <a:latin typeface="Frutiger 55 Roman" pitchFamily="34" charset="0"/>
        </a:defRPr>
      </a:lvl8pPr>
      <a:lvl9pPr marL="3887788" indent="-233363" algn="l" defTabSz="915988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rgbClr val="123D59"/>
          </a:solidFill>
          <a:latin typeface="Frutiger 55 Roma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962400"/>
            <a:ext cx="8376746" cy="2308225"/>
          </a:xfrm>
        </p:spPr>
        <p:txBody>
          <a:bodyPr/>
          <a:lstStyle/>
          <a:p>
            <a:pPr algn="ctr"/>
            <a:r>
              <a:rPr lang="es-DO" sz="3200" dirty="0" smtClean="0"/>
              <a:t>REPORTE DE DESGASTE Y PROYECCION DE RODAJE EN TRACTORES</a:t>
            </a:r>
            <a:br>
              <a:rPr lang="es-DO" sz="3200" dirty="0" smtClean="0"/>
            </a:br>
            <a:r>
              <a:rPr lang="es-DO" sz="3200" dirty="0" smtClean="0"/>
              <a:t>MM13</a:t>
            </a:r>
            <a:r>
              <a:rPr lang="es-DO" sz="3200" b="0" dirty="0"/>
              <a:t/>
            </a:r>
            <a:br>
              <a:rPr lang="es-DO" sz="3200" b="0" dirty="0"/>
            </a:br>
            <a:r>
              <a:rPr lang="es-DO" sz="3200" b="0" dirty="0"/>
              <a:t/>
            </a:r>
            <a:br>
              <a:rPr lang="es-DO" sz="3200" b="0" dirty="0"/>
            </a:br>
            <a:r>
              <a:rPr lang="es-DO" sz="2000" b="0" dirty="0" smtClean="0"/>
              <a:t>14 ENERO 2017</a:t>
            </a:r>
            <a:endParaRPr lang="es-DO" sz="2000" b="0" dirty="0"/>
          </a:p>
        </p:txBody>
      </p:sp>
    </p:spTree>
    <p:extLst>
      <p:ext uri="{BB962C8B-B14F-4D97-AF65-F5344CB8AC3E}">
        <p14:creationId xmlns:p14="http://schemas.microsoft.com/office/powerpoint/2010/main" val="41104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" y="0"/>
            <a:ext cx="5581650" cy="9239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3063" y="152400"/>
            <a:ext cx="5799137" cy="771527"/>
          </a:xfrm>
        </p:spPr>
        <p:txBody>
          <a:bodyPr/>
          <a:lstStyle/>
          <a:p>
            <a:pPr algn="ctr"/>
            <a:r>
              <a:rPr lang="es-AR" sz="1600" b="1" dirty="0" smtClean="0"/>
              <a:t>DESGASTE GENERAL </a:t>
            </a:r>
            <a:br>
              <a:rPr lang="es-AR" sz="1600" b="1" dirty="0" smtClean="0"/>
            </a:br>
            <a:r>
              <a:rPr lang="es-AR" sz="1600" b="1" u="sng" dirty="0" smtClean="0"/>
              <a:t>CAT D9T 504</a:t>
            </a:r>
            <a:endParaRPr lang="es-AR" sz="1600" b="1" u="sng" dirty="0"/>
          </a:p>
        </p:txBody>
      </p:sp>
      <p:sp>
        <p:nvSpPr>
          <p:cNvPr id="9" name="Flowchart: Extract 8"/>
          <p:cNvSpPr/>
          <p:nvPr/>
        </p:nvSpPr>
        <p:spPr bwMode="auto">
          <a:xfrm>
            <a:off x="2828925" y="3553810"/>
            <a:ext cx="589565" cy="381000"/>
          </a:xfrm>
          <a:prstGeom prst="flowChartExtra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rgbClr val="035073"/>
              </a:solidFill>
              <a:effectLst/>
              <a:latin typeface="Interstate-RegularCondensed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4" y="1143000"/>
            <a:ext cx="7861786" cy="402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5351253"/>
            <a:ext cx="8534400" cy="98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3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" y="0"/>
            <a:ext cx="5581650" cy="9239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3063" y="152400"/>
            <a:ext cx="5799137" cy="771527"/>
          </a:xfrm>
        </p:spPr>
        <p:txBody>
          <a:bodyPr/>
          <a:lstStyle/>
          <a:p>
            <a:pPr algn="ctr"/>
            <a:r>
              <a:rPr lang="es-AR" sz="1600" b="1" dirty="0" smtClean="0"/>
              <a:t>DESGASTE GENERAL </a:t>
            </a:r>
            <a:br>
              <a:rPr lang="es-AR" sz="1600" b="1" dirty="0" smtClean="0"/>
            </a:br>
            <a:r>
              <a:rPr lang="es-AR" sz="1600" b="1" u="sng" dirty="0" smtClean="0"/>
              <a:t>CAT D9T 505</a:t>
            </a:r>
            <a:endParaRPr lang="es-AR" sz="1600" b="1" u="sng" dirty="0"/>
          </a:p>
        </p:txBody>
      </p:sp>
      <p:sp>
        <p:nvSpPr>
          <p:cNvPr id="9" name="Flowchart: Extract 8"/>
          <p:cNvSpPr/>
          <p:nvPr/>
        </p:nvSpPr>
        <p:spPr bwMode="auto">
          <a:xfrm>
            <a:off x="2828925" y="3553810"/>
            <a:ext cx="589565" cy="381000"/>
          </a:xfrm>
          <a:prstGeom prst="flowChartExtra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rgbClr val="035073"/>
              </a:solidFill>
              <a:effectLst/>
              <a:latin typeface="Interstate-RegularCondensed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09" y="1143000"/>
            <a:ext cx="7847013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5257800"/>
            <a:ext cx="85471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4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52401"/>
            <a:ext cx="5943600" cy="706438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prstClr val="white"/>
                </a:solidFill>
              </a:rPr>
              <a:t>DESGASTE GENERAL </a:t>
            </a:r>
            <a:br>
              <a:rPr lang="en-US" sz="1600" b="1" dirty="0">
                <a:solidFill>
                  <a:prstClr val="white"/>
                </a:solidFill>
              </a:rPr>
            </a:br>
            <a:r>
              <a:rPr lang="en-US" sz="1600" b="1" u="sng" dirty="0">
                <a:solidFill>
                  <a:prstClr val="white"/>
                </a:solidFill>
              </a:rPr>
              <a:t>CAT D10T </a:t>
            </a:r>
            <a:r>
              <a:rPr lang="en-US" sz="1600" b="1" u="sng" dirty="0" smtClean="0">
                <a:solidFill>
                  <a:prstClr val="white"/>
                </a:solidFill>
              </a:rPr>
              <a:t>506</a:t>
            </a:r>
            <a:r>
              <a:rPr lang="en-US" sz="1600" b="1" dirty="0" smtClean="0">
                <a:solidFill>
                  <a:prstClr val="white"/>
                </a:solidFill>
              </a:rPr>
              <a:t/>
            </a:r>
            <a:br>
              <a:rPr lang="en-US" sz="1600" b="1" dirty="0" smtClean="0">
                <a:solidFill>
                  <a:prstClr val="white"/>
                </a:solidFill>
              </a:rPr>
            </a:b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0" y="1143000"/>
            <a:ext cx="7847013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6" y="5387196"/>
            <a:ext cx="854710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3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52401"/>
            <a:ext cx="5943600" cy="706438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prstClr val="white"/>
                </a:solidFill>
              </a:rPr>
              <a:t>DESGASTE GENERAL </a:t>
            </a:r>
            <a:br>
              <a:rPr lang="en-US" sz="1600" b="1" dirty="0">
                <a:solidFill>
                  <a:prstClr val="white"/>
                </a:solidFill>
              </a:rPr>
            </a:br>
            <a:r>
              <a:rPr lang="en-US" sz="1600" b="1" u="sng" dirty="0">
                <a:solidFill>
                  <a:prstClr val="white"/>
                </a:solidFill>
              </a:rPr>
              <a:t>CAT D10T </a:t>
            </a:r>
            <a:r>
              <a:rPr lang="en-US" sz="1600" b="1" u="sng" dirty="0" smtClean="0">
                <a:solidFill>
                  <a:prstClr val="white"/>
                </a:solidFill>
              </a:rPr>
              <a:t>507</a:t>
            </a:r>
            <a:r>
              <a:rPr lang="en-US" sz="1600" b="1" dirty="0" smtClean="0">
                <a:solidFill>
                  <a:prstClr val="white"/>
                </a:solidFill>
              </a:rPr>
              <a:t/>
            </a:r>
            <a:br>
              <a:rPr lang="en-US" sz="1600" b="1" dirty="0" smtClean="0">
                <a:solidFill>
                  <a:prstClr val="white"/>
                </a:solidFill>
              </a:rPr>
            </a:b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0" y="1143000"/>
            <a:ext cx="7847013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5410200"/>
            <a:ext cx="8547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5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f30a244dd6430c45b52525a7b6b166ff5238e"/>
</p:tagLst>
</file>

<file path=ppt/theme/theme1.xml><?xml version="1.0" encoding="utf-8"?>
<a:theme xmlns:a="http://schemas.openxmlformats.org/drawingml/2006/main" name="Theme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9A319"/>
      </a:accent2>
      <a:accent3>
        <a:srgbClr val="9BBB59"/>
      </a:accent3>
      <a:accent4>
        <a:srgbClr val="8064A2"/>
      </a:accent4>
      <a:accent5>
        <a:srgbClr val="2A516C"/>
      </a:accent5>
      <a:accent6>
        <a:srgbClr val="F79646"/>
      </a:accent6>
      <a:hlink>
        <a:srgbClr val="0000FF"/>
      </a:hlink>
      <a:folHlink>
        <a:srgbClr val="800080"/>
      </a:folHlink>
    </a:clrScheme>
    <a:fontScheme name="2_Default Design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485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rgbClr val="035073"/>
            </a:solidFill>
            <a:effectLst/>
            <a:latin typeface="Interstate-RegularCondensed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485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rgbClr val="035073"/>
            </a:solidFill>
            <a:effectLst/>
            <a:latin typeface="Interstate-RegularCondensed" pitchFamily="2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33355</TotalTime>
  <Words>17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Theme6</vt:lpstr>
      <vt:lpstr>REPORTE DE DESGASTE Y PROYECCION DE RODAJE EN TRACTORES MM13  14 ENERO 2017</vt:lpstr>
      <vt:lpstr>DESGASTE GENERAL  CAT D9T 504</vt:lpstr>
      <vt:lpstr>DESGASTE GENERAL  CAT D9T 505</vt:lpstr>
      <vt:lpstr>DESGASTE GENERAL  CAT D10T 506 </vt:lpstr>
      <vt:lpstr>DESGASTE GENERAL  CAT D10T 507 </vt:lpstr>
    </vt:vector>
  </TitlesOfParts>
  <Company>Barrick Gold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Monthly Report</dc:title>
  <dc:creator>Cotes, Franklin (Pueblo Viejo)</dc:creator>
  <cp:lastModifiedBy>Salazar Velazquez, Jorge</cp:lastModifiedBy>
  <cp:revision>572</cp:revision>
  <cp:lastPrinted>2017-01-14T19:56:04Z</cp:lastPrinted>
  <dcterms:created xsi:type="dcterms:W3CDTF">2014-12-08T20:12:17Z</dcterms:created>
  <dcterms:modified xsi:type="dcterms:W3CDTF">2017-01-14T19:57:27Z</dcterms:modified>
</cp:coreProperties>
</file>