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8" r:id="rId3"/>
    <p:sldId id="263" r:id="rId4"/>
    <p:sldId id="265" r:id="rId5"/>
    <p:sldId id="260" r:id="rId6"/>
    <p:sldId id="268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>
        <p:scale>
          <a:sx n="87" d="100"/>
          <a:sy n="87" d="100"/>
        </p:scale>
        <p:origin x="168" y="2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93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8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3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2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7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0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5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0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2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9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BF477E-F553-4EBD-94FF-CF53F0EBC1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4" b="7444"/>
          <a:stretch/>
        </p:blipFill>
        <p:spPr>
          <a:xfrm>
            <a:off x="19" y="10"/>
            <a:ext cx="12191981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16CC20-8E33-4885-A66C-740403F6A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4100"/>
              <a:t>ANÁLISIS DE TÓPICOS EN ARTÍCULOS SOBRE SOLUCIONES IOT DE RIEGO EN AGRICULTURA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76771A-90EA-45C5-A78A-535A1347A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Presentado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 por: María Alexandra Espinosa</a:t>
            </a:r>
          </a:p>
        </p:txBody>
      </p:sp>
    </p:spTree>
    <p:extLst>
      <p:ext uri="{BB962C8B-B14F-4D97-AF65-F5344CB8AC3E}">
        <p14:creationId xmlns:p14="http://schemas.microsoft.com/office/powerpoint/2010/main" val="1554596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D1660FA-2269-4E38-A5CE-B32C1F621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931" y="2478024"/>
            <a:ext cx="6918007" cy="351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AA1C88-8A7B-457C-8104-C55C80F12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108" y="685800"/>
            <a:ext cx="10827830" cy="1179576"/>
          </a:xfrm>
        </p:spPr>
        <p:txBody>
          <a:bodyPr>
            <a:noAutofit/>
          </a:bodyPr>
          <a:lstStyle/>
          <a:p>
            <a:r>
              <a:rPr lang="en-US" sz="3200" dirty="0" err="1"/>
              <a:t>Propuesta</a:t>
            </a:r>
            <a:r>
              <a:rPr lang="en-US" sz="3200" dirty="0"/>
              <a:t>: </a:t>
            </a:r>
            <a:r>
              <a:rPr lang="es-419" sz="3200" dirty="0"/>
              <a:t>Identificar la tendencia de artículos enfocados en soluciones IoT en agricultura, por medio de un análisis de tópicos</a:t>
            </a:r>
            <a:br>
              <a:rPr lang="es-419" sz="3200" dirty="0"/>
            </a:br>
            <a:endParaRPr lang="en-US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3474E5-F846-48CD-9C85-E4E443FE2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01" y="2478024"/>
            <a:ext cx="4525329" cy="3694176"/>
          </a:xfrm>
        </p:spPr>
        <p:txBody>
          <a:bodyPr anchor="ctr" anchorCtr="0"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dirty="0" err="1"/>
              <a:t>Captura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Creación</a:t>
            </a:r>
            <a:r>
              <a:rPr lang="en-US" dirty="0"/>
              <a:t> del dataset con </a:t>
            </a:r>
            <a:r>
              <a:rPr lang="en-US" dirty="0" err="1"/>
              <a:t>información</a:t>
            </a:r>
            <a:r>
              <a:rPr lang="en-US" dirty="0"/>
              <a:t> clave de los </a:t>
            </a:r>
            <a:r>
              <a:rPr lang="en-US" dirty="0" err="1"/>
              <a:t>artículos</a:t>
            </a:r>
            <a:r>
              <a:rPr lang="en-US" dirty="0"/>
              <a:t> </a:t>
            </a:r>
            <a:r>
              <a:rPr lang="en-US" dirty="0" err="1"/>
              <a:t>científicos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Limpieza</a:t>
            </a:r>
            <a:r>
              <a:rPr lang="en-US" dirty="0"/>
              <a:t> y </a:t>
            </a:r>
            <a:r>
              <a:rPr lang="en-US" dirty="0" err="1"/>
              <a:t>adecuación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tópicos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2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6C789CDE-8CC0-4C44-9FCB-E9A805D5E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1" y="2813742"/>
            <a:ext cx="5154930" cy="34956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2126428-A2EE-4E53-8D3A-3A9D456A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/>
              <a:t>1. Captura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A6D885-6BF3-4AAA-936A-B37E0A425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1852668"/>
            <a:ext cx="4937760" cy="823912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 err="1"/>
              <a:t>Opción</a:t>
            </a:r>
            <a:r>
              <a:rPr lang="en-US" dirty="0"/>
              <a:t> 1: PyPDF2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B1D497-4850-41E8-B75D-5A557B057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1852668"/>
            <a:ext cx="4937760" cy="82391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Opción</a:t>
            </a:r>
            <a:r>
              <a:rPr lang="en-US" dirty="0"/>
              <a:t> 2: </a:t>
            </a:r>
            <a:r>
              <a:rPr lang="en-US" dirty="0" err="1"/>
              <a:t>PDFElements</a:t>
            </a:r>
            <a:endParaRPr lang="en-US" dirty="0"/>
          </a:p>
        </p:txBody>
      </p:sp>
      <p:pic>
        <p:nvPicPr>
          <p:cNvPr id="2050" name="Picture 2" descr="Ver las imágenes de origen">
            <a:extLst>
              <a:ext uri="{FF2B5EF4-FFF2-40B4-BE49-F238E27FC236}">
                <a16:creationId xmlns:a16="http://schemas.microsoft.com/office/drawing/2014/main" id="{96B68BC7-FA9B-4133-AAFF-F7106156161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3" y="4561551"/>
            <a:ext cx="366712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B837ACD-3540-465E-8361-2E403AE1C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612" y="3205200"/>
            <a:ext cx="5154930" cy="230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4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26428-A2EE-4E53-8D3A-3A9D456A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2. Creación del dataset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7CFE25-BA37-4074-8ED1-33F001A63B40}"/>
              </a:ext>
            </a:extLst>
          </p:cNvPr>
          <p:cNvSpPr/>
          <p:nvPr/>
        </p:nvSpPr>
        <p:spPr>
          <a:xfrm>
            <a:off x="7168896" y="1057275"/>
            <a:ext cx="4114800" cy="5252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C786F59-6562-4196-AB1A-310642129B68}"/>
              </a:ext>
            </a:extLst>
          </p:cNvPr>
          <p:cNvSpPr txBox="1"/>
          <p:nvPr/>
        </p:nvSpPr>
        <p:spPr>
          <a:xfrm>
            <a:off x="8887453" y="1223010"/>
            <a:ext cx="67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Título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865C43E-BA19-4060-A898-AA33A914D92E}"/>
              </a:ext>
            </a:extLst>
          </p:cNvPr>
          <p:cNvSpPr txBox="1"/>
          <p:nvPr/>
        </p:nvSpPr>
        <p:spPr>
          <a:xfrm>
            <a:off x="7416793" y="1726073"/>
            <a:ext cx="205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Abstract /ABSTRACT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86817F-9484-460E-93FB-4D8B11E5941C}"/>
              </a:ext>
            </a:extLst>
          </p:cNvPr>
          <p:cNvSpPr txBox="1"/>
          <p:nvPr/>
        </p:nvSpPr>
        <p:spPr>
          <a:xfrm>
            <a:off x="7428597" y="2617321"/>
            <a:ext cx="411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Keywords/KEYWORDS/Key words/Keyword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D3AA874-B688-4978-84CA-B3D4E355F1B6}"/>
              </a:ext>
            </a:extLst>
          </p:cNvPr>
          <p:cNvSpPr txBox="1"/>
          <p:nvPr/>
        </p:nvSpPr>
        <p:spPr>
          <a:xfrm>
            <a:off x="7428597" y="3117297"/>
            <a:ext cx="279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Introduction/INTRODUCTION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C832D72-26D3-4BE3-8A3D-D0401AA540FC}"/>
              </a:ext>
            </a:extLst>
          </p:cNvPr>
          <p:cNvSpPr txBox="1"/>
          <p:nvPr/>
        </p:nvSpPr>
        <p:spPr>
          <a:xfrm>
            <a:off x="7416793" y="4133263"/>
            <a:ext cx="431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Methodology/METHODOLOGY… or whatever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67A7E34-BA45-4CBE-81AE-9466529597DF}"/>
              </a:ext>
            </a:extLst>
          </p:cNvPr>
          <p:cNvSpPr txBox="1"/>
          <p:nvPr/>
        </p:nvSpPr>
        <p:spPr>
          <a:xfrm>
            <a:off x="7428597" y="5024511"/>
            <a:ext cx="121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References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0AC9282-B571-40D0-9962-A38B3087AA99}"/>
              </a:ext>
            </a:extLst>
          </p:cNvPr>
          <p:cNvSpPr/>
          <p:nvPr/>
        </p:nvSpPr>
        <p:spPr>
          <a:xfrm>
            <a:off x="7494968" y="2089734"/>
            <a:ext cx="343516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C798217-1E8F-4FEF-8F83-7973775BC6DC}"/>
              </a:ext>
            </a:extLst>
          </p:cNvPr>
          <p:cNvSpPr/>
          <p:nvPr/>
        </p:nvSpPr>
        <p:spPr>
          <a:xfrm>
            <a:off x="7494968" y="2206598"/>
            <a:ext cx="343516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7D70265-9227-4730-B2B8-CA88396BD57E}"/>
              </a:ext>
            </a:extLst>
          </p:cNvPr>
          <p:cNvSpPr/>
          <p:nvPr/>
        </p:nvSpPr>
        <p:spPr>
          <a:xfrm>
            <a:off x="7494968" y="2326506"/>
            <a:ext cx="343516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74DDADC-A59A-4D66-BE80-9FD47F6E741C}"/>
              </a:ext>
            </a:extLst>
          </p:cNvPr>
          <p:cNvSpPr/>
          <p:nvPr/>
        </p:nvSpPr>
        <p:spPr>
          <a:xfrm>
            <a:off x="7494968" y="2447795"/>
            <a:ext cx="2952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BDDC5E68-D740-4C39-8610-06B394706973}"/>
              </a:ext>
            </a:extLst>
          </p:cNvPr>
          <p:cNvSpPr/>
          <p:nvPr/>
        </p:nvSpPr>
        <p:spPr>
          <a:xfrm>
            <a:off x="7494968" y="3432065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3626A0C-0BFF-4EA7-BF83-AF814F6F89F1}"/>
              </a:ext>
            </a:extLst>
          </p:cNvPr>
          <p:cNvSpPr/>
          <p:nvPr/>
        </p:nvSpPr>
        <p:spPr>
          <a:xfrm>
            <a:off x="7494968" y="3548929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29629B1-5AFE-43A6-8061-F823FB4D1222}"/>
              </a:ext>
            </a:extLst>
          </p:cNvPr>
          <p:cNvSpPr/>
          <p:nvPr/>
        </p:nvSpPr>
        <p:spPr>
          <a:xfrm>
            <a:off x="7494968" y="3668837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59D4F75-D4D9-4523-8214-2D6AE2DE7A4A}"/>
              </a:ext>
            </a:extLst>
          </p:cNvPr>
          <p:cNvSpPr/>
          <p:nvPr/>
        </p:nvSpPr>
        <p:spPr>
          <a:xfrm>
            <a:off x="7494968" y="3790126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4280474A-A0B6-4B98-BBDC-11F80E055C72}"/>
              </a:ext>
            </a:extLst>
          </p:cNvPr>
          <p:cNvSpPr/>
          <p:nvPr/>
        </p:nvSpPr>
        <p:spPr>
          <a:xfrm>
            <a:off x="9310128" y="3433843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3D12D78-8055-4875-8295-C21E2278107D}"/>
              </a:ext>
            </a:extLst>
          </p:cNvPr>
          <p:cNvSpPr/>
          <p:nvPr/>
        </p:nvSpPr>
        <p:spPr>
          <a:xfrm>
            <a:off x="9310128" y="3550707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98D5973-6EBB-4BA1-A2D7-EF700F36AF0A}"/>
              </a:ext>
            </a:extLst>
          </p:cNvPr>
          <p:cNvSpPr/>
          <p:nvPr/>
        </p:nvSpPr>
        <p:spPr>
          <a:xfrm>
            <a:off x="9310128" y="3670615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6D83A5C8-87F3-47BF-B9ED-0C0C92047F40}"/>
              </a:ext>
            </a:extLst>
          </p:cNvPr>
          <p:cNvSpPr/>
          <p:nvPr/>
        </p:nvSpPr>
        <p:spPr>
          <a:xfrm>
            <a:off x="9310128" y="3791904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E477DFA-492E-4467-8EEF-5487BBC931E7}"/>
              </a:ext>
            </a:extLst>
          </p:cNvPr>
          <p:cNvSpPr/>
          <p:nvPr/>
        </p:nvSpPr>
        <p:spPr>
          <a:xfrm>
            <a:off x="7494968" y="3912632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8713F43-B6AA-4420-BF6C-926A9A8E3822}"/>
              </a:ext>
            </a:extLst>
          </p:cNvPr>
          <p:cNvSpPr/>
          <p:nvPr/>
        </p:nvSpPr>
        <p:spPr>
          <a:xfrm>
            <a:off x="9310128" y="3914410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2251A4BF-82F9-4E8C-9D01-966D8C7FC943}"/>
              </a:ext>
            </a:extLst>
          </p:cNvPr>
          <p:cNvSpPr/>
          <p:nvPr/>
        </p:nvSpPr>
        <p:spPr>
          <a:xfrm>
            <a:off x="7494968" y="4037129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87E8AD27-9D27-4953-9DD3-B1CCE2781415}"/>
              </a:ext>
            </a:extLst>
          </p:cNvPr>
          <p:cNvSpPr/>
          <p:nvPr/>
        </p:nvSpPr>
        <p:spPr>
          <a:xfrm>
            <a:off x="9310128" y="4038907"/>
            <a:ext cx="8028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5690269B-E098-451C-AF7E-3262B1CEB268}"/>
              </a:ext>
            </a:extLst>
          </p:cNvPr>
          <p:cNvSpPr/>
          <p:nvPr/>
        </p:nvSpPr>
        <p:spPr>
          <a:xfrm>
            <a:off x="7494968" y="2979569"/>
            <a:ext cx="2952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A33D4139-5B24-469B-95FC-4596261FB01E}"/>
              </a:ext>
            </a:extLst>
          </p:cNvPr>
          <p:cNvSpPr/>
          <p:nvPr/>
        </p:nvSpPr>
        <p:spPr>
          <a:xfrm>
            <a:off x="7494968" y="4500380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50A6E848-6188-4B98-994E-7373E81502AD}"/>
              </a:ext>
            </a:extLst>
          </p:cNvPr>
          <p:cNvSpPr/>
          <p:nvPr/>
        </p:nvSpPr>
        <p:spPr>
          <a:xfrm>
            <a:off x="7494968" y="4620288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5769627-58F2-4DDC-92E3-D1E2736EC28F}"/>
              </a:ext>
            </a:extLst>
          </p:cNvPr>
          <p:cNvSpPr/>
          <p:nvPr/>
        </p:nvSpPr>
        <p:spPr>
          <a:xfrm>
            <a:off x="7494968" y="4741577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7561A4C5-BB64-4194-A0D5-1525106142EC}"/>
              </a:ext>
            </a:extLst>
          </p:cNvPr>
          <p:cNvSpPr/>
          <p:nvPr/>
        </p:nvSpPr>
        <p:spPr>
          <a:xfrm>
            <a:off x="9310128" y="4502158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88FCAFB-7D4B-4DCE-AF03-7E70D3C3CFAA}"/>
              </a:ext>
            </a:extLst>
          </p:cNvPr>
          <p:cNvSpPr/>
          <p:nvPr/>
        </p:nvSpPr>
        <p:spPr>
          <a:xfrm>
            <a:off x="9310128" y="4622066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7EC91003-A56F-410A-A36D-42DFECC03B58}"/>
              </a:ext>
            </a:extLst>
          </p:cNvPr>
          <p:cNvSpPr/>
          <p:nvPr/>
        </p:nvSpPr>
        <p:spPr>
          <a:xfrm>
            <a:off x="9310128" y="4743355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D240638B-5178-40CB-8CB4-AFD44A576D18}"/>
              </a:ext>
            </a:extLst>
          </p:cNvPr>
          <p:cNvSpPr/>
          <p:nvPr/>
        </p:nvSpPr>
        <p:spPr>
          <a:xfrm>
            <a:off x="7494968" y="4864083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24E6E6FA-7FEA-47A4-A73E-23BD42F0FF00}"/>
              </a:ext>
            </a:extLst>
          </p:cNvPr>
          <p:cNvSpPr/>
          <p:nvPr/>
        </p:nvSpPr>
        <p:spPr>
          <a:xfrm>
            <a:off x="9310128" y="4865861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0532720-2A97-4E51-B78C-A16227723DBE}"/>
              </a:ext>
            </a:extLst>
          </p:cNvPr>
          <p:cNvSpPr/>
          <p:nvPr/>
        </p:nvSpPr>
        <p:spPr>
          <a:xfrm>
            <a:off x="7494968" y="4988580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71D7D3CB-ECE7-451F-93F0-3CE8C38DDC60}"/>
              </a:ext>
            </a:extLst>
          </p:cNvPr>
          <p:cNvSpPr/>
          <p:nvPr/>
        </p:nvSpPr>
        <p:spPr>
          <a:xfrm>
            <a:off x="9310128" y="4990358"/>
            <a:ext cx="8028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120ACD15-0BE9-4074-8878-C4C05C58B1F8}"/>
              </a:ext>
            </a:extLst>
          </p:cNvPr>
          <p:cNvSpPr/>
          <p:nvPr/>
        </p:nvSpPr>
        <p:spPr>
          <a:xfrm>
            <a:off x="7494968" y="5383202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FFC03343-612C-4AE5-9709-B10FC3A7C431}"/>
              </a:ext>
            </a:extLst>
          </p:cNvPr>
          <p:cNvSpPr/>
          <p:nvPr/>
        </p:nvSpPr>
        <p:spPr>
          <a:xfrm>
            <a:off x="7494968" y="5503110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D7D7C53E-AB2F-4E22-8560-075ED75F7F76}"/>
              </a:ext>
            </a:extLst>
          </p:cNvPr>
          <p:cNvSpPr/>
          <p:nvPr/>
        </p:nvSpPr>
        <p:spPr>
          <a:xfrm>
            <a:off x="7494968" y="5624399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04493684-11B7-4A89-95DD-368CCC8D295F}"/>
              </a:ext>
            </a:extLst>
          </p:cNvPr>
          <p:cNvSpPr/>
          <p:nvPr/>
        </p:nvSpPr>
        <p:spPr>
          <a:xfrm>
            <a:off x="9310128" y="5384980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1C522124-4803-4C5C-A20E-F5D402E5387A}"/>
              </a:ext>
            </a:extLst>
          </p:cNvPr>
          <p:cNvSpPr/>
          <p:nvPr/>
        </p:nvSpPr>
        <p:spPr>
          <a:xfrm>
            <a:off x="9310128" y="5504888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F0ECD39-3862-40FF-A74B-9BE1152A2F5F}"/>
              </a:ext>
            </a:extLst>
          </p:cNvPr>
          <p:cNvSpPr/>
          <p:nvPr/>
        </p:nvSpPr>
        <p:spPr>
          <a:xfrm>
            <a:off x="9310128" y="5626177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387B37DB-9BD5-4623-8403-ECB5EFDE717B}"/>
              </a:ext>
            </a:extLst>
          </p:cNvPr>
          <p:cNvSpPr/>
          <p:nvPr/>
        </p:nvSpPr>
        <p:spPr>
          <a:xfrm>
            <a:off x="7494968" y="5746905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346AD18F-62DD-49F8-A46A-AFAEF5FB9FD8}"/>
              </a:ext>
            </a:extLst>
          </p:cNvPr>
          <p:cNvSpPr/>
          <p:nvPr/>
        </p:nvSpPr>
        <p:spPr>
          <a:xfrm>
            <a:off x="9310128" y="5748683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025D549B-7E1A-4264-B058-90C8F7AE1BB0}"/>
              </a:ext>
            </a:extLst>
          </p:cNvPr>
          <p:cNvSpPr/>
          <p:nvPr/>
        </p:nvSpPr>
        <p:spPr>
          <a:xfrm>
            <a:off x="7494968" y="5871402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567420BC-15C7-41EA-8772-4959AF3ACDF9}"/>
              </a:ext>
            </a:extLst>
          </p:cNvPr>
          <p:cNvSpPr/>
          <p:nvPr/>
        </p:nvSpPr>
        <p:spPr>
          <a:xfrm>
            <a:off x="9310128" y="5873180"/>
            <a:ext cx="8028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055B80A-5156-4C6B-8CDF-88EBBE3C8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49" y="1601638"/>
            <a:ext cx="5776281" cy="4823671"/>
          </a:xfrm>
          <a:prstGeom prst="rect">
            <a:avLst/>
          </a:prstGeom>
        </p:spPr>
      </p:pic>
      <p:pic>
        <p:nvPicPr>
          <p:cNvPr id="3074" name="Picture 2" descr="Ver las imágenes de origen">
            <a:extLst>
              <a:ext uri="{FF2B5EF4-FFF2-40B4-BE49-F238E27FC236}">
                <a16:creationId xmlns:a16="http://schemas.microsoft.com/office/drawing/2014/main" id="{526D2482-7DCC-439A-90EE-AEC5C7F71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89" y="3921163"/>
            <a:ext cx="2525151" cy="252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00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C123A-73E7-46E0-9025-0DAB2C200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tópicos</a:t>
            </a:r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462738-AABC-48BE-B140-ECF831B16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2728452"/>
            <a:ext cx="3099816" cy="27670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 </a:t>
            </a:r>
            <a:r>
              <a:rPr lang="en-US" dirty="0" err="1"/>
              <a:t>emplearon</a:t>
            </a:r>
            <a:r>
              <a:rPr lang="en-US" dirty="0"/>
              <a:t> 3 </a:t>
            </a:r>
            <a:r>
              <a:rPr lang="en-US" dirty="0" err="1"/>
              <a:t>modelos</a:t>
            </a:r>
            <a:r>
              <a:rPr lang="en-US" dirty="0"/>
              <a:t> de </a:t>
            </a:r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tópicos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Latent Dirichlet Allocation (LDA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Latent semantic analysis (LSA)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Hierichal</a:t>
            </a:r>
            <a:r>
              <a:rPr lang="en-US" dirty="0"/>
              <a:t> Dirichlet Process (HDP)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C842609-139C-4891-A8F8-04D51D185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496" y="688280"/>
            <a:ext cx="7880683" cy="528265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2B4392F-B72A-4EC4-9989-7C343A4AFA24}"/>
              </a:ext>
            </a:extLst>
          </p:cNvPr>
          <p:cNvSpPr txBox="1"/>
          <p:nvPr/>
        </p:nvSpPr>
        <p:spPr>
          <a:xfrm>
            <a:off x="5966791" y="5985054"/>
            <a:ext cx="505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K=5, T=15, alfa=1, gamma=1 </a:t>
            </a:r>
            <a:r>
              <a:rPr lang="en-US" dirty="0" err="1">
                <a:latin typeface="Arial Nova Cond" panose="020B0506020202020204" pitchFamily="34" charset="0"/>
              </a:rPr>
              <a:t>Cantidad</a:t>
            </a:r>
            <a:r>
              <a:rPr lang="en-US" dirty="0">
                <a:latin typeface="Arial Nova Cond" panose="020B0506020202020204" pitchFamily="34" charset="0"/>
              </a:rPr>
              <a:t> de </a:t>
            </a:r>
            <a:r>
              <a:rPr lang="en-US" dirty="0" err="1">
                <a:latin typeface="Arial Nova Cond" panose="020B0506020202020204" pitchFamily="34" charset="0"/>
              </a:rPr>
              <a:t>tópicos</a:t>
            </a:r>
            <a:r>
              <a:rPr lang="en-US" dirty="0">
                <a:latin typeface="Arial Nova Cond" panose="020B0506020202020204" pitchFamily="34" charset="0"/>
              </a:rPr>
              <a:t>=10</a:t>
            </a:r>
          </a:p>
        </p:txBody>
      </p:sp>
    </p:spTree>
    <p:extLst>
      <p:ext uri="{BB962C8B-B14F-4D97-AF65-F5344CB8AC3E}">
        <p14:creationId xmlns:p14="http://schemas.microsoft.com/office/powerpoint/2010/main" val="168860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C123A-73E7-46E0-9025-0DAB2C200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tópicos</a:t>
            </a:r>
            <a:endParaRPr lang="en-U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F69CCF20-4790-4F8F-B48B-EA0DD09C5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F2C755D6-B4FA-4E52-93E6-CF1C4311106A}"/>
              </a:ext>
            </a:extLst>
          </p:cNvPr>
          <p:cNvSpPr txBox="1">
            <a:spLocks/>
          </p:cNvSpPr>
          <p:nvPr/>
        </p:nvSpPr>
        <p:spPr>
          <a:xfrm>
            <a:off x="4462670" y="1103243"/>
            <a:ext cx="6860650" cy="4969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Arial Nova Cond" panose="020B0506020202020204" pitchFamily="34" charset="0"/>
              </a:rPr>
              <a:t>Topic 1: Sistema de riego IoT en agricultura empleando monitoreo del suelo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Arial Nova Cond" panose="020B0506020202020204" pitchFamily="34" charset="0"/>
              </a:rPr>
              <a:t>Topic 2: Sistema de gestión de riego IoT usando parámetros del clima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Arial Nova Cond" panose="020B0506020202020204" pitchFamily="34" charset="0"/>
              </a:rPr>
              <a:t>Topic 3: Sistema de riego IoT en agricultura  usando variables relacionadas con el cultivo y la tierra.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Arial Nova Cond" panose="020B0506020202020204" pitchFamily="34" charset="0"/>
              </a:rPr>
              <a:t>Topic 4: Sistema de gestión de riego IoT en agricultura (sistemas de decisión)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Arial Nova Cond" panose="020B0506020202020204" pitchFamily="34" charset="0"/>
              </a:rPr>
              <a:t>Topic 5: Sistema de riego IoT en agricultura (enfoque desde la interconexión)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Arial Nova Cond" panose="020B0506020202020204" pitchFamily="34" charset="0"/>
              </a:rPr>
              <a:t>Topic 6: Sistema de riego IoT en agricultura (uso adecuado del agua)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Arial Nova Cond" panose="020B0506020202020204" pitchFamily="34" charset="0"/>
              </a:rPr>
              <a:t>Topic 7: Sistema de riego IoT en agricultura usando tecnologías emergentes (variables de tierra)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Arial Nova Cond" panose="020B0506020202020204" pitchFamily="34" charset="0"/>
              </a:rPr>
              <a:t>Topic 8: Sistema de riego IoT en agricultura usando tecnologías emergentes y su  uso por agricultores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Arial Nova Cond" panose="020B0506020202020204" pitchFamily="34" charset="0"/>
              </a:rPr>
              <a:t>Topic 9: Desarrollo rural usando sistemas de riego IoT en agricultura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B716DB3-4035-44E2-A42E-6D578FD6D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15" b="9327"/>
          <a:stretch/>
        </p:blipFill>
        <p:spPr>
          <a:xfrm>
            <a:off x="4462670" y="1024724"/>
            <a:ext cx="7006835" cy="479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3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BF477E-F553-4EBD-94FF-CF53F0EBC1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4" b="7444"/>
          <a:stretch/>
        </p:blipFill>
        <p:spPr>
          <a:xfrm>
            <a:off x="19" y="10"/>
            <a:ext cx="12191981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16CC20-8E33-4885-A66C-740403F6A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4100" dirty="0"/>
              <a:t>GRACIAS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76771A-90EA-45C5-A78A-535A1347A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Presentado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 por: María Alexandra Espinosa</a:t>
            </a:r>
          </a:p>
        </p:txBody>
      </p:sp>
    </p:spTree>
    <p:extLst>
      <p:ext uri="{BB962C8B-B14F-4D97-AF65-F5344CB8AC3E}">
        <p14:creationId xmlns:p14="http://schemas.microsoft.com/office/powerpoint/2010/main" val="2326085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Panorámica</PresentationFormat>
  <Paragraphs>36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Nova Cond</vt:lpstr>
      <vt:lpstr>Avenir Next LT Pro</vt:lpstr>
      <vt:lpstr>Calibri</vt:lpstr>
      <vt:lpstr>AccentBoxVTI</vt:lpstr>
      <vt:lpstr>ANÁLISIS DE TÓPICOS EN ARTÍCULOS SOBRE SOLUCIONES IOT DE RIEGO EN AGRICULTURA</vt:lpstr>
      <vt:lpstr>Propuesta: Identificar la tendencia de artículos enfocados en soluciones IoT en agricultura, por medio de un análisis de tópicos </vt:lpstr>
      <vt:lpstr>1. Captura de datos</vt:lpstr>
      <vt:lpstr>2. Creación del dataset</vt:lpstr>
      <vt:lpstr>Análisis de tópicos</vt:lpstr>
      <vt:lpstr>Análisis de tópicos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TÓPICOS EN ARTÍCULOS SOBRE SOLUCIONES IOT DE RIEGO EN AGRICULTURA</dc:title>
  <dc:creator>Alexandra Espinosa</dc:creator>
  <cp:lastModifiedBy>Alexandra Espinosa</cp:lastModifiedBy>
  <cp:revision>2</cp:revision>
  <dcterms:created xsi:type="dcterms:W3CDTF">2021-10-27T05:45:57Z</dcterms:created>
  <dcterms:modified xsi:type="dcterms:W3CDTF">2021-10-27T23:54:16Z</dcterms:modified>
</cp:coreProperties>
</file>