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diagrams/drawing2.xml" ContentType="application/vnd.ms-office.drawingml.diagramDrawing+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diagrams/quickStyle2.xml" ContentType="application/vnd.openxmlformats-officedocument.drawingml.diagramStyle+xml"/>
  <Override PartName="/ppt/diagrams/drawing1.xml" ContentType="application/vnd.ms-office.drawingml.diagramDrawing+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quickStyle1.xml" ContentType="application/vnd.openxmlformats-officedocument.drawingml.diagramStyl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commentAuthors.xml" ContentType="application/vnd.openxmlformats-officedocument.presentationml.commentAuthors+xml"/>
  <Override PartName="/ppt/slideLayouts/slideLayout10.xml" ContentType="application/vnd.openxmlformats-officedocument.presentationml.slideLayout+xml"/>
  <Override PartName="/ppt/diagrams/layout2.xml" ContentType="application/vnd.openxmlformats-officedocument.drawingml.diagramLayout+xml"/>
  <Override PartName="/ppt/diagrams/layout1.xml" ContentType="application/vnd.openxmlformats-officedocument.drawingml.diagramLayout+xml"/>
  <Override PartName="/ppt/diagrams/data2.xml" ContentType="application/vnd.openxmlformats-officedocument.drawingml.diagramData+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diagrams/colors2.xml" ContentType="application/vnd.openxmlformats-officedocument.drawingml.diagramColor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1" r:id="rId6"/>
    <p:sldId id="262" r:id="rId7"/>
    <p:sldId id="263" r:id="rId8"/>
    <p:sldId id="266"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 P Harsha" initials="BPH" lastIdx="2" clrIdx="0">
    <p:extLst>
      <p:ext uri="{19B8F6BF-5375-455C-9EA6-DF929625EA0E}">
        <p15:presenceInfo xmlns:p15="http://schemas.microsoft.com/office/powerpoint/2012/main" xmlns="" userId="S-1-5-21-4192710941-4002593241-172540514-100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5000" autoAdjust="0"/>
    <p:restoredTop sz="94660"/>
  </p:normalViewPr>
  <p:slideViewPr>
    <p:cSldViewPr snapToGrid="0">
      <p:cViewPr>
        <p:scale>
          <a:sx n="66" d="100"/>
          <a:sy n="66" d="100"/>
        </p:scale>
        <p:origin x="-840" y="-494"/>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91FB3B2-B393-4C09-B14E-F3B8E2951040}" type="doc">
      <dgm:prSet loTypeId="urn:microsoft.com/office/officeart/2005/8/layout/venn1" loCatId="relationship" qsTypeId="urn:microsoft.com/office/officeart/2005/8/quickstyle/simple1" qsCatId="simple" csTypeId="urn:microsoft.com/office/officeart/2005/8/colors/accent1_2" csCatId="accent1" phldr="1"/>
      <dgm:spPr/>
    </dgm:pt>
    <dgm:pt modelId="{73DE06E6-2D79-4DE2-9527-2C66497DDA9A}">
      <dgm:prSet phldrT="[Text]" custT="1"/>
      <dgm:spPr/>
      <dgm:t>
        <a:bodyPr/>
        <a:lstStyle/>
        <a:p>
          <a:r>
            <a:rPr lang="en-IN" sz="2400" dirty="0"/>
            <a:t>Client</a:t>
          </a:r>
          <a:endParaRPr lang="en-GB" sz="3200" dirty="0"/>
        </a:p>
      </dgm:t>
    </dgm:pt>
    <dgm:pt modelId="{95B37C24-936F-4773-949F-D082848D4C46}" type="parTrans" cxnId="{4EC76AC6-73E1-446D-AD9B-4B370F8021D1}">
      <dgm:prSet/>
      <dgm:spPr/>
      <dgm:t>
        <a:bodyPr/>
        <a:lstStyle/>
        <a:p>
          <a:endParaRPr lang="en-GB"/>
        </a:p>
      </dgm:t>
    </dgm:pt>
    <dgm:pt modelId="{ECCD72B4-9C4A-4375-AE15-1893C687EA0E}" type="sibTrans" cxnId="{4EC76AC6-73E1-446D-AD9B-4B370F8021D1}">
      <dgm:prSet/>
      <dgm:spPr/>
      <dgm:t>
        <a:bodyPr/>
        <a:lstStyle/>
        <a:p>
          <a:endParaRPr lang="en-GB"/>
        </a:p>
      </dgm:t>
    </dgm:pt>
    <dgm:pt modelId="{8D130610-EC25-43C7-B1C5-B677F65F61E8}">
      <dgm:prSet phldrT="[Text]"/>
      <dgm:spPr/>
      <dgm:t>
        <a:bodyPr/>
        <a:lstStyle/>
        <a:p>
          <a:r>
            <a:rPr lang="en-IN" dirty="0"/>
            <a:t>Technology</a:t>
          </a:r>
          <a:endParaRPr lang="en-GB" dirty="0"/>
        </a:p>
      </dgm:t>
    </dgm:pt>
    <dgm:pt modelId="{72AABABD-D1FA-4B45-9801-FFB0189F1CEF}" type="parTrans" cxnId="{4D5C7D35-4771-4A9F-BD4B-5CC4945EF606}">
      <dgm:prSet/>
      <dgm:spPr/>
      <dgm:t>
        <a:bodyPr/>
        <a:lstStyle/>
        <a:p>
          <a:endParaRPr lang="en-GB"/>
        </a:p>
      </dgm:t>
    </dgm:pt>
    <dgm:pt modelId="{F29A34D1-E3BD-4F9B-B549-8A3C7AA0EF8F}" type="sibTrans" cxnId="{4D5C7D35-4771-4A9F-BD4B-5CC4945EF606}">
      <dgm:prSet/>
      <dgm:spPr/>
      <dgm:t>
        <a:bodyPr/>
        <a:lstStyle/>
        <a:p>
          <a:endParaRPr lang="en-GB"/>
        </a:p>
      </dgm:t>
    </dgm:pt>
    <dgm:pt modelId="{95982163-B56E-4E0C-ACED-075C724C9C04}">
      <dgm:prSet phldrT="[Text]" custT="1"/>
      <dgm:spPr/>
      <dgm:t>
        <a:bodyPr/>
        <a:lstStyle/>
        <a:p>
          <a:r>
            <a:rPr lang="en-IN" sz="1800" dirty="0"/>
            <a:t>Organisation</a:t>
          </a:r>
          <a:endParaRPr lang="en-GB" sz="1900" dirty="0"/>
        </a:p>
      </dgm:t>
    </dgm:pt>
    <dgm:pt modelId="{21F459DC-E0BB-4F52-AF66-DBDFFCF535A8}" type="parTrans" cxnId="{13B9B60C-5666-4377-8CDC-C724A8357D05}">
      <dgm:prSet/>
      <dgm:spPr/>
      <dgm:t>
        <a:bodyPr/>
        <a:lstStyle/>
        <a:p>
          <a:endParaRPr lang="en-GB"/>
        </a:p>
      </dgm:t>
    </dgm:pt>
    <dgm:pt modelId="{5A143188-8EBF-45D0-A29E-9310748983DD}" type="sibTrans" cxnId="{13B9B60C-5666-4377-8CDC-C724A8357D05}">
      <dgm:prSet/>
      <dgm:spPr/>
      <dgm:t>
        <a:bodyPr/>
        <a:lstStyle/>
        <a:p>
          <a:endParaRPr lang="en-GB"/>
        </a:p>
      </dgm:t>
    </dgm:pt>
    <dgm:pt modelId="{A616AF77-41E0-4A5A-92FA-E6CD1C817F74}" type="pres">
      <dgm:prSet presAssocID="{091FB3B2-B393-4C09-B14E-F3B8E2951040}" presName="compositeShape" presStyleCnt="0">
        <dgm:presLayoutVars>
          <dgm:chMax val="7"/>
          <dgm:dir/>
          <dgm:resizeHandles val="exact"/>
        </dgm:presLayoutVars>
      </dgm:prSet>
      <dgm:spPr/>
    </dgm:pt>
    <dgm:pt modelId="{10D762BD-BE3C-4D69-AD8B-6E3B58B4B17A}" type="pres">
      <dgm:prSet presAssocID="{73DE06E6-2D79-4DE2-9527-2C66497DDA9A}" presName="circ1" presStyleLbl="vennNode1" presStyleIdx="0" presStyleCnt="3"/>
      <dgm:spPr/>
      <dgm:t>
        <a:bodyPr/>
        <a:lstStyle/>
        <a:p>
          <a:endParaRPr lang="en-IN"/>
        </a:p>
      </dgm:t>
    </dgm:pt>
    <dgm:pt modelId="{8D08081F-1331-44E2-91D2-124D04127881}" type="pres">
      <dgm:prSet presAssocID="{73DE06E6-2D79-4DE2-9527-2C66497DDA9A}" presName="circ1Tx" presStyleLbl="revTx" presStyleIdx="0" presStyleCnt="0">
        <dgm:presLayoutVars>
          <dgm:chMax val="0"/>
          <dgm:chPref val="0"/>
          <dgm:bulletEnabled val="1"/>
        </dgm:presLayoutVars>
      </dgm:prSet>
      <dgm:spPr/>
      <dgm:t>
        <a:bodyPr/>
        <a:lstStyle/>
        <a:p>
          <a:endParaRPr lang="en-IN"/>
        </a:p>
      </dgm:t>
    </dgm:pt>
    <dgm:pt modelId="{525F2B60-6AF8-4FA8-93D4-2933238A5299}" type="pres">
      <dgm:prSet presAssocID="{8D130610-EC25-43C7-B1C5-B677F65F61E8}" presName="circ2" presStyleLbl="vennNode1" presStyleIdx="1" presStyleCnt="3"/>
      <dgm:spPr/>
      <dgm:t>
        <a:bodyPr/>
        <a:lstStyle/>
        <a:p>
          <a:endParaRPr lang="en-IN"/>
        </a:p>
      </dgm:t>
    </dgm:pt>
    <dgm:pt modelId="{686DABD0-C886-4D41-83E2-9D2041F6B9AD}" type="pres">
      <dgm:prSet presAssocID="{8D130610-EC25-43C7-B1C5-B677F65F61E8}" presName="circ2Tx" presStyleLbl="revTx" presStyleIdx="0" presStyleCnt="0">
        <dgm:presLayoutVars>
          <dgm:chMax val="0"/>
          <dgm:chPref val="0"/>
          <dgm:bulletEnabled val="1"/>
        </dgm:presLayoutVars>
      </dgm:prSet>
      <dgm:spPr/>
      <dgm:t>
        <a:bodyPr/>
        <a:lstStyle/>
        <a:p>
          <a:endParaRPr lang="en-IN"/>
        </a:p>
      </dgm:t>
    </dgm:pt>
    <dgm:pt modelId="{870FE0B3-1252-4222-AC97-CA49BADCB5C8}" type="pres">
      <dgm:prSet presAssocID="{95982163-B56E-4E0C-ACED-075C724C9C04}" presName="circ3" presStyleLbl="vennNode1" presStyleIdx="2" presStyleCnt="3"/>
      <dgm:spPr/>
      <dgm:t>
        <a:bodyPr/>
        <a:lstStyle/>
        <a:p>
          <a:endParaRPr lang="en-IN"/>
        </a:p>
      </dgm:t>
    </dgm:pt>
    <dgm:pt modelId="{F6DB5252-93B3-4C08-B15A-0E2DF956D211}" type="pres">
      <dgm:prSet presAssocID="{95982163-B56E-4E0C-ACED-075C724C9C04}" presName="circ3Tx" presStyleLbl="revTx" presStyleIdx="0" presStyleCnt="0">
        <dgm:presLayoutVars>
          <dgm:chMax val="0"/>
          <dgm:chPref val="0"/>
          <dgm:bulletEnabled val="1"/>
        </dgm:presLayoutVars>
      </dgm:prSet>
      <dgm:spPr/>
      <dgm:t>
        <a:bodyPr/>
        <a:lstStyle/>
        <a:p>
          <a:endParaRPr lang="en-IN"/>
        </a:p>
      </dgm:t>
    </dgm:pt>
  </dgm:ptLst>
  <dgm:cxnLst>
    <dgm:cxn modelId="{4D5C7D35-4771-4A9F-BD4B-5CC4945EF606}" srcId="{091FB3B2-B393-4C09-B14E-F3B8E2951040}" destId="{8D130610-EC25-43C7-B1C5-B677F65F61E8}" srcOrd="1" destOrd="0" parTransId="{72AABABD-D1FA-4B45-9801-FFB0189F1CEF}" sibTransId="{F29A34D1-E3BD-4F9B-B549-8A3C7AA0EF8F}"/>
    <dgm:cxn modelId="{2E8B77D2-38C2-4267-95E0-D7D729CF65C1}" type="presOf" srcId="{8D130610-EC25-43C7-B1C5-B677F65F61E8}" destId="{525F2B60-6AF8-4FA8-93D4-2933238A5299}" srcOrd="0" destOrd="0" presId="urn:microsoft.com/office/officeart/2005/8/layout/venn1"/>
    <dgm:cxn modelId="{B26601AD-115D-4C20-8A02-FEF06E3B806A}" type="presOf" srcId="{73DE06E6-2D79-4DE2-9527-2C66497DDA9A}" destId="{8D08081F-1331-44E2-91D2-124D04127881}" srcOrd="1" destOrd="0" presId="urn:microsoft.com/office/officeart/2005/8/layout/venn1"/>
    <dgm:cxn modelId="{1D6794EA-757F-4E44-85C7-5A69233E84D5}" type="presOf" srcId="{8D130610-EC25-43C7-B1C5-B677F65F61E8}" destId="{686DABD0-C886-4D41-83E2-9D2041F6B9AD}" srcOrd="1" destOrd="0" presId="urn:microsoft.com/office/officeart/2005/8/layout/venn1"/>
    <dgm:cxn modelId="{664C6C63-F1C2-435E-B283-403C2DBC298D}" type="presOf" srcId="{091FB3B2-B393-4C09-B14E-F3B8E2951040}" destId="{A616AF77-41E0-4A5A-92FA-E6CD1C817F74}" srcOrd="0" destOrd="0" presId="urn:microsoft.com/office/officeart/2005/8/layout/venn1"/>
    <dgm:cxn modelId="{4EC76AC6-73E1-446D-AD9B-4B370F8021D1}" srcId="{091FB3B2-B393-4C09-B14E-F3B8E2951040}" destId="{73DE06E6-2D79-4DE2-9527-2C66497DDA9A}" srcOrd="0" destOrd="0" parTransId="{95B37C24-936F-4773-949F-D082848D4C46}" sibTransId="{ECCD72B4-9C4A-4375-AE15-1893C687EA0E}"/>
    <dgm:cxn modelId="{D4757362-9B1D-4954-A505-E20603279C32}" type="presOf" srcId="{95982163-B56E-4E0C-ACED-075C724C9C04}" destId="{870FE0B3-1252-4222-AC97-CA49BADCB5C8}" srcOrd="0" destOrd="0" presId="urn:microsoft.com/office/officeart/2005/8/layout/venn1"/>
    <dgm:cxn modelId="{A0EF100B-F09F-44D2-BD8D-A3981DA5CFFE}" type="presOf" srcId="{73DE06E6-2D79-4DE2-9527-2C66497DDA9A}" destId="{10D762BD-BE3C-4D69-AD8B-6E3B58B4B17A}" srcOrd="0" destOrd="0" presId="urn:microsoft.com/office/officeart/2005/8/layout/venn1"/>
    <dgm:cxn modelId="{13B9B60C-5666-4377-8CDC-C724A8357D05}" srcId="{091FB3B2-B393-4C09-B14E-F3B8E2951040}" destId="{95982163-B56E-4E0C-ACED-075C724C9C04}" srcOrd="2" destOrd="0" parTransId="{21F459DC-E0BB-4F52-AF66-DBDFFCF535A8}" sibTransId="{5A143188-8EBF-45D0-A29E-9310748983DD}"/>
    <dgm:cxn modelId="{6A6D7667-EDC7-408F-ADF6-38A8B4F7F5EA}" type="presOf" srcId="{95982163-B56E-4E0C-ACED-075C724C9C04}" destId="{F6DB5252-93B3-4C08-B15A-0E2DF956D211}" srcOrd="1" destOrd="0" presId="urn:microsoft.com/office/officeart/2005/8/layout/venn1"/>
    <dgm:cxn modelId="{A3FA4682-44F9-4957-A406-9484AE6AE5CC}" type="presParOf" srcId="{A616AF77-41E0-4A5A-92FA-E6CD1C817F74}" destId="{10D762BD-BE3C-4D69-AD8B-6E3B58B4B17A}" srcOrd="0" destOrd="0" presId="urn:microsoft.com/office/officeart/2005/8/layout/venn1"/>
    <dgm:cxn modelId="{6E39AAA6-E8F6-4042-8950-0C9A187F40FE}" type="presParOf" srcId="{A616AF77-41E0-4A5A-92FA-E6CD1C817F74}" destId="{8D08081F-1331-44E2-91D2-124D04127881}" srcOrd="1" destOrd="0" presId="urn:microsoft.com/office/officeart/2005/8/layout/venn1"/>
    <dgm:cxn modelId="{3F1FD8BA-3282-4127-999B-4884551FB646}" type="presParOf" srcId="{A616AF77-41E0-4A5A-92FA-E6CD1C817F74}" destId="{525F2B60-6AF8-4FA8-93D4-2933238A5299}" srcOrd="2" destOrd="0" presId="urn:microsoft.com/office/officeart/2005/8/layout/venn1"/>
    <dgm:cxn modelId="{0B977E96-FCFA-4FB3-A47F-703488846540}" type="presParOf" srcId="{A616AF77-41E0-4A5A-92FA-E6CD1C817F74}" destId="{686DABD0-C886-4D41-83E2-9D2041F6B9AD}" srcOrd="3" destOrd="0" presId="urn:microsoft.com/office/officeart/2005/8/layout/venn1"/>
    <dgm:cxn modelId="{182D76E4-46B4-4D1D-9256-B1BEB301AA41}" type="presParOf" srcId="{A616AF77-41E0-4A5A-92FA-E6CD1C817F74}" destId="{870FE0B3-1252-4222-AC97-CA49BADCB5C8}" srcOrd="4" destOrd="0" presId="urn:microsoft.com/office/officeart/2005/8/layout/venn1"/>
    <dgm:cxn modelId="{31C3873D-B30A-44C4-8EBE-22D4CBEDB33A}" type="presParOf" srcId="{A616AF77-41E0-4A5A-92FA-E6CD1C817F74}" destId="{F6DB5252-93B3-4C08-B15A-0E2DF956D211}" srcOrd="5" destOrd="0" presId="urn:microsoft.com/office/officeart/2005/8/layout/venn1"/>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43165A9-6F21-4C9D-BCD2-DBF74B911E39}" type="doc">
      <dgm:prSet loTypeId="urn:microsoft.com/office/officeart/2005/8/layout/cycle2" loCatId="cycle" qsTypeId="urn:microsoft.com/office/officeart/2005/8/quickstyle/simple1" qsCatId="simple" csTypeId="urn:microsoft.com/office/officeart/2005/8/colors/accent1_2" csCatId="accent1" phldr="1"/>
      <dgm:spPr/>
      <dgm:t>
        <a:bodyPr/>
        <a:lstStyle/>
        <a:p>
          <a:endParaRPr lang="en-GB"/>
        </a:p>
      </dgm:t>
    </dgm:pt>
    <dgm:pt modelId="{3C786D6E-C3C2-4409-B5C1-1BA61E059742}">
      <dgm:prSet/>
      <dgm:spPr>
        <a:solidFill>
          <a:schemeClr val="tx1"/>
        </a:solidFill>
      </dgm:spPr>
      <dgm:t>
        <a:bodyPr/>
        <a:lstStyle/>
        <a:p>
          <a:r>
            <a:rPr lang="en-IN" b="1" dirty="0">
              <a:solidFill>
                <a:schemeClr val="bg1"/>
              </a:solidFill>
            </a:rPr>
            <a:t>DEVOPS</a:t>
          </a:r>
          <a:endParaRPr lang="en-GB" dirty="0">
            <a:solidFill>
              <a:schemeClr val="bg1"/>
            </a:solidFill>
          </a:endParaRPr>
        </a:p>
      </dgm:t>
    </dgm:pt>
    <dgm:pt modelId="{91D7B705-F7AE-40F0-B1E7-B224BFA6A3F9}" type="parTrans" cxnId="{EB2B7C96-EBF4-4EFE-9784-E1F6913D3235}">
      <dgm:prSet/>
      <dgm:spPr/>
      <dgm:t>
        <a:bodyPr/>
        <a:lstStyle/>
        <a:p>
          <a:endParaRPr lang="en-GB"/>
        </a:p>
      </dgm:t>
    </dgm:pt>
    <dgm:pt modelId="{68A0083B-4E08-4B16-9361-DCA8BA7AEE38}" type="sibTrans" cxnId="{EB2B7C96-EBF4-4EFE-9784-E1F6913D3235}">
      <dgm:prSet/>
      <dgm:spPr/>
      <dgm:t>
        <a:bodyPr/>
        <a:lstStyle/>
        <a:p>
          <a:endParaRPr lang="en-GB"/>
        </a:p>
      </dgm:t>
    </dgm:pt>
    <dgm:pt modelId="{1CE57556-8B9C-4260-B0AE-D77E44619FF3}" type="pres">
      <dgm:prSet presAssocID="{843165A9-6F21-4C9D-BCD2-DBF74B911E39}" presName="cycle" presStyleCnt="0">
        <dgm:presLayoutVars>
          <dgm:dir/>
          <dgm:resizeHandles val="exact"/>
        </dgm:presLayoutVars>
      </dgm:prSet>
      <dgm:spPr/>
      <dgm:t>
        <a:bodyPr/>
        <a:lstStyle/>
        <a:p>
          <a:endParaRPr lang="en-IN"/>
        </a:p>
      </dgm:t>
    </dgm:pt>
    <dgm:pt modelId="{7AAD90CA-218C-46EA-92B9-6EC080EF0664}" type="pres">
      <dgm:prSet presAssocID="{3C786D6E-C3C2-4409-B5C1-1BA61E059742}" presName="node" presStyleLbl="node1" presStyleIdx="0" presStyleCnt="1" custScaleY="93507">
        <dgm:presLayoutVars>
          <dgm:bulletEnabled val="1"/>
        </dgm:presLayoutVars>
      </dgm:prSet>
      <dgm:spPr/>
      <dgm:t>
        <a:bodyPr/>
        <a:lstStyle/>
        <a:p>
          <a:endParaRPr lang="en-IN"/>
        </a:p>
      </dgm:t>
    </dgm:pt>
  </dgm:ptLst>
  <dgm:cxnLst>
    <dgm:cxn modelId="{4155CC38-85E2-4D19-A051-7D698096F480}" type="presOf" srcId="{3C786D6E-C3C2-4409-B5C1-1BA61E059742}" destId="{7AAD90CA-218C-46EA-92B9-6EC080EF0664}" srcOrd="0" destOrd="0" presId="urn:microsoft.com/office/officeart/2005/8/layout/cycle2"/>
    <dgm:cxn modelId="{EB2B7C96-EBF4-4EFE-9784-E1F6913D3235}" srcId="{843165A9-6F21-4C9D-BCD2-DBF74B911E39}" destId="{3C786D6E-C3C2-4409-B5C1-1BA61E059742}" srcOrd="0" destOrd="0" parTransId="{91D7B705-F7AE-40F0-B1E7-B224BFA6A3F9}" sibTransId="{68A0083B-4E08-4B16-9361-DCA8BA7AEE38}"/>
    <dgm:cxn modelId="{8914D885-44CA-4CBD-8014-47905E648701}" type="presOf" srcId="{843165A9-6F21-4C9D-BCD2-DBF74B911E39}" destId="{1CE57556-8B9C-4260-B0AE-D77E44619FF3}" srcOrd="0" destOrd="0" presId="urn:microsoft.com/office/officeart/2005/8/layout/cycle2"/>
    <dgm:cxn modelId="{D405B76A-5C32-4A61-80D8-7046C2A20371}" type="presParOf" srcId="{1CE57556-8B9C-4260-B0AE-D77E44619FF3}" destId="{7AAD90CA-218C-46EA-92B9-6EC080EF0664}" srcOrd="0" destOrd="0" presId="urn:microsoft.com/office/officeart/2005/8/layout/cycle2"/>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D762BD-BE3C-4D69-AD8B-6E3B58B4B17A}">
      <dsp:nvSpPr>
        <dsp:cNvPr id="0" name=""/>
        <dsp:cNvSpPr/>
      </dsp:nvSpPr>
      <dsp:spPr>
        <a:xfrm>
          <a:off x="825272" y="44022"/>
          <a:ext cx="2113072" cy="2113072"/>
        </a:xfrm>
        <a:prstGeom prst="ellipse">
          <a:avLst/>
        </a:prstGeom>
        <a:solidFill>
          <a:schemeClr val="accent1">
            <a:alpha val="5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1066800">
            <a:lnSpc>
              <a:spcPct val="90000"/>
            </a:lnSpc>
            <a:spcBef>
              <a:spcPct val="0"/>
            </a:spcBef>
            <a:spcAft>
              <a:spcPct val="35000"/>
            </a:spcAft>
            <a:buNone/>
          </a:pPr>
          <a:r>
            <a:rPr lang="en-IN" sz="2400" kern="1200" dirty="0"/>
            <a:t>Client</a:t>
          </a:r>
          <a:endParaRPr lang="en-GB" sz="3200" kern="1200" dirty="0"/>
        </a:p>
      </dsp:txBody>
      <dsp:txXfrm>
        <a:off x="1107015" y="413810"/>
        <a:ext cx="1549586" cy="950882"/>
      </dsp:txXfrm>
    </dsp:sp>
    <dsp:sp modelId="{525F2B60-6AF8-4FA8-93D4-2933238A5299}">
      <dsp:nvSpPr>
        <dsp:cNvPr id="0" name=""/>
        <dsp:cNvSpPr/>
      </dsp:nvSpPr>
      <dsp:spPr>
        <a:xfrm>
          <a:off x="1587739" y="1364692"/>
          <a:ext cx="2113072" cy="2113072"/>
        </a:xfrm>
        <a:prstGeom prst="ellipse">
          <a:avLst/>
        </a:prstGeom>
        <a:solidFill>
          <a:schemeClr val="accent1">
            <a:alpha val="5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933450">
            <a:lnSpc>
              <a:spcPct val="90000"/>
            </a:lnSpc>
            <a:spcBef>
              <a:spcPct val="0"/>
            </a:spcBef>
            <a:spcAft>
              <a:spcPct val="35000"/>
            </a:spcAft>
            <a:buNone/>
          </a:pPr>
          <a:r>
            <a:rPr lang="en-IN" sz="2100" kern="1200" dirty="0"/>
            <a:t>Technology</a:t>
          </a:r>
          <a:endParaRPr lang="en-GB" sz="2100" kern="1200" dirty="0"/>
        </a:p>
      </dsp:txBody>
      <dsp:txXfrm>
        <a:off x="2233987" y="1910569"/>
        <a:ext cx="1267843" cy="1162190"/>
      </dsp:txXfrm>
    </dsp:sp>
    <dsp:sp modelId="{870FE0B3-1252-4222-AC97-CA49BADCB5C8}">
      <dsp:nvSpPr>
        <dsp:cNvPr id="0" name=""/>
        <dsp:cNvSpPr/>
      </dsp:nvSpPr>
      <dsp:spPr>
        <a:xfrm>
          <a:off x="62805" y="1364692"/>
          <a:ext cx="2113072" cy="2113072"/>
        </a:xfrm>
        <a:prstGeom prst="ellipse">
          <a:avLst/>
        </a:prstGeom>
        <a:solidFill>
          <a:schemeClr val="accent1">
            <a:alpha val="5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r>
            <a:rPr lang="en-IN" sz="1800" kern="1200" dirty="0"/>
            <a:t>Organisation</a:t>
          </a:r>
          <a:endParaRPr lang="en-GB" sz="1900" kern="1200" dirty="0"/>
        </a:p>
      </dsp:txBody>
      <dsp:txXfrm>
        <a:off x="261786" y="1910569"/>
        <a:ext cx="1267843" cy="116219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AAD90CA-218C-46EA-92B9-6EC080EF0664}">
      <dsp:nvSpPr>
        <dsp:cNvPr id="0" name=""/>
        <dsp:cNvSpPr/>
      </dsp:nvSpPr>
      <dsp:spPr>
        <a:xfrm>
          <a:off x="0" y="486103"/>
          <a:ext cx="3339548" cy="3122711"/>
        </a:xfrm>
        <a:prstGeom prst="ellipse">
          <a:avLst/>
        </a:prstGeom>
        <a:solidFill>
          <a:schemeClr val="tx1"/>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6040" tIns="66040" rIns="66040" bIns="66040" numCol="1" spcCol="1270" anchor="ctr" anchorCtr="0">
          <a:noAutofit/>
        </a:bodyPr>
        <a:lstStyle/>
        <a:p>
          <a:pPr marL="0" lvl="0" indent="0" algn="ctr" defTabSz="2311400">
            <a:lnSpc>
              <a:spcPct val="90000"/>
            </a:lnSpc>
            <a:spcBef>
              <a:spcPct val="0"/>
            </a:spcBef>
            <a:spcAft>
              <a:spcPct val="35000"/>
            </a:spcAft>
            <a:buNone/>
          </a:pPr>
          <a:r>
            <a:rPr lang="en-IN" sz="5200" b="1" kern="1200" dirty="0">
              <a:solidFill>
                <a:schemeClr val="bg1"/>
              </a:solidFill>
            </a:rPr>
            <a:t>DEVOPS</a:t>
          </a:r>
          <a:endParaRPr lang="en-GB" sz="5200" kern="1200" dirty="0">
            <a:solidFill>
              <a:schemeClr val="bg1"/>
            </a:solidFill>
          </a:endParaRPr>
        </a:p>
      </dsp:txBody>
      <dsp:txXfrm>
        <a:off x="489065" y="943413"/>
        <a:ext cx="2361418" cy="2208091"/>
      </dsp:txXfrm>
    </dsp:sp>
  </dsp:spTree>
</dsp:drawing>
</file>

<file path=ppt/diagrams/layout1.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8/3/2018</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8/3/2018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8/3/2018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8/3/2018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8/3/2018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8/3/2018</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4.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4.jpeg"/><Relationship Id="rId7" Type="http://schemas.openxmlformats.org/officeDocument/2006/relationships/diagramColors" Target="../diagrams/colors2.xml"/><Relationship Id="rId2" Type="http://schemas.openxmlformats.org/officeDocument/2006/relationships/hyperlink" Target="http://www.devopsstack.iiht.com/" TargetMode="External"/><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6.xml.rels><?xml version="1.0" encoding="UTF-8" standalone="yes"?>
<Relationships xmlns="http://schemas.openxmlformats.org/package/2006/relationships"><Relationship Id="rId3" Type="http://schemas.openxmlformats.org/officeDocument/2006/relationships/hyperlink" Target="http://www.devopsstack.iiht.com/" TargetMode="External"/><Relationship Id="rId2" Type="http://schemas.openxmlformats.org/officeDocument/2006/relationships/image" Target="../media/image7.jpe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7.xml.rels><?xml version="1.0" encoding="UTF-8" standalone="yes"?>
<Relationships xmlns="http://schemas.openxmlformats.org/package/2006/relationships"><Relationship Id="rId3" Type="http://schemas.openxmlformats.org/officeDocument/2006/relationships/hyperlink" Target="http://www.devopsstack.iiht.com/" TargetMode="External"/><Relationship Id="rId2" Type="http://schemas.openxmlformats.org/officeDocument/2006/relationships/image" Target="../media/image8.jpe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hyperlink" Target="http://www.devopsstack.iiht.com/"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hyperlink" Target="http://www.devopsstack.iiht.com/"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30E3A91-432E-46A8-AB1E-9EA7FA8C357D}"/>
              </a:ext>
            </a:extLst>
          </p:cNvPr>
          <p:cNvSpPr>
            <a:spLocks noGrp="1"/>
          </p:cNvSpPr>
          <p:nvPr>
            <p:ph type="ctrTitle"/>
          </p:nvPr>
        </p:nvSpPr>
        <p:spPr>
          <a:xfrm>
            <a:off x="-1" y="-275772"/>
            <a:ext cx="12191999" cy="7133772"/>
          </a:xfrm>
          <a:solidFill>
            <a:schemeClr val="bg2"/>
          </a:solidFill>
        </p:spPr>
        <p:txBody>
          <a:bodyPr anchor="ctr">
            <a:noAutofit/>
          </a:bodyPr>
          <a:lstStyle/>
          <a:p>
            <a:pPr algn="ctr"/>
            <a:r>
              <a:rPr lang="en-IN" sz="9600" b="1" cap="none" dirty="0">
                <a:solidFill>
                  <a:schemeClr val="tx1">
                    <a:lumMod val="95000"/>
                  </a:schemeClr>
                </a:solidFill>
              </a:rPr>
              <a:t>What is DevOps?</a:t>
            </a:r>
            <a:endParaRPr lang="en-GB" sz="9600" b="1" cap="none" dirty="0">
              <a:solidFill>
                <a:schemeClr val="tx1">
                  <a:lumMod val="95000"/>
                </a:schemeClr>
              </a:solidFill>
            </a:endParaRPr>
          </a:p>
        </p:txBody>
      </p:sp>
      <p:pic>
        <p:nvPicPr>
          <p:cNvPr id="5" name="Picture 4">
            <a:extLst>
              <a:ext uri="{FF2B5EF4-FFF2-40B4-BE49-F238E27FC236}">
                <a16:creationId xmlns:a16="http://schemas.microsoft.com/office/drawing/2014/main" xmlns="" id="{FEC22EEA-5AEA-489F-85EA-DC5ADB1D878C}"/>
              </a:ext>
            </a:extLst>
          </p:cNvPr>
          <p:cNvPicPr>
            <a:picLocks noChangeAspect="1"/>
          </p:cNvPicPr>
          <p:nvPr/>
        </p:nvPicPr>
        <p:blipFill>
          <a:blip r:embed="rId2"/>
          <a:stretch>
            <a:fillRect/>
          </a:stretch>
        </p:blipFill>
        <p:spPr>
          <a:xfrm>
            <a:off x="9144001" y="-275773"/>
            <a:ext cx="3047998" cy="1271195"/>
          </a:xfrm>
          <a:prstGeom prst="rect">
            <a:avLst/>
          </a:prstGeom>
        </p:spPr>
      </p:pic>
    </p:spTree>
    <p:extLst>
      <p:ext uri="{BB962C8B-B14F-4D97-AF65-F5344CB8AC3E}">
        <p14:creationId xmlns:p14="http://schemas.microsoft.com/office/powerpoint/2010/main" xmlns="" val="29941428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FCD5F055-C331-4CA5-8334-04159C69DB13}"/>
              </a:ext>
            </a:extLst>
          </p:cNvPr>
          <p:cNvSpPr/>
          <p:nvPr/>
        </p:nvSpPr>
        <p:spPr>
          <a:xfrm rot="20557115">
            <a:off x="1319407" y="2730204"/>
            <a:ext cx="9095873" cy="1862048"/>
          </a:xfrm>
          <a:prstGeom prst="rect">
            <a:avLst/>
          </a:prstGeom>
          <a:noFill/>
        </p:spPr>
        <p:txBody>
          <a:bodyPr wrap="square" lIns="91440" tIns="45720" rIns="91440" bIns="45720">
            <a:spAutoFit/>
          </a:bodyPr>
          <a:lstStyle/>
          <a:p>
            <a:pPr algn="ctr"/>
            <a:r>
              <a:rPr lang="en-US" sz="115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Thank You</a:t>
            </a:r>
          </a:p>
        </p:txBody>
      </p:sp>
    </p:spTree>
    <p:extLst>
      <p:ext uri="{BB962C8B-B14F-4D97-AF65-F5344CB8AC3E}">
        <p14:creationId xmlns:p14="http://schemas.microsoft.com/office/powerpoint/2010/main" xmlns="" val="42194050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975F1B5-ED9E-44E1-A178-9DA98BB79A9C}"/>
              </a:ext>
            </a:extLst>
          </p:cNvPr>
          <p:cNvSpPr>
            <a:spLocks noGrp="1"/>
          </p:cNvSpPr>
          <p:nvPr>
            <p:ph type="title"/>
          </p:nvPr>
        </p:nvSpPr>
        <p:spPr>
          <a:xfrm>
            <a:off x="0" y="0"/>
            <a:ext cx="9838481" cy="1233794"/>
          </a:xfrm>
          <a:solidFill>
            <a:schemeClr val="bg1"/>
          </a:solidFill>
        </p:spPr>
        <p:txBody>
          <a:bodyPr anchor="ctr">
            <a:normAutofit/>
          </a:bodyPr>
          <a:lstStyle/>
          <a:p>
            <a:r>
              <a:rPr lang="en-IN" sz="4800" b="1" cap="none" dirty="0"/>
              <a:t>   DevOps</a:t>
            </a:r>
            <a:r>
              <a:rPr lang="en-IN" sz="4800" b="1" dirty="0"/>
              <a:t> Meaning</a:t>
            </a:r>
            <a:endParaRPr lang="en-GB" sz="4800" b="1" cap="none" dirty="0"/>
          </a:p>
        </p:txBody>
      </p:sp>
      <p:sp>
        <p:nvSpPr>
          <p:cNvPr id="7" name="Text Placeholder 6">
            <a:extLst>
              <a:ext uri="{FF2B5EF4-FFF2-40B4-BE49-F238E27FC236}">
                <a16:creationId xmlns:a16="http://schemas.microsoft.com/office/drawing/2014/main" xmlns="" id="{33D7CB89-7619-434C-865A-2D646DA90D1B}"/>
              </a:ext>
            </a:extLst>
          </p:cNvPr>
          <p:cNvSpPr>
            <a:spLocks noGrp="1"/>
          </p:cNvSpPr>
          <p:nvPr>
            <p:ph type="body" idx="1"/>
          </p:nvPr>
        </p:nvSpPr>
        <p:spPr>
          <a:xfrm>
            <a:off x="98728" y="1272207"/>
            <a:ext cx="10075419" cy="3103024"/>
          </a:xfrm>
        </p:spPr>
        <p:txBody>
          <a:bodyPr anchor="t">
            <a:normAutofit lnSpcReduction="10000"/>
          </a:bodyPr>
          <a:lstStyle/>
          <a:p>
            <a:pPr marL="342900" indent="-342900">
              <a:buFont typeface="Arial" panose="020B0604020202020204" pitchFamily="34" charset="0"/>
              <a:buChar char="•"/>
            </a:pPr>
            <a:r>
              <a:rPr lang="en-US" sz="3200" dirty="0"/>
              <a:t>DevOps is an operational philosophy that promotes better communication between development and operations for achieving goals</a:t>
            </a:r>
          </a:p>
          <a:p>
            <a:pPr marL="342900" indent="-342900">
              <a:buFont typeface="Arial" panose="020B0604020202020204" pitchFamily="34" charset="0"/>
              <a:buChar char="•"/>
            </a:pPr>
            <a:r>
              <a:rPr lang="en-US" sz="3200" dirty="0"/>
              <a:t>DevOps</a:t>
            </a:r>
            <a:r>
              <a:rPr lang="en-US" sz="3200" b="1" dirty="0"/>
              <a:t> </a:t>
            </a:r>
            <a:r>
              <a:rPr lang="en-US" sz="3200" dirty="0"/>
              <a:t>is a culture and practice that aims at unifying Development and Operations in an organization and improves the performance of the organization</a:t>
            </a:r>
          </a:p>
          <a:p>
            <a:pPr marL="342900" indent="-342900">
              <a:buFont typeface="Arial" panose="020B0604020202020204" pitchFamily="34" charset="0"/>
              <a:buChar char="•"/>
            </a:pPr>
            <a:endParaRPr lang="en-GB" sz="3200" dirty="0"/>
          </a:p>
        </p:txBody>
      </p:sp>
      <p:pic>
        <p:nvPicPr>
          <p:cNvPr id="8" name="Picture 7">
            <a:extLst>
              <a:ext uri="{FF2B5EF4-FFF2-40B4-BE49-F238E27FC236}">
                <a16:creationId xmlns:a16="http://schemas.microsoft.com/office/drawing/2014/main" xmlns="" id="{32C1A038-059C-4E7A-B9AC-40B4554E4E13}"/>
              </a:ext>
            </a:extLst>
          </p:cNvPr>
          <p:cNvPicPr>
            <a:picLocks noChangeAspect="1"/>
          </p:cNvPicPr>
          <p:nvPr/>
        </p:nvPicPr>
        <p:blipFill>
          <a:blip r:embed="rId2"/>
          <a:stretch>
            <a:fillRect/>
          </a:stretch>
        </p:blipFill>
        <p:spPr>
          <a:xfrm>
            <a:off x="9826906" y="13251"/>
            <a:ext cx="2365094" cy="1213665"/>
          </a:xfrm>
          <a:prstGeom prst="rect">
            <a:avLst/>
          </a:prstGeom>
        </p:spPr>
      </p:pic>
      <p:pic>
        <p:nvPicPr>
          <p:cNvPr id="3" name="Picture 2">
            <a:extLst>
              <a:ext uri="{FF2B5EF4-FFF2-40B4-BE49-F238E27FC236}">
                <a16:creationId xmlns:a16="http://schemas.microsoft.com/office/drawing/2014/main" xmlns="" id="{101B47F0-A0BD-4CFE-A114-11F8306711BB}"/>
              </a:ext>
            </a:extLst>
          </p:cNvPr>
          <p:cNvPicPr>
            <a:picLocks noChangeAspect="1"/>
          </p:cNvPicPr>
          <p:nvPr/>
        </p:nvPicPr>
        <p:blipFill>
          <a:blip r:embed="rId3"/>
          <a:stretch>
            <a:fillRect/>
          </a:stretch>
        </p:blipFill>
        <p:spPr>
          <a:xfrm>
            <a:off x="583676" y="4406432"/>
            <a:ext cx="2525720" cy="2068086"/>
          </a:xfrm>
          <a:prstGeom prst="rect">
            <a:avLst/>
          </a:prstGeom>
        </p:spPr>
      </p:pic>
      <p:cxnSp>
        <p:nvCxnSpPr>
          <p:cNvPr id="5" name="Straight Arrow Connector 4">
            <a:extLst>
              <a:ext uri="{FF2B5EF4-FFF2-40B4-BE49-F238E27FC236}">
                <a16:creationId xmlns:a16="http://schemas.microsoft.com/office/drawing/2014/main" xmlns="" id="{E8B19DDD-E356-458F-8D3D-C6E1386762B6}"/>
              </a:ext>
            </a:extLst>
          </p:cNvPr>
          <p:cNvCxnSpPr/>
          <p:nvPr/>
        </p:nvCxnSpPr>
        <p:spPr>
          <a:xfrm flipV="1">
            <a:off x="0" y="1222217"/>
            <a:ext cx="12192000" cy="469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6760528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641ED0F6-C711-43AB-B16F-F6AE99BA282B}"/>
              </a:ext>
            </a:extLst>
          </p:cNvPr>
          <p:cNvSpPr>
            <a:spLocks noGrp="1"/>
          </p:cNvSpPr>
          <p:nvPr>
            <p:ph type="title"/>
          </p:nvPr>
        </p:nvSpPr>
        <p:spPr>
          <a:xfrm>
            <a:off x="0" y="-1"/>
            <a:ext cx="9692640" cy="1139677"/>
          </a:xfrm>
          <a:solidFill>
            <a:schemeClr val="bg2">
              <a:lumMod val="50000"/>
            </a:schemeClr>
          </a:solidFill>
        </p:spPr>
        <p:txBody>
          <a:bodyPr anchor="ctr">
            <a:normAutofit/>
          </a:bodyPr>
          <a:lstStyle/>
          <a:p>
            <a:r>
              <a:rPr lang="en-IN" sz="4800" b="1" cap="none" dirty="0"/>
              <a:t>     Benefits of DevOps</a:t>
            </a:r>
            <a:endParaRPr lang="en-GB" sz="4800" b="1" cap="none" dirty="0"/>
          </a:p>
        </p:txBody>
      </p:sp>
      <p:sp>
        <p:nvSpPr>
          <p:cNvPr id="5" name="Content Placeholder 4">
            <a:extLst>
              <a:ext uri="{FF2B5EF4-FFF2-40B4-BE49-F238E27FC236}">
                <a16:creationId xmlns:a16="http://schemas.microsoft.com/office/drawing/2014/main" xmlns="" id="{6C70437B-0D6B-41F7-811C-33CC8DE42932}"/>
              </a:ext>
            </a:extLst>
          </p:cNvPr>
          <p:cNvSpPr>
            <a:spLocks noGrp="1"/>
          </p:cNvSpPr>
          <p:nvPr>
            <p:ph idx="1"/>
          </p:nvPr>
        </p:nvSpPr>
        <p:spPr>
          <a:xfrm>
            <a:off x="339362" y="1777109"/>
            <a:ext cx="9890794" cy="4182533"/>
          </a:xfrm>
        </p:spPr>
        <p:txBody>
          <a:bodyPr anchor="t">
            <a:normAutofit/>
          </a:bodyPr>
          <a:lstStyle/>
          <a:p>
            <a:r>
              <a:rPr lang="en-IN" sz="2400" dirty="0"/>
              <a:t>Improves customer experience and satisfaction</a:t>
            </a:r>
          </a:p>
          <a:p>
            <a:r>
              <a:rPr lang="en-IN" sz="2400" dirty="0"/>
              <a:t>Continuous Software Delivery</a:t>
            </a:r>
          </a:p>
          <a:p>
            <a:r>
              <a:rPr lang="en-IN" sz="2400" dirty="0"/>
              <a:t>Less complexity and better management</a:t>
            </a:r>
          </a:p>
          <a:p>
            <a:r>
              <a:rPr lang="en-IN" sz="2400" dirty="0"/>
              <a:t>Faster resolving of problems</a:t>
            </a:r>
          </a:p>
          <a:p>
            <a:r>
              <a:rPr lang="en-IN" sz="2400" dirty="0"/>
              <a:t>Better employee engagement</a:t>
            </a:r>
          </a:p>
          <a:p>
            <a:r>
              <a:rPr lang="en-IN" sz="2400" dirty="0"/>
              <a:t>Better and stable operating environments</a:t>
            </a:r>
          </a:p>
          <a:p>
            <a:r>
              <a:rPr lang="en-IN" sz="2400" dirty="0"/>
              <a:t>Improved communication and collaboration</a:t>
            </a:r>
          </a:p>
          <a:p>
            <a:r>
              <a:rPr lang="en-IN" sz="2400" dirty="0"/>
              <a:t>Increased effectiveness</a:t>
            </a:r>
            <a:endParaRPr lang="en-GB" sz="2400" dirty="0"/>
          </a:p>
        </p:txBody>
      </p:sp>
      <p:pic>
        <p:nvPicPr>
          <p:cNvPr id="6" name="Picture 5">
            <a:extLst>
              <a:ext uri="{FF2B5EF4-FFF2-40B4-BE49-F238E27FC236}">
                <a16:creationId xmlns:a16="http://schemas.microsoft.com/office/drawing/2014/main" xmlns="" id="{293E9A90-5597-4790-9F4F-FB419C489D87}"/>
              </a:ext>
            </a:extLst>
          </p:cNvPr>
          <p:cNvPicPr>
            <a:picLocks noChangeAspect="1"/>
          </p:cNvPicPr>
          <p:nvPr/>
        </p:nvPicPr>
        <p:blipFill>
          <a:blip r:embed="rId2"/>
          <a:stretch>
            <a:fillRect/>
          </a:stretch>
        </p:blipFill>
        <p:spPr>
          <a:xfrm>
            <a:off x="9692640" y="0"/>
            <a:ext cx="2499360" cy="1139676"/>
          </a:xfrm>
          <a:prstGeom prst="rect">
            <a:avLst/>
          </a:prstGeom>
        </p:spPr>
      </p:pic>
      <p:cxnSp>
        <p:nvCxnSpPr>
          <p:cNvPr id="3" name="Straight Arrow Connector 2">
            <a:extLst>
              <a:ext uri="{FF2B5EF4-FFF2-40B4-BE49-F238E27FC236}">
                <a16:creationId xmlns:a16="http://schemas.microsoft.com/office/drawing/2014/main" xmlns="" id="{A48B4311-5409-4266-8C7A-D6841752994A}"/>
              </a:ext>
            </a:extLst>
          </p:cNvPr>
          <p:cNvCxnSpPr/>
          <p:nvPr/>
        </p:nvCxnSpPr>
        <p:spPr>
          <a:xfrm flipV="1">
            <a:off x="0" y="1134319"/>
            <a:ext cx="12192000" cy="535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8" name="Diagram 7">
            <a:extLst>
              <a:ext uri="{FF2B5EF4-FFF2-40B4-BE49-F238E27FC236}">
                <a16:creationId xmlns:a16="http://schemas.microsoft.com/office/drawing/2014/main" xmlns="" id="{C12F5ECE-877E-4773-B8CE-55D233AB73C9}"/>
              </a:ext>
            </a:extLst>
          </p:cNvPr>
          <p:cNvGraphicFramePr/>
          <p:nvPr>
            <p:extLst>
              <p:ext uri="{D42A27DB-BD31-4B8C-83A1-F6EECF244321}">
                <p14:modId xmlns:p14="http://schemas.microsoft.com/office/powerpoint/2010/main" xmlns="" val="3056693842"/>
              </p:ext>
            </p:extLst>
          </p:nvPr>
        </p:nvGraphicFramePr>
        <p:xfrm>
          <a:off x="7467914" y="1847938"/>
          <a:ext cx="3763618" cy="35217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xmlns="" val="13280168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xmlns="" id="{13562EE9-74D7-49F9-85C7-385453B3EE8A}"/>
              </a:ext>
            </a:extLst>
          </p:cNvPr>
          <p:cNvPicPr>
            <a:picLocks noChangeAspect="1"/>
          </p:cNvPicPr>
          <p:nvPr/>
        </p:nvPicPr>
        <p:blipFill>
          <a:blip r:embed="rId2"/>
          <a:stretch>
            <a:fillRect/>
          </a:stretch>
        </p:blipFill>
        <p:spPr>
          <a:xfrm>
            <a:off x="4148721" y="2411529"/>
            <a:ext cx="6703400" cy="3908292"/>
          </a:xfrm>
          <a:prstGeom prst="rect">
            <a:avLst/>
          </a:prstGeom>
        </p:spPr>
      </p:pic>
      <p:pic>
        <p:nvPicPr>
          <p:cNvPr id="6" name="Picture 5">
            <a:extLst>
              <a:ext uri="{FF2B5EF4-FFF2-40B4-BE49-F238E27FC236}">
                <a16:creationId xmlns:a16="http://schemas.microsoft.com/office/drawing/2014/main" xmlns="" id="{B5469C12-C337-4920-A7DB-14E8957D7E73}"/>
              </a:ext>
            </a:extLst>
          </p:cNvPr>
          <p:cNvPicPr>
            <a:picLocks noChangeAspect="1"/>
          </p:cNvPicPr>
          <p:nvPr/>
        </p:nvPicPr>
        <p:blipFill>
          <a:blip r:embed="rId3"/>
          <a:stretch>
            <a:fillRect/>
          </a:stretch>
        </p:blipFill>
        <p:spPr>
          <a:xfrm>
            <a:off x="9595413" y="0"/>
            <a:ext cx="2596587" cy="1089722"/>
          </a:xfrm>
          <a:prstGeom prst="rect">
            <a:avLst/>
          </a:prstGeom>
        </p:spPr>
      </p:pic>
      <p:sp>
        <p:nvSpPr>
          <p:cNvPr id="3" name="TextBox 2">
            <a:extLst>
              <a:ext uri="{FF2B5EF4-FFF2-40B4-BE49-F238E27FC236}">
                <a16:creationId xmlns:a16="http://schemas.microsoft.com/office/drawing/2014/main" xmlns="" id="{58D9D2D5-88CD-4A67-9B51-26A5172B124A}"/>
              </a:ext>
            </a:extLst>
          </p:cNvPr>
          <p:cNvSpPr txBox="1"/>
          <p:nvPr/>
        </p:nvSpPr>
        <p:spPr>
          <a:xfrm>
            <a:off x="-1" y="0"/>
            <a:ext cx="9560689" cy="1075643"/>
          </a:xfrm>
          <a:prstGeom prst="rect">
            <a:avLst/>
          </a:prstGeom>
          <a:solidFill>
            <a:schemeClr val="bg1"/>
          </a:solidFill>
        </p:spPr>
        <p:txBody>
          <a:bodyPr wrap="square" bIns="288000" rtlCol="0" anchor="b" anchorCtr="0">
            <a:spAutoFit/>
          </a:bodyPr>
          <a:lstStyle/>
          <a:p>
            <a:r>
              <a:rPr lang="en-IN" sz="4800" b="1" dirty="0"/>
              <a:t>       DevOps Process</a:t>
            </a:r>
            <a:endParaRPr lang="en-GB" sz="4800" b="1" dirty="0"/>
          </a:p>
        </p:txBody>
      </p:sp>
      <p:cxnSp>
        <p:nvCxnSpPr>
          <p:cNvPr id="8" name="Straight Arrow Connector 7">
            <a:extLst>
              <a:ext uri="{FF2B5EF4-FFF2-40B4-BE49-F238E27FC236}">
                <a16:creationId xmlns:a16="http://schemas.microsoft.com/office/drawing/2014/main" xmlns="" id="{F5962526-CDD2-462F-B7F0-B6BC98CADD11}"/>
              </a:ext>
            </a:extLst>
          </p:cNvPr>
          <p:cNvCxnSpPr/>
          <p:nvPr/>
        </p:nvCxnSpPr>
        <p:spPr>
          <a:xfrm>
            <a:off x="0" y="1089722"/>
            <a:ext cx="121920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xmlns="" id="{3DB11C53-B553-4F2A-9864-6CB7AEDE0DD2}"/>
              </a:ext>
            </a:extLst>
          </p:cNvPr>
          <p:cNvSpPr txBox="1"/>
          <p:nvPr/>
        </p:nvSpPr>
        <p:spPr>
          <a:xfrm>
            <a:off x="951000" y="2630317"/>
            <a:ext cx="2968487" cy="4031873"/>
          </a:xfrm>
          <a:prstGeom prst="rect">
            <a:avLst/>
          </a:prstGeom>
          <a:noFill/>
        </p:spPr>
        <p:txBody>
          <a:bodyPr wrap="square" rtlCol="0">
            <a:spAutoFit/>
          </a:bodyPr>
          <a:lstStyle/>
          <a:p>
            <a:pPr marL="285750" indent="-285750">
              <a:buFont typeface="Arial" panose="020B0604020202020204" pitchFamily="34" charset="0"/>
              <a:buChar char="•"/>
            </a:pPr>
            <a:r>
              <a:rPr lang="en-IN" sz="3200" dirty="0"/>
              <a:t>Plan</a:t>
            </a:r>
          </a:p>
          <a:p>
            <a:pPr marL="285750" indent="-285750">
              <a:buFont typeface="Arial" panose="020B0604020202020204" pitchFamily="34" charset="0"/>
              <a:buChar char="•"/>
            </a:pPr>
            <a:r>
              <a:rPr lang="en-IN" sz="3200" dirty="0"/>
              <a:t>Code</a:t>
            </a:r>
          </a:p>
          <a:p>
            <a:pPr marL="285750" indent="-285750">
              <a:buFont typeface="Arial" panose="020B0604020202020204" pitchFamily="34" charset="0"/>
              <a:buChar char="•"/>
            </a:pPr>
            <a:r>
              <a:rPr lang="en-IN" sz="3200" dirty="0"/>
              <a:t>Build</a:t>
            </a:r>
          </a:p>
          <a:p>
            <a:pPr marL="285750" indent="-285750">
              <a:buFont typeface="Arial" panose="020B0604020202020204" pitchFamily="34" charset="0"/>
              <a:buChar char="•"/>
            </a:pPr>
            <a:r>
              <a:rPr lang="en-IN" sz="3200" dirty="0"/>
              <a:t>Test</a:t>
            </a:r>
          </a:p>
          <a:p>
            <a:pPr marL="285750" indent="-285750">
              <a:buFont typeface="Arial" panose="020B0604020202020204" pitchFamily="34" charset="0"/>
              <a:buChar char="•"/>
            </a:pPr>
            <a:r>
              <a:rPr lang="en-IN" sz="3200" dirty="0"/>
              <a:t>Release</a:t>
            </a:r>
          </a:p>
          <a:p>
            <a:pPr marL="285750" indent="-285750">
              <a:buFont typeface="Arial" panose="020B0604020202020204" pitchFamily="34" charset="0"/>
              <a:buChar char="•"/>
            </a:pPr>
            <a:r>
              <a:rPr lang="en-IN" sz="3200" dirty="0"/>
              <a:t>Deploy</a:t>
            </a:r>
          </a:p>
          <a:p>
            <a:pPr marL="285750" indent="-285750">
              <a:buFont typeface="Arial" panose="020B0604020202020204" pitchFamily="34" charset="0"/>
              <a:buChar char="•"/>
            </a:pPr>
            <a:r>
              <a:rPr lang="en-IN" sz="3200" dirty="0"/>
              <a:t>Operate</a:t>
            </a:r>
          </a:p>
          <a:p>
            <a:pPr marL="285750" indent="-285750">
              <a:buFont typeface="Arial" panose="020B0604020202020204" pitchFamily="34" charset="0"/>
              <a:buChar char="•"/>
            </a:pPr>
            <a:r>
              <a:rPr lang="en-IN" sz="3200" dirty="0"/>
              <a:t>Monitor</a:t>
            </a:r>
          </a:p>
        </p:txBody>
      </p:sp>
      <p:sp>
        <p:nvSpPr>
          <p:cNvPr id="13" name="TextBox 12">
            <a:extLst>
              <a:ext uri="{FF2B5EF4-FFF2-40B4-BE49-F238E27FC236}">
                <a16:creationId xmlns:a16="http://schemas.microsoft.com/office/drawing/2014/main" xmlns="" id="{AA2AFCAE-34AE-4C65-A7E7-960D600D4465}"/>
              </a:ext>
            </a:extLst>
          </p:cNvPr>
          <p:cNvSpPr txBox="1"/>
          <p:nvPr/>
        </p:nvSpPr>
        <p:spPr>
          <a:xfrm>
            <a:off x="1059544" y="1430539"/>
            <a:ext cx="7816256" cy="954107"/>
          </a:xfrm>
          <a:prstGeom prst="rect">
            <a:avLst/>
          </a:prstGeom>
          <a:noFill/>
        </p:spPr>
        <p:txBody>
          <a:bodyPr wrap="square" rtlCol="0">
            <a:spAutoFit/>
          </a:bodyPr>
          <a:lstStyle/>
          <a:p>
            <a:r>
              <a:rPr lang="en-IN" sz="2800" dirty="0"/>
              <a:t>A Set of process that follows continuously in software delivery</a:t>
            </a:r>
            <a:endParaRPr lang="en-GB" sz="2800" dirty="0"/>
          </a:p>
        </p:txBody>
      </p:sp>
    </p:spTree>
    <p:extLst>
      <p:ext uri="{BB962C8B-B14F-4D97-AF65-F5344CB8AC3E}">
        <p14:creationId xmlns:p14="http://schemas.microsoft.com/office/powerpoint/2010/main" xmlns="" val="28774620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879CF73-DC7C-4BA8-B581-FC885E49511F}"/>
              </a:ext>
            </a:extLst>
          </p:cNvPr>
          <p:cNvSpPr>
            <a:spLocks noGrp="1"/>
          </p:cNvSpPr>
          <p:nvPr>
            <p:ph type="title"/>
          </p:nvPr>
        </p:nvSpPr>
        <p:spPr>
          <a:xfrm>
            <a:off x="0" y="-1"/>
            <a:ext cx="10230156" cy="1069141"/>
          </a:xfrm>
          <a:solidFill>
            <a:schemeClr val="bg1"/>
          </a:solidFill>
        </p:spPr>
        <p:txBody>
          <a:bodyPr anchor="ctr">
            <a:normAutofit/>
          </a:bodyPr>
          <a:lstStyle/>
          <a:p>
            <a:r>
              <a:rPr lang="en-IN" sz="4800" b="1" dirty="0"/>
              <a:t>     </a:t>
            </a:r>
            <a:r>
              <a:rPr lang="en-IN" sz="4800" b="1" cap="none" dirty="0"/>
              <a:t>Devops modules in IIHT</a:t>
            </a:r>
            <a:endParaRPr lang="en-GB" sz="4800" b="1" cap="none" dirty="0"/>
          </a:p>
        </p:txBody>
      </p:sp>
      <p:sp>
        <p:nvSpPr>
          <p:cNvPr id="3" name="Content Placeholder 2">
            <a:extLst>
              <a:ext uri="{FF2B5EF4-FFF2-40B4-BE49-F238E27FC236}">
                <a16:creationId xmlns:a16="http://schemas.microsoft.com/office/drawing/2014/main" xmlns="" id="{71FD1675-2EA4-4EF3-8413-9FC81C13B7BD}"/>
              </a:ext>
            </a:extLst>
          </p:cNvPr>
          <p:cNvSpPr>
            <a:spLocks noGrp="1"/>
          </p:cNvSpPr>
          <p:nvPr>
            <p:ph idx="1"/>
          </p:nvPr>
        </p:nvSpPr>
        <p:spPr>
          <a:xfrm>
            <a:off x="387453" y="1890916"/>
            <a:ext cx="9455250" cy="4615893"/>
          </a:xfrm>
        </p:spPr>
        <p:txBody>
          <a:bodyPr anchor="t">
            <a:normAutofit/>
          </a:bodyPr>
          <a:lstStyle/>
          <a:p>
            <a:r>
              <a:rPr lang="en-IN" sz="3200" dirty="0"/>
              <a:t>Introduction to DevOps</a:t>
            </a:r>
          </a:p>
          <a:p>
            <a:r>
              <a:rPr lang="en-IN" sz="3200" dirty="0"/>
              <a:t>Introduction to Cloud Computing</a:t>
            </a:r>
          </a:p>
          <a:p>
            <a:r>
              <a:rPr lang="en-IN" sz="3200" dirty="0"/>
              <a:t>GIT</a:t>
            </a:r>
          </a:p>
          <a:p>
            <a:r>
              <a:rPr lang="en-IN" sz="3200" dirty="0"/>
              <a:t>Chef</a:t>
            </a:r>
          </a:p>
          <a:p>
            <a:r>
              <a:rPr lang="en-IN" sz="3200" dirty="0"/>
              <a:t>Puppet for Configuration Management</a:t>
            </a:r>
          </a:p>
          <a:p>
            <a:r>
              <a:rPr lang="en-IN" sz="3200" dirty="0"/>
              <a:t>Jenkins for CI/CD</a:t>
            </a:r>
          </a:p>
          <a:p>
            <a:r>
              <a:rPr lang="en-IN" sz="3200" dirty="0"/>
              <a:t>Docker for DevOps</a:t>
            </a:r>
            <a:endParaRPr lang="en-GB" sz="3200" dirty="0"/>
          </a:p>
        </p:txBody>
      </p:sp>
      <p:pic>
        <p:nvPicPr>
          <p:cNvPr id="4" name="Picture 3">
            <a:hlinkClick r:id="rId2"/>
            <a:extLst>
              <a:ext uri="{FF2B5EF4-FFF2-40B4-BE49-F238E27FC236}">
                <a16:creationId xmlns:a16="http://schemas.microsoft.com/office/drawing/2014/main" xmlns="" id="{7B07E32B-66F6-4D64-9174-A58F950F5201}"/>
              </a:ext>
            </a:extLst>
          </p:cNvPr>
          <p:cNvPicPr>
            <a:picLocks noChangeAspect="1"/>
          </p:cNvPicPr>
          <p:nvPr/>
        </p:nvPicPr>
        <p:blipFill>
          <a:blip r:embed="rId3"/>
          <a:stretch>
            <a:fillRect/>
          </a:stretch>
        </p:blipFill>
        <p:spPr>
          <a:xfrm>
            <a:off x="10046825" y="-1"/>
            <a:ext cx="2145175" cy="1069133"/>
          </a:xfrm>
          <a:prstGeom prst="rect">
            <a:avLst/>
          </a:prstGeom>
        </p:spPr>
      </p:pic>
      <p:cxnSp>
        <p:nvCxnSpPr>
          <p:cNvPr id="8" name="Straight Arrow Connector 7">
            <a:extLst>
              <a:ext uri="{FF2B5EF4-FFF2-40B4-BE49-F238E27FC236}">
                <a16:creationId xmlns:a16="http://schemas.microsoft.com/office/drawing/2014/main" xmlns="" id="{0AD57BA9-B437-4DEF-A66D-6B38D4371F9F}"/>
              </a:ext>
            </a:extLst>
          </p:cNvPr>
          <p:cNvCxnSpPr/>
          <p:nvPr/>
        </p:nvCxnSpPr>
        <p:spPr>
          <a:xfrm>
            <a:off x="0" y="1069140"/>
            <a:ext cx="121920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10" name="Diagram 9">
            <a:extLst>
              <a:ext uri="{FF2B5EF4-FFF2-40B4-BE49-F238E27FC236}">
                <a16:creationId xmlns:a16="http://schemas.microsoft.com/office/drawing/2014/main" xmlns="" id="{FADC336F-1C20-4901-ADAD-D1A682B63F40}"/>
              </a:ext>
            </a:extLst>
          </p:cNvPr>
          <p:cNvGraphicFramePr/>
          <p:nvPr>
            <p:extLst>
              <p:ext uri="{D42A27DB-BD31-4B8C-83A1-F6EECF244321}">
                <p14:modId xmlns:p14="http://schemas.microsoft.com/office/powerpoint/2010/main" xmlns="" val="1989803283"/>
              </p:ext>
            </p:extLst>
          </p:nvPr>
        </p:nvGraphicFramePr>
        <p:xfrm>
          <a:off x="7765773" y="1884290"/>
          <a:ext cx="3339548" cy="409491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xmlns="" val="20576239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F5FB5F6-A832-4F17-9C57-79DEA3238CA2}"/>
              </a:ext>
            </a:extLst>
          </p:cNvPr>
          <p:cNvSpPr>
            <a:spLocks noGrp="1"/>
          </p:cNvSpPr>
          <p:nvPr>
            <p:ph type="title"/>
          </p:nvPr>
        </p:nvSpPr>
        <p:spPr>
          <a:xfrm>
            <a:off x="0" y="34759"/>
            <a:ext cx="10230156" cy="998906"/>
          </a:xfrm>
          <a:solidFill>
            <a:schemeClr val="bg1"/>
          </a:solidFill>
        </p:spPr>
        <p:txBody>
          <a:bodyPr anchor="ctr">
            <a:normAutofit/>
          </a:bodyPr>
          <a:lstStyle/>
          <a:p>
            <a:r>
              <a:rPr lang="en-IN" sz="4800" b="1" cap="none" dirty="0"/>
              <a:t>   Job Roles</a:t>
            </a:r>
            <a:endParaRPr lang="en-GB" sz="4800" b="1" cap="none" dirty="0"/>
          </a:p>
        </p:txBody>
      </p:sp>
      <p:sp>
        <p:nvSpPr>
          <p:cNvPr id="3" name="Content Placeholder 2">
            <a:extLst>
              <a:ext uri="{FF2B5EF4-FFF2-40B4-BE49-F238E27FC236}">
                <a16:creationId xmlns:a16="http://schemas.microsoft.com/office/drawing/2014/main" xmlns="" id="{3EA8734E-A796-4F7D-AC3F-104CCD63CEE5}"/>
              </a:ext>
            </a:extLst>
          </p:cNvPr>
          <p:cNvSpPr>
            <a:spLocks noGrp="1"/>
          </p:cNvSpPr>
          <p:nvPr>
            <p:ph idx="1"/>
          </p:nvPr>
        </p:nvSpPr>
        <p:spPr>
          <a:xfrm>
            <a:off x="204536" y="2237873"/>
            <a:ext cx="6497053" cy="4090353"/>
          </a:xfrm>
        </p:spPr>
        <p:txBody>
          <a:bodyPr anchor="t">
            <a:normAutofit/>
          </a:bodyPr>
          <a:lstStyle/>
          <a:p>
            <a:r>
              <a:rPr lang="en-IN" sz="4000" dirty="0"/>
              <a:t>DevOps Evangelist</a:t>
            </a:r>
          </a:p>
          <a:p>
            <a:r>
              <a:rPr lang="en-IN" sz="4000" dirty="0"/>
              <a:t>Release Manager</a:t>
            </a:r>
          </a:p>
          <a:p>
            <a:r>
              <a:rPr lang="en-IN" sz="4000" dirty="0"/>
              <a:t>Automation Architect</a:t>
            </a:r>
          </a:p>
          <a:p>
            <a:r>
              <a:rPr lang="en-IN" sz="4000" dirty="0"/>
              <a:t>Utility Technology Player</a:t>
            </a:r>
          </a:p>
          <a:p>
            <a:r>
              <a:rPr lang="en-IN" sz="4000" dirty="0"/>
              <a:t>DevOp s Architect</a:t>
            </a:r>
          </a:p>
          <a:p>
            <a:endParaRPr lang="en-GB" sz="4000" dirty="0"/>
          </a:p>
        </p:txBody>
      </p:sp>
      <p:pic>
        <p:nvPicPr>
          <p:cNvPr id="6" name="Picture 5">
            <a:extLst>
              <a:ext uri="{FF2B5EF4-FFF2-40B4-BE49-F238E27FC236}">
                <a16:creationId xmlns:a16="http://schemas.microsoft.com/office/drawing/2014/main" xmlns="" id="{30B0E4FC-3393-4364-9A27-D50EFEA218FC}"/>
              </a:ext>
            </a:extLst>
          </p:cNvPr>
          <p:cNvPicPr>
            <a:picLocks noChangeAspect="1"/>
          </p:cNvPicPr>
          <p:nvPr/>
        </p:nvPicPr>
        <p:blipFill>
          <a:blip r:embed="rId2"/>
          <a:stretch>
            <a:fillRect/>
          </a:stretch>
        </p:blipFill>
        <p:spPr>
          <a:xfrm>
            <a:off x="6096000" y="2237874"/>
            <a:ext cx="5406885" cy="2987724"/>
          </a:xfrm>
          <a:prstGeom prst="rect">
            <a:avLst/>
          </a:prstGeom>
        </p:spPr>
      </p:pic>
      <p:pic>
        <p:nvPicPr>
          <p:cNvPr id="7" name="Picture 6">
            <a:hlinkClick r:id="rId3"/>
            <a:extLst>
              <a:ext uri="{FF2B5EF4-FFF2-40B4-BE49-F238E27FC236}">
                <a16:creationId xmlns:a16="http://schemas.microsoft.com/office/drawing/2014/main" xmlns="" id="{B2DEAF2F-F224-4D3D-9EFF-10FA8F25199A}"/>
              </a:ext>
            </a:extLst>
          </p:cNvPr>
          <p:cNvPicPr>
            <a:picLocks noChangeAspect="1"/>
          </p:cNvPicPr>
          <p:nvPr/>
        </p:nvPicPr>
        <p:blipFill>
          <a:blip r:embed="rId4"/>
          <a:stretch>
            <a:fillRect/>
          </a:stretch>
        </p:blipFill>
        <p:spPr>
          <a:xfrm>
            <a:off x="10081549" y="0"/>
            <a:ext cx="2110451" cy="1041722"/>
          </a:xfrm>
          <a:prstGeom prst="rect">
            <a:avLst/>
          </a:prstGeom>
        </p:spPr>
      </p:pic>
      <p:cxnSp>
        <p:nvCxnSpPr>
          <p:cNvPr id="5" name="Straight Arrow Connector 4">
            <a:extLst>
              <a:ext uri="{FF2B5EF4-FFF2-40B4-BE49-F238E27FC236}">
                <a16:creationId xmlns:a16="http://schemas.microsoft.com/office/drawing/2014/main" xmlns="" id="{366AAAE8-2280-482E-9258-12810586CD77}"/>
              </a:ext>
            </a:extLst>
          </p:cNvPr>
          <p:cNvCxnSpPr/>
          <p:nvPr/>
        </p:nvCxnSpPr>
        <p:spPr>
          <a:xfrm>
            <a:off x="0" y="1033665"/>
            <a:ext cx="121920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xmlns="" id="{8E60CACC-FDDB-46B8-B719-F3192A731B4A}"/>
              </a:ext>
            </a:extLst>
          </p:cNvPr>
          <p:cNvSpPr txBox="1"/>
          <p:nvPr/>
        </p:nvSpPr>
        <p:spPr>
          <a:xfrm>
            <a:off x="348343" y="1295400"/>
            <a:ext cx="11843657" cy="523220"/>
          </a:xfrm>
          <a:prstGeom prst="rect">
            <a:avLst/>
          </a:prstGeom>
          <a:noFill/>
        </p:spPr>
        <p:txBody>
          <a:bodyPr wrap="square" rtlCol="0">
            <a:spAutoFit/>
          </a:bodyPr>
          <a:lstStyle/>
          <a:p>
            <a:r>
              <a:rPr lang="en-IN" sz="2800" b="1" dirty="0"/>
              <a:t>A Certified DevOps Professional can work in multiple roles like</a:t>
            </a:r>
            <a:endParaRPr lang="en-GB" sz="2800" b="1" dirty="0"/>
          </a:p>
        </p:txBody>
      </p:sp>
    </p:spTree>
    <p:extLst>
      <p:ext uri="{BB962C8B-B14F-4D97-AF65-F5344CB8AC3E}">
        <p14:creationId xmlns:p14="http://schemas.microsoft.com/office/powerpoint/2010/main" xmlns="" val="31945517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371369B-4C02-444D-9556-AB17895036A5}"/>
              </a:ext>
            </a:extLst>
          </p:cNvPr>
          <p:cNvSpPr>
            <a:spLocks noGrp="1"/>
          </p:cNvSpPr>
          <p:nvPr>
            <p:ph type="title"/>
          </p:nvPr>
        </p:nvSpPr>
        <p:spPr>
          <a:xfrm>
            <a:off x="0" y="1"/>
            <a:ext cx="10058400" cy="1181686"/>
          </a:xfrm>
          <a:solidFill>
            <a:schemeClr val="bg1"/>
          </a:solidFill>
        </p:spPr>
        <p:txBody>
          <a:bodyPr anchor="ctr">
            <a:normAutofit/>
          </a:bodyPr>
          <a:lstStyle/>
          <a:p>
            <a:r>
              <a:rPr lang="en-IN" sz="4800" b="1" cap="none" dirty="0"/>
              <a:t>Blended Learning module of IIHT</a:t>
            </a:r>
            <a:endParaRPr lang="en-GB" sz="4800" cap="none" dirty="0"/>
          </a:p>
        </p:txBody>
      </p:sp>
      <p:sp>
        <p:nvSpPr>
          <p:cNvPr id="3" name="Content Placeholder 2">
            <a:extLst>
              <a:ext uri="{FF2B5EF4-FFF2-40B4-BE49-F238E27FC236}">
                <a16:creationId xmlns:a16="http://schemas.microsoft.com/office/drawing/2014/main" xmlns="" id="{7E2E789F-860E-4DB6-9681-79F9FD03AB39}"/>
              </a:ext>
            </a:extLst>
          </p:cNvPr>
          <p:cNvSpPr>
            <a:spLocks noGrp="1"/>
          </p:cNvSpPr>
          <p:nvPr>
            <p:ph idx="1"/>
          </p:nvPr>
        </p:nvSpPr>
        <p:spPr>
          <a:xfrm>
            <a:off x="204538" y="1990112"/>
            <a:ext cx="6966283" cy="3686195"/>
          </a:xfrm>
        </p:spPr>
        <p:txBody>
          <a:bodyPr anchor="t">
            <a:normAutofit/>
          </a:bodyPr>
          <a:lstStyle/>
          <a:p>
            <a:pPr marL="0" indent="0">
              <a:buNone/>
            </a:pPr>
            <a:r>
              <a:rPr lang="en-IN" sz="2800" dirty="0"/>
              <a:t>IIHT is the pioneer in providing cloud training technologies. The students will be exposed to the unique live Interactive sessions where the students will be given access to the IIHT’s highly acclaimed learning management system, where they will be working on real-time projects for better hands-on experience in a simulated platform the first of its kind.</a:t>
            </a:r>
            <a:endParaRPr lang="en-GB" sz="2800" dirty="0"/>
          </a:p>
          <a:p>
            <a:endParaRPr lang="en-GB" dirty="0"/>
          </a:p>
        </p:txBody>
      </p:sp>
      <p:pic>
        <p:nvPicPr>
          <p:cNvPr id="5" name="Picture 4">
            <a:extLst>
              <a:ext uri="{FF2B5EF4-FFF2-40B4-BE49-F238E27FC236}">
                <a16:creationId xmlns:a16="http://schemas.microsoft.com/office/drawing/2014/main" xmlns="" id="{BD8A6240-B68A-424E-B958-81A883CB8F05}"/>
              </a:ext>
            </a:extLst>
          </p:cNvPr>
          <p:cNvPicPr>
            <a:picLocks noChangeAspect="1"/>
          </p:cNvPicPr>
          <p:nvPr/>
        </p:nvPicPr>
        <p:blipFill>
          <a:blip r:embed="rId2"/>
          <a:stretch>
            <a:fillRect/>
          </a:stretch>
        </p:blipFill>
        <p:spPr>
          <a:xfrm>
            <a:off x="7170821" y="2065867"/>
            <a:ext cx="4539916" cy="3102482"/>
          </a:xfrm>
          <a:prstGeom prst="rect">
            <a:avLst/>
          </a:prstGeom>
        </p:spPr>
      </p:pic>
      <p:pic>
        <p:nvPicPr>
          <p:cNvPr id="6" name="Picture 5">
            <a:hlinkClick r:id="rId3"/>
            <a:extLst>
              <a:ext uri="{FF2B5EF4-FFF2-40B4-BE49-F238E27FC236}">
                <a16:creationId xmlns:a16="http://schemas.microsoft.com/office/drawing/2014/main" xmlns="" id="{FB6FADDD-EE43-4A79-9B78-0AE16355A73D}"/>
              </a:ext>
            </a:extLst>
          </p:cNvPr>
          <p:cNvPicPr>
            <a:picLocks noChangeAspect="1"/>
          </p:cNvPicPr>
          <p:nvPr/>
        </p:nvPicPr>
        <p:blipFill>
          <a:blip r:embed="rId4"/>
          <a:stretch>
            <a:fillRect/>
          </a:stretch>
        </p:blipFill>
        <p:spPr>
          <a:xfrm>
            <a:off x="10058400" y="0"/>
            <a:ext cx="2133600" cy="1181686"/>
          </a:xfrm>
          <a:prstGeom prst="rect">
            <a:avLst/>
          </a:prstGeom>
        </p:spPr>
      </p:pic>
      <p:cxnSp>
        <p:nvCxnSpPr>
          <p:cNvPr id="7" name="Straight Arrow Connector 6">
            <a:extLst>
              <a:ext uri="{FF2B5EF4-FFF2-40B4-BE49-F238E27FC236}">
                <a16:creationId xmlns:a16="http://schemas.microsoft.com/office/drawing/2014/main" xmlns="" id="{35C31C17-0A69-4116-9DF1-1E3C8F88E35D}"/>
              </a:ext>
            </a:extLst>
          </p:cNvPr>
          <p:cNvCxnSpPr/>
          <p:nvPr/>
        </p:nvCxnSpPr>
        <p:spPr>
          <a:xfrm>
            <a:off x="0" y="1181686"/>
            <a:ext cx="121920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36786518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BDD5295-3100-4C28-BFBD-0ED768E8B887}"/>
              </a:ext>
            </a:extLst>
          </p:cNvPr>
          <p:cNvSpPr>
            <a:spLocks noGrp="1"/>
          </p:cNvSpPr>
          <p:nvPr>
            <p:ph type="title"/>
          </p:nvPr>
        </p:nvSpPr>
        <p:spPr>
          <a:xfrm>
            <a:off x="0" y="0"/>
            <a:ext cx="10131425" cy="1349829"/>
          </a:xfrm>
          <a:solidFill>
            <a:schemeClr val="bg1"/>
          </a:solidFill>
        </p:spPr>
        <p:txBody>
          <a:bodyPr/>
          <a:lstStyle/>
          <a:p>
            <a:r>
              <a:rPr lang="en-IN" b="1" cap="none" dirty="0"/>
              <a:t>       </a:t>
            </a:r>
            <a:r>
              <a:rPr lang="en-IN" sz="4800" b="1" cap="none" dirty="0"/>
              <a:t>About IIHT</a:t>
            </a:r>
            <a:endParaRPr lang="en-GB" sz="4800" b="1" cap="none" dirty="0"/>
          </a:p>
        </p:txBody>
      </p:sp>
      <p:sp>
        <p:nvSpPr>
          <p:cNvPr id="3" name="Content Placeholder 2">
            <a:extLst>
              <a:ext uri="{FF2B5EF4-FFF2-40B4-BE49-F238E27FC236}">
                <a16:creationId xmlns:a16="http://schemas.microsoft.com/office/drawing/2014/main" xmlns="" id="{26ED9C11-50F3-4F12-A6F7-C510F61B96AF}"/>
              </a:ext>
            </a:extLst>
          </p:cNvPr>
          <p:cNvSpPr>
            <a:spLocks noGrp="1"/>
          </p:cNvSpPr>
          <p:nvPr>
            <p:ph idx="1"/>
          </p:nvPr>
        </p:nvSpPr>
        <p:spPr>
          <a:xfrm>
            <a:off x="685801" y="1902581"/>
            <a:ext cx="10131425" cy="4345819"/>
          </a:xfrm>
        </p:spPr>
        <p:txBody>
          <a:bodyPr anchor="t">
            <a:normAutofit/>
          </a:bodyPr>
          <a:lstStyle/>
          <a:p>
            <a:pPr marL="0" indent="0">
              <a:buNone/>
            </a:pPr>
            <a:r>
              <a:rPr lang="en-US" sz="2400" dirty="0"/>
              <a:t>IIHT is a leading IT talent transformation company and a technology evangelist in the retail and enterprise space. Having dedicated over two decades in creating learning paths for freshers and professionals that are closely aligned with the demands of the IT industry, IIHT has truly been a pioneer in technology training. At IIHT, we recognize the requirements of the IT industry and work towards tackling challenges that prevent the growth of both the enterprise and its workforce. All of IIHT’s courses are well designed, adopting a convenient and thorough stack approach for IT job aspirants who need training to be job ready and for IT professionals waiting to progress in their careers. By adopting blended learning, a live and interactive virtual classrooms, IIHT’s reach has now gone even beyond borders.</a:t>
            </a:r>
            <a:endParaRPr lang="en-GB" sz="2400" dirty="0"/>
          </a:p>
        </p:txBody>
      </p:sp>
      <p:pic>
        <p:nvPicPr>
          <p:cNvPr id="4" name="Picture 3">
            <a:hlinkClick r:id="rId2"/>
            <a:extLst>
              <a:ext uri="{FF2B5EF4-FFF2-40B4-BE49-F238E27FC236}">
                <a16:creationId xmlns:a16="http://schemas.microsoft.com/office/drawing/2014/main" xmlns="" id="{0C0B4582-9833-4D8B-9BC5-6230A42204DF}"/>
              </a:ext>
            </a:extLst>
          </p:cNvPr>
          <p:cNvPicPr>
            <a:picLocks noChangeAspect="1"/>
          </p:cNvPicPr>
          <p:nvPr/>
        </p:nvPicPr>
        <p:blipFill>
          <a:blip r:embed="rId3"/>
          <a:stretch>
            <a:fillRect/>
          </a:stretch>
        </p:blipFill>
        <p:spPr>
          <a:xfrm>
            <a:off x="9593943" y="0"/>
            <a:ext cx="2598057" cy="1349830"/>
          </a:xfrm>
          <a:prstGeom prst="rect">
            <a:avLst/>
          </a:prstGeom>
        </p:spPr>
      </p:pic>
      <p:cxnSp>
        <p:nvCxnSpPr>
          <p:cNvPr id="6" name="Straight Arrow Connector 5">
            <a:extLst>
              <a:ext uri="{FF2B5EF4-FFF2-40B4-BE49-F238E27FC236}">
                <a16:creationId xmlns:a16="http://schemas.microsoft.com/office/drawing/2014/main" xmlns="" id="{2579135B-A0DD-4461-8E3A-15CA2157B744}"/>
              </a:ext>
            </a:extLst>
          </p:cNvPr>
          <p:cNvCxnSpPr/>
          <p:nvPr/>
        </p:nvCxnSpPr>
        <p:spPr>
          <a:xfrm>
            <a:off x="0" y="1349829"/>
            <a:ext cx="121920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37856337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8DB2E77-09FF-44BF-9B52-EF1BB17D5ED7}"/>
              </a:ext>
            </a:extLst>
          </p:cNvPr>
          <p:cNvSpPr>
            <a:spLocks noGrp="1"/>
          </p:cNvSpPr>
          <p:nvPr>
            <p:ph type="title"/>
          </p:nvPr>
        </p:nvSpPr>
        <p:spPr>
          <a:xfrm>
            <a:off x="0" y="0"/>
            <a:ext cx="10230156" cy="1434905"/>
          </a:xfrm>
          <a:solidFill>
            <a:schemeClr val="bg1"/>
          </a:solidFill>
        </p:spPr>
        <p:txBody>
          <a:bodyPr>
            <a:normAutofit/>
          </a:bodyPr>
          <a:lstStyle/>
          <a:p>
            <a:r>
              <a:rPr lang="en-IN" sz="4800" b="1" cap="none" dirty="0"/>
              <a:t>   Contact</a:t>
            </a:r>
            <a:r>
              <a:rPr lang="en-IN" sz="5400" b="1" cap="none" dirty="0"/>
              <a:t> us</a:t>
            </a:r>
            <a:endParaRPr lang="en-GB" sz="5400" b="1" cap="none" dirty="0"/>
          </a:p>
        </p:txBody>
      </p:sp>
      <p:sp>
        <p:nvSpPr>
          <p:cNvPr id="3" name="Content Placeholder 2">
            <a:extLst>
              <a:ext uri="{FF2B5EF4-FFF2-40B4-BE49-F238E27FC236}">
                <a16:creationId xmlns:a16="http://schemas.microsoft.com/office/drawing/2014/main" xmlns="" id="{062D2969-4CED-4842-9E96-97C0DF5492AC}"/>
              </a:ext>
            </a:extLst>
          </p:cNvPr>
          <p:cNvSpPr>
            <a:spLocks noGrp="1"/>
          </p:cNvSpPr>
          <p:nvPr>
            <p:ph idx="1"/>
          </p:nvPr>
        </p:nvSpPr>
        <p:spPr>
          <a:xfrm>
            <a:off x="0" y="1434904"/>
            <a:ext cx="12192001" cy="5423095"/>
          </a:xfrm>
          <a:solidFill>
            <a:schemeClr val="bg2"/>
          </a:solidFill>
          <a:ln>
            <a:solidFill>
              <a:schemeClr val="bg1"/>
            </a:solidFill>
          </a:ln>
        </p:spPr>
        <p:txBody>
          <a:bodyPr anchor="t">
            <a:normAutofit lnSpcReduction="10000"/>
          </a:bodyPr>
          <a:lstStyle/>
          <a:p>
            <a:pPr marL="0" indent="0">
              <a:buNone/>
            </a:pPr>
            <a:endParaRPr lang="en-US" sz="3200" b="1" u="sng" dirty="0"/>
          </a:p>
          <a:p>
            <a:pPr marL="0" indent="0">
              <a:buNone/>
            </a:pPr>
            <a:r>
              <a:rPr lang="en-US" sz="3200" b="1" u="sng" dirty="0"/>
              <a:t>Address:</a:t>
            </a:r>
          </a:p>
          <a:p>
            <a:pPr marL="0" indent="0">
              <a:buNone/>
            </a:pPr>
            <a:r>
              <a:rPr lang="en-US" sz="3200" b="1" u="sng" dirty="0"/>
              <a:t>Corporate Office </a:t>
            </a:r>
            <a:r>
              <a:rPr lang="en-US" sz="3200" b="1" dirty="0"/>
              <a:t>: 15, 4th Floor, Sri Lakshmi Complex, Off MG Road, Near SBI LHO Bangalore – 560 001, India</a:t>
            </a:r>
          </a:p>
          <a:p>
            <a:pPr marL="0" indent="0">
              <a:buNone/>
            </a:pPr>
            <a:endParaRPr lang="en-US" sz="3200" b="1" dirty="0">
              <a:solidFill>
                <a:srgbClr val="FFFF00"/>
              </a:solidFill>
            </a:endParaRPr>
          </a:p>
          <a:p>
            <a:pPr marL="0" indent="0">
              <a:buNone/>
            </a:pPr>
            <a:r>
              <a:rPr lang="en-US" sz="3200" b="1" dirty="0"/>
              <a:t>Toll free      :    1800-123-321-5 </a:t>
            </a:r>
          </a:p>
          <a:p>
            <a:pPr marL="0" indent="0">
              <a:buNone/>
            </a:pPr>
            <a:r>
              <a:rPr lang="en-US" sz="3200" b="1" dirty="0"/>
              <a:t>WhatsApp  :   +91-95130-72227</a:t>
            </a:r>
          </a:p>
          <a:p>
            <a:pPr marL="0" indent="0">
              <a:buNone/>
            </a:pPr>
            <a:r>
              <a:rPr lang="en-US" sz="3200" b="1" dirty="0"/>
              <a:t>Email Us     :    interest@iiht.com</a:t>
            </a:r>
          </a:p>
          <a:p>
            <a:pPr marL="0" indent="0">
              <a:buNone/>
            </a:pPr>
            <a:r>
              <a:rPr lang="en-US" sz="3200" b="1" dirty="0"/>
              <a:t>Website      :    </a:t>
            </a:r>
            <a:r>
              <a:rPr lang="en-US" sz="3200" b="1" dirty="0">
                <a:hlinkClick r:id="rId2"/>
              </a:rPr>
              <a:t>www.devopsstack.iiht.com</a:t>
            </a:r>
            <a:endParaRPr lang="en-US" sz="3200" b="1" dirty="0"/>
          </a:p>
          <a:p>
            <a:pPr marL="0" indent="0">
              <a:buNone/>
            </a:pPr>
            <a:endParaRPr lang="en-US" sz="3200" b="1" i="1" dirty="0">
              <a:solidFill>
                <a:srgbClr val="FFFF00"/>
              </a:solidFill>
            </a:endParaRPr>
          </a:p>
          <a:p>
            <a:endParaRPr lang="en-GB" dirty="0"/>
          </a:p>
        </p:txBody>
      </p:sp>
      <p:pic>
        <p:nvPicPr>
          <p:cNvPr id="4" name="Picture 3">
            <a:hlinkClick r:id="rId2"/>
            <a:extLst>
              <a:ext uri="{FF2B5EF4-FFF2-40B4-BE49-F238E27FC236}">
                <a16:creationId xmlns:a16="http://schemas.microsoft.com/office/drawing/2014/main" xmlns="" id="{CBC89E07-75E5-482A-9452-699A4A0DD23A}"/>
              </a:ext>
            </a:extLst>
          </p:cNvPr>
          <p:cNvPicPr>
            <a:picLocks noChangeAspect="1"/>
          </p:cNvPicPr>
          <p:nvPr/>
        </p:nvPicPr>
        <p:blipFill>
          <a:blip r:embed="rId3"/>
          <a:stretch>
            <a:fillRect/>
          </a:stretch>
        </p:blipFill>
        <p:spPr>
          <a:xfrm>
            <a:off x="9059594" y="-1"/>
            <a:ext cx="3132406" cy="1448973"/>
          </a:xfrm>
          <a:prstGeom prst="rect">
            <a:avLst/>
          </a:prstGeom>
        </p:spPr>
      </p:pic>
      <p:cxnSp>
        <p:nvCxnSpPr>
          <p:cNvPr id="6" name="Straight Arrow Connector 5">
            <a:extLst>
              <a:ext uri="{FF2B5EF4-FFF2-40B4-BE49-F238E27FC236}">
                <a16:creationId xmlns:a16="http://schemas.microsoft.com/office/drawing/2014/main" xmlns="" id="{F4461E30-B0C3-45A2-AE6A-769D9B15B752}"/>
              </a:ext>
            </a:extLst>
          </p:cNvPr>
          <p:cNvCxnSpPr/>
          <p:nvPr/>
        </p:nvCxnSpPr>
        <p:spPr>
          <a:xfrm>
            <a:off x="0" y="1448972"/>
            <a:ext cx="121920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259867776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xmlns=""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Celestial</Template>
  <TotalTime>580</TotalTime>
  <Words>399</Words>
  <Application>Microsoft Office PowerPoint</Application>
  <PresentationFormat>Custom</PresentationFormat>
  <Paragraphs>56</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Celestial</vt:lpstr>
      <vt:lpstr>What is DevOps?</vt:lpstr>
      <vt:lpstr>   DevOps Meaning</vt:lpstr>
      <vt:lpstr>     Benefits of DevOps</vt:lpstr>
      <vt:lpstr>Slide 4</vt:lpstr>
      <vt:lpstr>     Devops modules in IIHT</vt:lpstr>
      <vt:lpstr>   Job Roles</vt:lpstr>
      <vt:lpstr>Blended Learning module of IIHT</vt:lpstr>
      <vt:lpstr>       About IIHT</vt:lpstr>
      <vt:lpstr>   Contact us</vt:lpstr>
      <vt:lpstr>Slide 10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 P Harsha</dc:creator>
  <cp:lastModifiedBy>Ram</cp:lastModifiedBy>
  <cp:revision>107</cp:revision>
  <dcterms:created xsi:type="dcterms:W3CDTF">2018-08-02T11:43:50Z</dcterms:created>
  <dcterms:modified xsi:type="dcterms:W3CDTF">2018-08-03T13:15:46Z</dcterms:modified>
</cp:coreProperties>
</file>