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8" r:id="rId14"/>
    <p:sldId id="265" r:id="rId15"/>
    <p:sldId id="266" r:id="rId16"/>
    <p:sldId id="275" r:id="rId17"/>
    <p:sldId id="270" r:id="rId18"/>
    <p:sldId id="272" r:id="rId19"/>
    <p:sldId id="273" r:id="rId20"/>
    <p:sldId id="274" r:id="rId21"/>
    <p:sldId id="285" r:id="rId22"/>
    <p:sldId id="286" r:id="rId23"/>
    <p:sldId id="279" r:id="rId24"/>
    <p:sldId id="276" r:id="rId25"/>
    <p:sldId id="277" r:id="rId26"/>
    <p:sldId id="278" r:id="rId27"/>
    <p:sldId id="280" r:id="rId28"/>
    <p:sldId id="282" r:id="rId29"/>
    <p:sldId id="283" r:id="rId30"/>
    <p:sldId id="287" r:id="rId31"/>
    <p:sldId id="284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29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EA83CB-2650-44DF-8157-E5BFF8CCF869}" v="1" dt="2023-03-02T03:30:31.9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510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AVEER R - 210968246" userId="S::mahaveer.r@learner.manipal.edu::2ddd0370-2c47-4a11-903d-50a55fcc6632" providerId="AD" clId="Web-{B3EA83CB-2650-44DF-8157-E5BFF8CCF869}"/>
    <pc:docChg chg="modSld">
      <pc:chgData name="MAHAVEER R - 210968246" userId="S::mahaveer.r@learner.manipal.edu::2ddd0370-2c47-4a11-903d-50a55fcc6632" providerId="AD" clId="Web-{B3EA83CB-2650-44DF-8157-E5BFF8CCF869}" dt="2023-03-02T03:30:31.969" v="0"/>
      <pc:docMkLst>
        <pc:docMk/>
      </pc:docMkLst>
      <pc:sldChg chg="delSp">
        <pc:chgData name="MAHAVEER R - 210968246" userId="S::mahaveer.r@learner.manipal.edu::2ddd0370-2c47-4a11-903d-50a55fcc6632" providerId="AD" clId="Web-{B3EA83CB-2650-44DF-8157-E5BFF8CCF869}" dt="2023-03-02T03:30:31.969" v="0"/>
        <pc:sldMkLst>
          <pc:docMk/>
          <pc:sldMk cId="729981152" sldId="263"/>
        </pc:sldMkLst>
        <pc:spChg chg="del">
          <ac:chgData name="MAHAVEER R - 210968246" userId="S::mahaveer.r@learner.manipal.edu::2ddd0370-2c47-4a11-903d-50a55fcc6632" providerId="AD" clId="Web-{B3EA83CB-2650-44DF-8157-E5BFF8CCF869}" dt="2023-03-02T03:30:31.969" v="0"/>
          <ac:spMkLst>
            <pc:docMk/>
            <pc:sldMk cId="729981152" sldId="26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BDBEE-D945-4349-AC3D-8D1A508AE7A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1DFBB-54FC-4BF1-973F-0AA75E79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9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ame_tre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Frank_Rosenblatt#cite_note-7" TargetMode="External"/><Relationship Id="rId5" Type="http://schemas.openxmlformats.org/officeDocument/2006/relationships/hyperlink" Target="https://en.wikipedia.org/wiki/IBM_704" TargetMode="External"/><Relationship Id="rId4" Type="http://schemas.openxmlformats.org/officeDocument/2006/relationships/hyperlink" Target="https://en.wikipedia.org/wiki/Alpha-beta_pruning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</a:t>
            </a:r>
            <a:r>
              <a:rPr lang="en-US" baseline="0" dirty="0"/>
              <a:t> which is as capable as humans. Artificial Intelligence 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main driver of the machine was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Game tree"/>
              </a:rPr>
              <a:t>search tree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board positions reachable from the current state. Since he had only a very limited amount of available computer memory, Samuel implemented what is now called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lpha-beta pruning"/>
              </a:rPr>
              <a:t>alpha-beta pruning</a:t>
            </a:r>
            <a:endParaRPr lang="en-US" baseline="0" dirty="0"/>
          </a:p>
          <a:p>
            <a:r>
              <a:rPr lang="en-US" baseline="0" dirty="0"/>
              <a:t>Rosenblatt – perceptron illustrates fundamental properties of intelligent systems, without becoming enmeshed in special and frequently unknown conditions.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electronic device which was constructed with biological principles and showed an ability to learn. initially simulated on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IBM 704"/>
              </a:rPr>
              <a:t>IBM 704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computer at Cornell Aeronautical Laboratory in 1957.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[7]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a triangle was held before the perceptron's eye, it would pick up the image and convey it along a random succession of lines to the response units, where the image was registered</a:t>
            </a:r>
          </a:p>
          <a:p>
            <a:r>
              <a:rPr lang="en-US" baseline="0" dirty="0"/>
              <a:t>Delta learning rule or least square problem-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delta rule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gradient descent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 rule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updating the weights of the inputs to artificial neurons in a single-layer neural network.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Induction where a system tries to induce a general rule from a set of observed instances. </a:t>
            </a:r>
          </a:p>
          <a:p>
            <a:r>
              <a:rPr lang="en-US" baseline="0" dirty="0" err="1"/>
              <a:t>Minsky</a:t>
            </a:r>
            <a:r>
              <a:rPr lang="en-US" baseline="0" dirty="0"/>
              <a:t> – limitations of perceptron, said the perceptron cannot handle XOR problem , </a:t>
            </a:r>
            <a:r>
              <a:rPr lang="en-US" baseline="0" dirty="0" err="1"/>
              <a:t>inseperable</a:t>
            </a:r>
            <a:r>
              <a:rPr lang="en-US" baseline="0" dirty="0"/>
              <a:t> data distributions cannot be handled.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Symbolic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 human-readable symbols that represent real-world entities or concepts as well as logic (the mathematically provable logical methods) in order to create ‘rules’ for the concrete manipulation of those symbols, leading to a rule-based system.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1DFBB-54FC-4BF1-973F-0AA75E79D6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89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Williams and Neilson worked</a:t>
            </a:r>
            <a:r>
              <a:rPr lang="en-US" baseline="0" dirty="0"/>
              <a:t> on Back </a:t>
            </a:r>
            <a:r>
              <a:rPr lang="en-US" baseline="0" dirty="0" err="1"/>
              <a:t>Propogation</a:t>
            </a:r>
            <a:r>
              <a:rPr lang="en-US" baseline="0" dirty="0"/>
              <a:t>. </a:t>
            </a:r>
          </a:p>
          <a:p>
            <a:r>
              <a:rPr lang="en-US" baseline="0" dirty="0" err="1"/>
              <a:t>Valiant’s</a:t>
            </a:r>
            <a:endParaRPr lang="en-US" dirty="0"/>
          </a:p>
          <a:p>
            <a:r>
              <a:rPr lang="en-US" dirty="0"/>
              <a:t>SVM</a:t>
            </a:r>
            <a:r>
              <a:rPr lang="en-US" baseline="0" dirty="0"/>
              <a:t> had empirical results.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1DFBB-54FC-4BF1-973F-0AA75E79D6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6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Suppose your email program watches which emails you do or do not mark as spam, and based on that learns how to better filter spam. What is the task T in this setting?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1DFBB-54FC-4BF1-973F-0AA75E79D6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13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</a:t>
            </a:r>
            <a:r>
              <a:rPr lang="en-US" baseline="0" dirty="0"/>
              <a:t> to choose the training data. What is the target function or how to represent the model. Ex – given a board position what move to make. </a:t>
            </a:r>
          </a:p>
          <a:p>
            <a:r>
              <a:rPr lang="en-US" baseline="0" dirty="0"/>
              <a:t>Choose a learning algorithm that will infer the target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1DFBB-54FC-4BF1-973F-0AA75E79D6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45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Rlearner</a:t>
            </a:r>
            <a:r>
              <a:rPr lang="en-US" baseline="0" dirty="0"/>
              <a:t> learns policy. Not only for short term reward but overall utility of agent over time horizon is optimized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1DFBB-54FC-4BF1-973F-0AA75E79D6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9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1DFBB-54FC-4BF1-973F-0AA75E79D6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62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06E8-AEE9-4BAD-A4FA-66EFDB5777B9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2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A015-244B-4458-A1B9-8FC02CBD52A0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EC24-29FA-4E1E-BD72-0727A8A8B1B9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E944-65F2-464E-AA74-E8D18CCB9C37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2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FA71-B52C-475D-AF3D-DDBF4C198BB3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6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CE13-0C81-45B8-92D1-E0713C324F5D}" type="datetime1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1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4302-7F36-4103-8072-7458EEC1546F}" type="datetime1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2BE1-169F-4AD3-ABA8-0BC03E33E555}" type="datetime1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58D2-D9D6-4C4E-A9F8-87E5DA9E3B12}" type="datetime1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2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6084-146D-4656-BD37-3FD206F99A68}" type="datetime1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BD3C-B796-41B1-A0DD-468CED6DCA0A}" type="datetime1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0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19F0E-7845-46E9-B95A-DF14A5AC58AC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Rohini R. Rao , Dept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77BE3-8C6E-431C-BD25-1132CFA0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MCA 5152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Rohini R. Rao</a:t>
            </a:r>
          </a:p>
          <a:p>
            <a:r>
              <a:rPr lang="en-US" dirty="0"/>
              <a:t>Department of Computer Applications</a:t>
            </a:r>
          </a:p>
          <a:p>
            <a:r>
              <a:rPr lang="en-US" dirty="0"/>
              <a:t>MIT, </a:t>
            </a:r>
            <a:r>
              <a:rPr lang="en-US" dirty="0" err="1"/>
              <a:t>Manipal</a:t>
            </a:r>
            <a:endParaRPr lang="en-US" dirty="0"/>
          </a:p>
          <a:p>
            <a:r>
              <a:rPr lang="en-US"/>
              <a:t>August 2021</a:t>
            </a:r>
            <a:endParaRPr lang="en-US" dirty="0"/>
          </a:p>
          <a:p>
            <a:r>
              <a:rPr lang="en-US" dirty="0"/>
              <a:t>Slide Set 1 -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523037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1248228" y="1479550"/>
            <a:ext cx="9100457" cy="47752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17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5343" y="1587614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 model p(x), evaluate how likely x is, understand x</a:t>
            </a:r>
          </a:p>
          <a:p>
            <a:pPr lvl="1"/>
            <a:r>
              <a:rPr lang="en-US" dirty="0"/>
              <a:t>Find interesting patterns or knowledge discovery</a:t>
            </a:r>
          </a:p>
          <a:p>
            <a:pPr lvl="1"/>
            <a:r>
              <a:rPr lang="en-US" dirty="0"/>
              <a:t>clustering, patterns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5834743" y="972457"/>
            <a:ext cx="4893163" cy="506956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83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543" y="137568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Reinforcement learning</a:t>
            </a:r>
          </a:p>
          <a:p>
            <a:pPr lvl="1"/>
            <a:r>
              <a:rPr lang="en-US" dirty="0"/>
              <a:t>Agent is acting in an environment.</a:t>
            </a:r>
          </a:p>
          <a:p>
            <a:pPr lvl="1"/>
            <a:r>
              <a:rPr lang="en-US" dirty="0"/>
              <a:t>Needs learn action to take at every step</a:t>
            </a:r>
          </a:p>
          <a:p>
            <a:pPr lvl="1"/>
            <a:r>
              <a:rPr lang="en-US" dirty="0"/>
              <a:t>Action depends on reward or punishment signals that the agent gets in each state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lum contrast="20000"/>
          </a:blip>
          <a:srcRect l="3874" r="12022"/>
          <a:stretch/>
        </p:blipFill>
        <p:spPr>
          <a:xfrm>
            <a:off x="439057" y="3223079"/>
            <a:ext cx="6066971" cy="31332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6952342" y="3385813"/>
            <a:ext cx="4677229" cy="297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15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Feature Space represents the data in a set of n features</a:t>
            </a:r>
          </a:p>
          <a:p>
            <a:r>
              <a:rPr lang="en-US" dirty="0"/>
              <a:t>Features are properties that describe each instance in Instance space</a:t>
            </a:r>
          </a:p>
          <a:p>
            <a:r>
              <a:rPr lang="en-US" dirty="0"/>
              <a:t>Multiple features represented in a Feature Vector</a:t>
            </a:r>
          </a:p>
          <a:p>
            <a:r>
              <a:rPr lang="en-US" dirty="0"/>
              <a:t> We are given data and induction identifies a function, which can explain the data.</a:t>
            </a:r>
          </a:p>
          <a:p>
            <a:r>
              <a:rPr lang="en-US" dirty="0"/>
              <a:t>Hypothesis could be a function which is a line or curve which separates classes.</a:t>
            </a:r>
          </a:p>
          <a:p>
            <a:r>
              <a:rPr lang="en-US" dirty="0"/>
              <a:t>Hypothesis Space</a:t>
            </a:r>
          </a:p>
          <a:p>
            <a:pPr lvl="1"/>
            <a:r>
              <a:rPr lang="en-US" dirty="0"/>
              <a:t> is the set of all legal functions that are solutions to the task</a:t>
            </a:r>
          </a:p>
          <a:p>
            <a:pPr lvl="1"/>
            <a:r>
              <a:rPr lang="en-US" dirty="0"/>
              <a:t>Comprises of the features chosen and the language or the class of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96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2171" y="1825625"/>
            <a:ext cx="5065486" cy="4351338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68570" y="1870074"/>
            <a:ext cx="5185229" cy="430688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46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language - representations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4285"/>
            <a:ext cx="4727331" cy="410754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898" y="1814285"/>
            <a:ext cx="5454901" cy="410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77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Need to make assumptions</a:t>
            </a:r>
          </a:p>
          <a:p>
            <a:pPr lvl="1"/>
            <a:r>
              <a:rPr lang="en-US" dirty="0"/>
              <a:t>Experience alone does not allow us to make conclusions about unseen data instances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Occam’s Razor</a:t>
            </a:r>
          </a:p>
          <a:p>
            <a:pPr lvl="2"/>
            <a:r>
              <a:rPr lang="en-US" dirty="0"/>
              <a:t>prefer the simplest hypothesis. </a:t>
            </a:r>
          </a:p>
          <a:p>
            <a:pPr lvl="2"/>
            <a:r>
              <a:rPr lang="en-US" dirty="0"/>
              <a:t>Philosophical principle that if something can be described in a short language that hypothesis is to be preferred over a more complex hypothesis.</a:t>
            </a:r>
          </a:p>
          <a:p>
            <a:pPr lvl="1"/>
            <a:r>
              <a:rPr lang="en-US" dirty="0"/>
              <a:t>minimum description length</a:t>
            </a:r>
          </a:p>
          <a:p>
            <a:pPr lvl="1"/>
            <a:r>
              <a:rPr lang="en-US" dirty="0"/>
              <a:t>Maximum margin</a:t>
            </a:r>
          </a:p>
          <a:p>
            <a:r>
              <a:rPr lang="en-US" dirty="0"/>
              <a:t>Two types of Bias</a:t>
            </a:r>
          </a:p>
          <a:p>
            <a:pPr lvl="1"/>
            <a:r>
              <a:rPr lang="en-US" dirty="0"/>
              <a:t>Restriction : </a:t>
            </a:r>
          </a:p>
          <a:p>
            <a:pPr lvl="2"/>
            <a:r>
              <a:rPr lang="en-US" dirty="0"/>
              <a:t>Limit the Hypothesis space</a:t>
            </a:r>
          </a:p>
          <a:p>
            <a:pPr lvl="2"/>
            <a:r>
              <a:rPr lang="en-US" dirty="0"/>
              <a:t>For instance, Hypothesis language reflects the inductive bias of the learner</a:t>
            </a:r>
          </a:p>
          <a:p>
            <a:pPr lvl="1"/>
            <a:r>
              <a:rPr lang="en-US" dirty="0"/>
              <a:t>Preference</a:t>
            </a:r>
          </a:p>
          <a:p>
            <a:pPr lvl="2"/>
            <a:r>
              <a:rPr lang="en-US" dirty="0"/>
              <a:t>Impose ordering on Hypothesis Space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60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371"/>
            <a:ext cx="10515600" cy="4783592"/>
          </a:xfrm>
        </p:spPr>
        <p:txBody>
          <a:bodyPr>
            <a:normAutofit fontScale="92500"/>
          </a:bodyPr>
          <a:lstStyle/>
          <a:p>
            <a:r>
              <a:rPr lang="en-US" dirty="0"/>
              <a:t>Inducing a general function from training examples.</a:t>
            </a:r>
          </a:p>
          <a:p>
            <a:r>
              <a:rPr lang="en-US" dirty="0"/>
              <a:t> Given some training examples, the objective is to generalize to test data</a:t>
            </a:r>
          </a:p>
          <a:p>
            <a:pPr lvl="1"/>
            <a:r>
              <a:rPr lang="en-US" dirty="0"/>
              <a:t>Construct hypothesis h to agree with c on the training examples.</a:t>
            </a:r>
          </a:p>
          <a:p>
            <a:pPr lvl="1"/>
            <a:r>
              <a:rPr lang="en-US" dirty="0"/>
              <a:t>Consistent Hypothesis agrees with all training examples.</a:t>
            </a:r>
          </a:p>
          <a:p>
            <a:pPr lvl="1"/>
            <a:r>
              <a:rPr lang="en-US" dirty="0"/>
              <a:t>hypothesis that is consistence with all the training examples </a:t>
            </a:r>
          </a:p>
          <a:p>
            <a:pPr lvl="1"/>
            <a:r>
              <a:rPr lang="en-US" dirty="0"/>
              <a:t>A hypothesis is said to generalize well if it correctly predicts the value of y for novel example.</a:t>
            </a:r>
          </a:p>
          <a:p>
            <a:r>
              <a:rPr lang="en-US" dirty="0"/>
              <a:t>Inductive Learning is an ill posed problem </a:t>
            </a:r>
          </a:p>
          <a:p>
            <a:pPr lvl="1"/>
            <a:r>
              <a:rPr lang="en-US" dirty="0"/>
              <a:t>where the data by itself is not sufficient to find a unique solutions</a:t>
            </a:r>
          </a:p>
          <a:p>
            <a:r>
              <a:rPr lang="en-US" dirty="0"/>
              <a:t>inductive learning hypothesis</a:t>
            </a:r>
          </a:p>
          <a:p>
            <a:pPr lvl="1"/>
            <a:r>
              <a:rPr lang="en-US" dirty="0"/>
              <a:t>A hypothesis which has a low training error over a sufficiently large training set is expected to do well on unseen examples.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16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of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function approximation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We assume </a:t>
            </a:r>
            <a:r>
              <a:rPr lang="en-US" i="1" dirty="0"/>
              <a:t>y </a:t>
            </a:r>
            <a:r>
              <a:rPr lang="en-US" dirty="0"/>
              <a:t>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) for</a:t>
            </a:r>
          </a:p>
          <a:p>
            <a:pPr lvl="1"/>
            <a:r>
              <a:rPr lang="en-US" dirty="0"/>
              <a:t>some unknown function </a:t>
            </a:r>
            <a:r>
              <a:rPr lang="en-US" i="1" dirty="0"/>
              <a:t>f</a:t>
            </a:r>
            <a:endParaRPr lang="en-US" dirty="0"/>
          </a:p>
          <a:p>
            <a:pPr lvl="1"/>
            <a:r>
              <a:rPr lang="en-US" dirty="0"/>
              <a:t>The goal of learning is to estimate the function </a:t>
            </a:r>
            <a:r>
              <a:rPr lang="en-US" i="1" dirty="0"/>
              <a:t>f </a:t>
            </a:r>
          </a:p>
          <a:p>
            <a:pPr lvl="2"/>
            <a:r>
              <a:rPr lang="en-US" dirty="0"/>
              <a:t>given a labeled training set</a:t>
            </a:r>
          </a:p>
          <a:p>
            <a:pPr lvl="2"/>
            <a:r>
              <a:rPr lang="en-US" dirty="0"/>
              <a:t>then to make predictions using </a:t>
            </a:r>
            <a:r>
              <a:rPr lang="cy-GB" dirty="0"/>
              <a:t>ŷ</a:t>
            </a:r>
            <a:r>
              <a:rPr lang="en-US" i="1" dirty="0"/>
              <a:t> </a:t>
            </a:r>
            <a:r>
              <a:rPr lang="en-US" dirty="0"/>
              <a:t>=  </a:t>
            </a:r>
            <a:r>
              <a:rPr lang="cy-GB" i="1" dirty="0"/>
              <a:t>f(x)</a:t>
            </a:r>
            <a:r>
              <a:rPr lang="en-US" dirty="0"/>
              <a:t>.</a:t>
            </a:r>
          </a:p>
          <a:p>
            <a:r>
              <a:rPr lang="en-US" dirty="0"/>
              <a:t>Generalization</a:t>
            </a:r>
          </a:p>
          <a:p>
            <a:pPr lvl="1"/>
            <a:r>
              <a:rPr lang="en-US" dirty="0"/>
              <a:t>to make predictions on novel inputs, meaning ones that we have not seen before </a:t>
            </a:r>
          </a:p>
          <a:p>
            <a:pPr lvl="1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Leslie </a:t>
            </a:r>
            <a:r>
              <a:rPr lang="en-US" dirty="0" err="1"/>
              <a:t>Kielbling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5163086" cy="360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31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Probabilistic Prediction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distribution over possible labels</a:t>
            </a:r>
          </a:p>
          <a:p>
            <a:r>
              <a:rPr lang="en-US" dirty="0"/>
              <a:t>given the input vector </a:t>
            </a:r>
            <a:r>
              <a:rPr lang="en-US" b="1" dirty="0"/>
              <a:t>x </a:t>
            </a:r>
            <a:r>
              <a:rPr lang="en-US" dirty="0"/>
              <a:t>and training set </a:t>
            </a:r>
            <a:r>
              <a:rPr lang="en-US" i="1" dirty="0"/>
              <a:t>D </a:t>
            </a:r>
            <a:r>
              <a:rPr lang="en-US" dirty="0"/>
              <a:t>is 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 err="1"/>
              <a:t>y|</a:t>
            </a:r>
            <a:r>
              <a:rPr lang="en-US" b="1" dirty="0" err="1"/>
              <a:t>x</a:t>
            </a:r>
            <a:r>
              <a:rPr lang="en-US" i="1" dirty="0" err="1"/>
              <a:t>,D</a:t>
            </a:r>
            <a:r>
              <a:rPr lang="en-US" dirty="0"/>
              <a:t>)</a:t>
            </a:r>
          </a:p>
          <a:p>
            <a:r>
              <a:rPr lang="en-US" dirty="0"/>
              <a:t>If there are just two classes</a:t>
            </a:r>
          </a:p>
          <a:p>
            <a:pPr lvl="1"/>
            <a:r>
              <a:rPr lang="en-US" dirty="0"/>
              <a:t> it is sufficient to return the single number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y </a:t>
            </a:r>
            <a:r>
              <a:rPr lang="en-US" dirty="0"/>
              <a:t>= 1</a:t>
            </a:r>
            <a:r>
              <a:rPr lang="en-US" i="1" dirty="0"/>
              <a:t>|</a:t>
            </a:r>
            <a:r>
              <a:rPr lang="en-US" b="1" dirty="0"/>
              <a:t>x</a:t>
            </a:r>
            <a:r>
              <a:rPr lang="en-US" i="1" dirty="0"/>
              <a:t>,D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since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y </a:t>
            </a:r>
            <a:r>
              <a:rPr lang="en-US" dirty="0"/>
              <a:t>= 1</a:t>
            </a:r>
            <a:r>
              <a:rPr lang="en-US" i="1" dirty="0"/>
              <a:t>|</a:t>
            </a:r>
            <a:r>
              <a:rPr lang="en-US" b="1" dirty="0"/>
              <a:t>x</a:t>
            </a:r>
            <a:r>
              <a:rPr lang="en-US" i="1" dirty="0"/>
              <a:t>,D</a:t>
            </a:r>
            <a:r>
              <a:rPr lang="en-US" dirty="0"/>
              <a:t>) +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y </a:t>
            </a:r>
            <a:r>
              <a:rPr lang="en-US" dirty="0"/>
              <a:t>=0</a:t>
            </a:r>
            <a:r>
              <a:rPr lang="en-US" i="1" dirty="0"/>
              <a:t>|</a:t>
            </a:r>
            <a:r>
              <a:rPr lang="en-US" b="1" dirty="0"/>
              <a:t>x</a:t>
            </a:r>
            <a:r>
              <a:rPr lang="en-US" i="1" dirty="0"/>
              <a:t>,D</a:t>
            </a:r>
            <a:r>
              <a:rPr lang="en-US" dirty="0"/>
              <a:t>) = 1.)</a:t>
            </a:r>
          </a:p>
          <a:p>
            <a:r>
              <a:rPr lang="en-US" dirty="0"/>
              <a:t>MAP Estimate (Maximum A Posteriori estimate)</a:t>
            </a:r>
          </a:p>
          <a:p>
            <a:pPr lvl="1"/>
            <a:r>
              <a:rPr lang="en-US" dirty="0"/>
              <a:t>Most probable class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2936237" y="5123543"/>
            <a:ext cx="5217163" cy="92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1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943"/>
            <a:ext cx="10515600" cy="47110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History</a:t>
            </a:r>
          </a:p>
          <a:p>
            <a:r>
              <a:rPr lang="en-US" dirty="0"/>
              <a:t>Definition of ML</a:t>
            </a:r>
          </a:p>
          <a:p>
            <a:r>
              <a:rPr lang="en-US" dirty="0"/>
              <a:t>Types of Learning</a:t>
            </a:r>
          </a:p>
          <a:p>
            <a:pPr lvl="1"/>
            <a:r>
              <a:rPr lang="en-US" dirty="0"/>
              <a:t>Supervised Learning</a:t>
            </a:r>
          </a:p>
          <a:p>
            <a:pPr lvl="1"/>
            <a:r>
              <a:rPr lang="en-US" dirty="0"/>
              <a:t>Unsupervised Learning</a:t>
            </a:r>
          </a:p>
          <a:p>
            <a:pPr lvl="1"/>
            <a:r>
              <a:rPr lang="en-US" dirty="0"/>
              <a:t>Reinforcement Learning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Hypothesis Space</a:t>
            </a:r>
          </a:p>
          <a:p>
            <a:pPr lvl="1"/>
            <a:r>
              <a:rPr lang="en-US" dirty="0"/>
              <a:t>Inductive Bias</a:t>
            </a:r>
          </a:p>
          <a:p>
            <a:pPr lvl="1"/>
            <a:r>
              <a:rPr lang="en-US" dirty="0"/>
              <a:t>Inductive Learning &amp; Generalization</a:t>
            </a:r>
          </a:p>
          <a:p>
            <a:pPr lvl="1"/>
            <a:r>
              <a:rPr lang="en-US" dirty="0"/>
              <a:t>Model Evaluation  &amp; Selection</a:t>
            </a:r>
          </a:p>
          <a:p>
            <a:pPr lvl="1"/>
            <a:r>
              <a:rPr lang="en-US" dirty="0"/>
              <a:t>Bias &amp; Variance</a:t>
            </a:r>
          </a:p>
          <a:p>
            <a:pPr lvl="1"/>
            <a:r>
              <a:rPr lang="en-US" dirty="0"/>
              <a:t>Parametric vs. Non Parametric Models</a:t>
            </a:r>
          </a:p>
          <a:p>
            <a:pPr lvl="1"/>
            <a:r>
              <a:rPr lang="en-US" dirty="0"/>
              <a:t>Model Selection</a:t>
            </a:r>
          </a:p>
          <a:p>
            <a:pPr lvl="1"/>
            <a:r>
              <a:rPr lang="en-US" dirty="0"/>
              <a:t>No free lunch theories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09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Evaluation of Learning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Evaluating the performance of learning systems is important because</a:t>
            </a:r>
          </a:p>
          <a:p>
            <a:pPr lvl="1"/>
            <a:r>
              <a:rPr lang="en-US" dirty="0"/>
              <a:t>Learning systems are designed to predict the class of future unlabeled data points</a:t>
            </a:r>
          </a:p>
          <a:p>
            <a:r>
              <a:rPr lang="en-US" dirty="0"/>
              <a:t>Experimental Valuation include</a:t>
            </a:r>
          </a:p>
          <a:p>
            <a:pPr lvl="1"/>
            <a:r>
              <a:rPr lang="en-US" dirty="0"/>
              <a:t>Error 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Precision/Recall</a:t>
            </a:r>
          </a:p>
          <a:p>
            <a:r>
              <a:rPr lang="en-US" dirty="0"/>
              <a:t>Typical Choices for Sampling Methods</a:t>
            </a:r>
          </a:p>
          <a:p>
            <a:pPr lvl="1"/>
            <a:r>
              <a:rPr lang="en-US" dirty="0"/>
              <a:t>Train/test sets</a:t>
            </a:r>
          </a:p>
          <a:p>
            <a:pPr lvl="2"/>
            <a:r>
              <a:rPr lang="en-US" dirty="0"/>
              <a:t>Error or other parameters is measured on the training set</a:t>
            </a:r>
          </a:p>
          <a:p>
            <a:pPr lvl="2"/>
            <a:r>
              <a:rPr lang="en-US" dirty="0"/>
              <a:t>the error or accuracy on the training set is not, may not be a reflection of the true error</a:t>
            </a:r>
          </a:p>
          <a:p>
            <a:pPr lvl="1"/>
            <a:r>
              <a:rPr lang="en-US" dirty="0"/>
              <a:t>K-fold Cross-validation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68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000" dirty="0"/>
                  <a:t>How is error measured?</a:t>
                </a:r>
              </a:p>
              <a:p>
                <a:r>
                  <a:rPr lang="en-US" sz="3000" dirty="0"/>
                  <a:t>Suppose we want to make a prediction of a value for a target feature on example x</a:t>
                </a:r>
              </a:p>
              <a:p>
                <a:pPr lvl="1"/>
                <a:r>
                  <a:rPr lang="en-US" sz="2600" dirty="0"/>
                  <a:t>y is the observed value of target feature on example x</a:t>
                </a:r>
              </a:p>
              <a:p>
                <a:pPr lvl="1"/>
                <a:r>
                  <a:rPr lang="cy-GB" sz="2600" dirty="0"/>
                  <a:t>ŷ is the predicted value of targer feature on example x</a:t>
                </a:r>
              </a:p>
              <a:p>
                <a:pPr lvl="1"/>
                <a:r>
                  <a:rPr lang="cy-GB" sz="2600" dirty="0"/>
                  <a:t>ŷ = h(x)</a:t>
                </a:r>
              </a:p>
              <a:p>
                <a:pPr lvl="1"/>
                <a:r>
                  <a:rPr lang="cy-GB" sz="2600" dirty="0"/>
                  <a:t>For Regression Problems</a:t>
                </a:r>
              </a:p>
              <a:p>
                <a:pPr lvl="1"/>
                <a:r>
                  <a:rPr lang="cy-GB" sz="2600" dirty="0"/>
                  <a:t>Absolute error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y-GB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cy-GB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Sum of square error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8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2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3000" dirty="0"/>
                  <a:t>Suppose we want to make a prediction of a value for a target feature on example x</a:t>
                </a:r>
              </a:p>
              <a:p>
                <a:pPr lvl="1"/>
                <a:r>
                  <a:rPr lang="en-US" sz="2600" dirty="0"/>
                  <a:t>y is the observed value of target feature on example x</a:t>
                </a:r>
              </a:p>
              <a:p>
                <a:pPr lvl="1"/>
                <a:r>
                  <a:rPr lang="cy-GB" sz="2600" dirty="0"/>
                  <a:t>ŷ is the predicted value of targer feature on example x</a:t>
                </a:r>
              </a:p>
              <a:p>
                <a:pPr lvl="1"/>
                <a:r>
                  <a:rPr lang="cy-GB" sz="2600" dirty="0"/>
                  <a:t>ŷ = h(x)</a:t>
                </a:r>
              </a:p>
              <a:p>
                <a:r>
                  <a:rPr lang="en-US" dirty="0"/>
                  <a:t>For Classification Problems</a:t>
                </a:r>
              </a:p>
              <a:p>
                <a:r>
                  <a:rPr lang="en-US" dirty="0"/>
                  <a:t>Number of Misclassifications: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returns 1 if the class labels are different</a:t>
                </a:r>
              </a:p>
              <a:p>
                <a:pPr lvl="1"/>
                <a:r>
                  <a:rPr lang="en-US" dirty="0"/>
                  <a:t>Returns 0 if the class labels are same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641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43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in Classification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1797044"/>
              </p:ext>
            </p:extLst>
          </p:nvPr>
        </p:nvGraphicFramePr>
        <p:xfrm>
          <a:off x="1447954" y="3053644"/>
          <a:ext cx="4270676" cy="12864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77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TP</a:t>
                      </a:r>
                    </a:p>
                  </a:txBody>
                  <a:tcPr marL="123997" marR="1239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FP</a:t>
                      </a:r>
                    </a:p>
                  </a:txBody>
                  <a:tcPr marL="123997" marR="1239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FN</a:t>
                      </a:r>
                    </a:p>
                  </a:txBody>
                  <a:tcPr marL="123997" marR="1239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TN</a:t>
                      </a:r>
                    </a:p>
                  </a:txBody>
                  <a:tcPr marL="123997" marR="1239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Recall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18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38513" y="2568802"/>
            <a:ext cx="396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Class ------------------------------------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027790"/>
            <a:ext cx="461665" cy="194700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Hypothesis Class-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78201" y="4408715"/>
            <a:ext cx="3545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407" y="4465070"/>
            <a:ext cx="39626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485445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Error </a:t>
            </a:r>
            <a:r>
              <a:rPr lang="en-US" dirty="0" err="1"/>
              <a:t>vs</a:t>
            </a:r>
            <a:r>
              <a:rPr lang="en-US" dirty="0"/>
              <a:t> True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Sample Error </a:t>
                </a:r>
              </a:p>
              <a:p>
                <a:pPr lvl="1"/>
                <a:r>
                  <a:rPr lang="en-US" dirty="0"/>
                  <a:t>of hypothesis f with respect to target function c and data sample S is </a:t>
                </a:r>
              </a:p>
              <a:p>
                <a:pPr lvl="1"/>
                <a:r>
                  <a:rPr lang="en-US" dirty="0" err="1"/>
                  <a:t>error</a:t>
                </a:r>
                <a:r>
                  <a:rPr lang="en-US" baseline="-25000" dirty="0" err="1"/>
                  <a:t>S</a:t>
                </a:r>
                <a:r>
                  <a:rPr lang="en-US" dirty="0"/>
                  <a:t>(f)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 True Error </a:t>
                </a:r>
              </a:p>
              <a:p>
                <a:pPr lvl="1"/>
                <a:r>
                  <a:rPr lang="en-US" dirty="0"/>
                  <a:t>of hypothesis f with respect to target function c and distribution D </a:t>
                </a:r>
              </a:p>
              <a:p>
                <a:pPr lvl="1"/>
                <a:r>
                  <a:rPr lang="en-US" dirty="0"/>
                  <a:t>Is the probability that h will misclassify an instance drawn on random according to D</a:t>
                </a:r>
              </a:p>
              <a:p>
                <a:pPr lvl="1"/>
                <a:r>
                  <a:rPr lang="en-US" dirty="0" err="1"/>
                  <a:t>error</a:t>
                </a:r>
                <a:r>
                  <a:rPr lang="en-US" baseline="-25000" dirty="0" err="1"/>
                  <a:t>D</a:t>
                </a:r>
                <a:r>
                  <a:rPr lang="en-US" dirty="0"/>
                  <a:t>(f) = </a:t>
                </a:r>
                <a:r>
                  <a:rPr lang="en-US" dirty="0" err="1"/>
                  <a:t>Pr</a:t>
                </a:r>
                <a:r>
                  <a:rPr lang="en-US" dirty="0"/>
                  <a:t> </a:t>
                </a:r>
                <a:r>
                  <a:rPr lang="en-US" baseline="-25000" dirty="0"/>
                  <a:t>x</a:t>
                </a:r>
                <a14:m>
                  <m:oMath xmlns:m="http://schemas.openxmlformats.org/officeDocument/2006/math">
                    <m:r>
                      <a:rPr lang="en-US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[f(x)≠c(x)]</a:t>
                </a:r>
              </a:p>
              <a:p>
                <a:r>
                  <a:rPr lang="en-US" dirty="0"/>
                  <a:t>Causes of Error</a:t>
                </a:r>
              </a:p>
              <a:p>
                <a:pPr lvl="1"/>
                <a:r>
                  <a:rPr lang="en-US" dirty="0"/>
                  <a:t>Search Bias </a:t>
                </a:r>
              </a:p>
              <a:p>
                <a:pPr lvl="2"/>
                <a:r>
                  <a:rPr lang="en-US" dirty="0"/>
                  <a:t>given the hypotheses space the search algorithm is not exhaustively searching the hypotheses space, but making certain simplification </a:t>
                </a:r>
              </a:p>
              <a:p>
                <a:pPr lvl="1"/>
                <a:r>
                  <a:rPr lang="en-US" b="1" dirty="0"/>
                  <a:t>Variance</a:t>
                </a:r>
                <a:r>
                  <a:rPr lang="en-US" dirty="0"/>
                  <a:t> is the amount that the estimate of the target function will change given different training data</a:t>
                </a:r>
              </a:p>
              <a:p>
                <a:pPr lvl="1"/>
                <a:r>
                  <a:rPr lang="en-US" dirty="0"/>
                  <a:t>Variance error due to the limited size of the sample that you use for testing .</a:t>
                </a:r>
              </a:p>
              <a:p>
                <a:pPr lvl="1"/>
                <a:r>
                  <a:rPr lang="en-US" dirty="0"/>
                  <a:t>Noise - the features used are not sufficient to capture everything about the task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3221" r="-638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72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 &amp;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5682"/>
            <a:ext cx="10515600" cy="4351338"/>
          </a:xfrm>
        </p:spPr>
        <p:txBody>
          <a:bodyPr/>
          <a:lstStyle/>
          <a:p>
            <a:r>
              <a:rPr lang="en-US" dirty="0"/>
              <a:t>Bias </a:t>
            </a:r>
          </a:p>
          <a:p>
            <a:pPr lvl="1"/>
            <a:r>
              <a:rPr lang="en-US" dirty="0"/>
              <a:t>We use a set for training and you use a disjoint set of examples for testing</a:t>
            </a:r>
          </a:p>
          <a:p>
            <a:pPr lvl="1"/>
            <a:r>
              <a:rPr lang="en-US" dirty="0"/>
              <a:t>Ideally both the training set and the test set are drawn from the distribution.</a:t>
            </a:r>
          </a:p>
          <a:p>
            <a:r>
              <a:rPr lang="en-US" dirty="0"/>
              <a:t>Variance</a:t>
            </a:r>
          </a:p>
          <a:p>
            <a:pPr lvl="1"/>
            <a:r>
              <a:rPr lang="en-US" dirty="0"/>
              <a:t>If the test set is small there will be variance. </a:t>
            </a:r>
          </a:p>
          <a:p>
            <a:pPr lvl="1"/>
            <a:r>
              <a:rPr lang="en-US" dirty="0"/>
              <a:t>The accuracy may be very high or very low on that set. </a:t>
            </a:r>
          </a:p>
          <a:p>
            <a:pPr lvl="1"/>
            <a:r>
              <a:rPr lang="en-US" dirty="0"/>
              <a:t>If we have a larger test set the variance will be smaller.</a:t>
            </a:r>
          </a:p>
          <a:p>
            <a:r>
              <a:rPr lang="en-US" dirty="0"/>
              <a:t>Validation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58" y="4840849"/>
            <a:ext cx="7155542" cy="120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13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fold cross validation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26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set used to tune model parameters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1915886" y="2419383"/>
            <a:ext cx="8360227" cy="363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13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in the KNN case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6284686" y="1836512"/>
            <a:ext cx="5225143" cy="451983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38200" y="1859189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care about generalization error or test error</a:t>
            </a:r>
          </a:p>
          <a:p>
            <a:r>
              <a:rPr lang="en-US" dirty="0"/>
              <a:t>Test error (Red Line)</a:t>
            </a:r>
          </a:p>
          <a:p>
            <a:pPr lvl="1"/>
            <a:r>
              <a:rPr lang="en-US" dirty="0"/>
              <a:t>U-shaped curve</a:t>
            </a:r>
          </a:p>
          <a:p>
            <a:pPr lvl="1"/>
            <a:r>
              <a:rPr lang="en-US" dirty="0"/>
              <a:t>for complex models (small </a:t>
            </a:r>
            <a:r>
              <a:rPr lang="en-US" i="1" dirty="0"/>
              <a:t>K</a:t>
            </a:r>
            <a:r>
              <a:rPr lang="en-US" dirty="0"/>
              <a:t>), the method </a:t>
            </a:r>
            <a:r>
              <a:rPr lang="en-US" dirty="0" err="1"/>
              <a:t>overfits</a:t>
            </a:r>
            <a:endParaRPr lang="en-US" dirty="0"/>
          </a:p>
          <a:p>
            <a:pPr lvl="1"/>
            <a:r>
              <a:rPr lang="en-US" dirty="0"/>
              <a:t>simple models (big </a:t>
            </a:r>
            <a:r>
              <a:rPr lang="en-US" i="1" dirty="0"/>
              <a:t>K</a:t>
            </a:r>
            <a:r>
              <a:rPr lang="en-US" dirty="0"/>
              <a:t>), the method </a:t>
            </a:r>
            <a:r>
              <a:rPr lang="en-US" dirty="0" err="1"/>
              <a:t>underfits</a:t>
            </a:r>
            <a:endParaRPr lang="en-US" dirty="0"/>
          </a:p>
          <a:p>
            <a:r>
              <a:rPr lang="en-US" dirty="0"/>
              <a:t>Use validation test to pick </a:t>
            </a:r>
            <a:r>
              <a:rPr lang="en-US" i="1" dirty="0"/>
              <a:t>K </a:t>
            </a:r>
          </a:p>
          <a:p>
            <a:pPr lvl="1"/>
            <a:r>
              <a:rPr lang="en-US" i="1" dirty="0"/>
              <a:t>Pick </a:t>
            </a:r>
            <a:r>
              <a:rPr lang="en-US" dirty="0"/>
              <a:t>the value with the minimum error on the test set</a:t>
            </a:r>
          </a:p>
          <a:p>
            <a:pPr lvl="1"/>
            <a:r>
              <a:rPr lang="en-US" dirty="0"/>
              <a:t>K = 10 to 100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50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Trade-off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ML there is always are trade-off between</a:t>
            </a:r>
          </a:p>
          <a:p>
            <a:pPr lvl="1"/>
            <a:r>
              <a:rPr lang="en-US" dirty="0"/>
              <a:t>Complex hypothesis that fit the training data well</a:t>
            </a:r>
          </a:p>
          <a:p>
            <a:pPr lvl="1"/>
            <a:r>
              <a:rPr lang="en-US" dirty="0"/>
              <a:t>Simpler hypothesis that may generalize better</a:t>
            </a:r>
          </a:p>
          <a:p>
            <a:r>
              <a:rPr lang="en-US" dirty="0"/>
              <a:t>As the amount of training data increases, the generalization error decreases</a:t>
            </a:r>
          </a:p>
          <a:p>
            <a:r>
              <a:rPr lang="en-US" dirty="0"/>
              <a:t>No Free Lunch Algorithm (</a:t>
            </a:r>
            <a:r>
              <a:rPr lang="en-US" dirty="0" err="1"/>
              <a:t>Wolpert</a:t>
            </a:r>
            <a:r>
              <a:rPr lang="en-US" dirty="0"/>
              <a:t> 1996).</a:t>
            </a:r>
          </a:p>
          <a:p>
            <a:pPr lvl="1"/>
            <a:r>
              <a:rPr lang="en-US" dirty="0"/>
              <a:t>All models are wrong, but some models are useful. — George Box (Box and Draper 1987</a:t>
            </a:r>
          </a:p>
          <a:p>
            <a:r>
              <a:rPr lang="en-US" dirty="0"/>
              <a:t>As a consequence of the no free lunch theorem</a:t>
            </a:r>
          </a:p>
          <a:p>
            <a:pPr lvl="1"/>
            <a:r>
              <a:rPr lang="en-US" dirty="0"/>
              <a:t>Need to develop many different types of models</a:t>
            </a:r>
          </a:p>
          <a:p>
            <a:pPr lvl="1"/>
            <a:r>
              <a:rPr lang="en-US" dirty="0"/>
              <a:t>to cover the wide variety of data that occurs in the real world. </a:t>
            </a:r>
          </a:p>
          <a:p>
            <a:pPr lvl="1"/>
            <a:r>
              <a:rPr lang="en-US" dirty="0"/>
              <a:t>For each model, there may be many different algorithms we can use to train the model</a:t>
            </a:r>
          </a:p>
          <a:p>
            <a:pPr lvl="1"/>
            <a:r>
              <a:rPr lang="en-US" dirty="0"/>
              <a:t>Then make  speed-accuracy-complexity tradeoffs.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15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improve the learning algorithm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74" y="2555123"/>
            <a:ext cx="5358869" cy="339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1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457"/>
            <a:ext cx="10515600" cy="4696506"/>
          </a:xfrm>
        </p:spPr>
        <p:txBody>
          <a:bodyPr>
            <a:normAutofit/>
          </a:bodyPr>
          <a:lstStyle/>
          <a:p>
            <a:r>
              <a:rPr lang="en-US" dirty="0"/>
              <a:t>1950s – Arthur Samuel’s checkers playing games</a:t>
            </a:r>
          </a:p>
          <a:p>
            <a:r>
              <a:rPr lang="en-US" dirty="0"/>
              <a:t>1960s </a:t>
            </a:r>
          </a:p>
          <a:p>
            <a:pPr lvl="1"/>
            <a:r>
              <a:rPr lang="en-US" dirty="0"/>
              <a:t> Rosenblatt proposed a perceptron</a:t>
            </a:r>
          </a:p>
          <a:p>
            <a:pPr lvl="1"/>
            <a:r>
              <a:rPr lang="en-US" dirty="0"/>
              <a:t>Delta Learning Rule</a:t>
            </a:r>
          </a:p>
          <a:p>
            <a:pPr lvl="1"/>
            <a:r>
              <a:rPr lang="en-US" dirty="0" err="1"/>
              <a:t>Minsky</a:t>
            </a:r>
            <a:r>
              <a:rPr lang="en-US" dirty="0"/>
              <a:t> and </a:t>
            </a:r>
            <a:r>
              <a:rPr lang="en-US" dirty="0" err="1"/>
              <a:t>Papert</a:t>
            </a:r>
            <a:endParaRPr lang="en-US" dirty="0"/>
          </a:p>
          <a:p>
            <a:r>
              <a:rPr lang="en-US" dirty="0"/>
              <a:t>1970s</a:t>
            </a:r>
          </a:p>
          <a:p>
            <a:pPr lvl="1"/>
            <a:r>
              <a:rPr lang="en-US" dirty="0"/>
              <a:t>Symbolic concept of Induction</a:t>
            </a:r>
          </a:p>
          <a:p>
            <a:pPr lvl="1"/>
            <a:r>
              <a:rPr lang="en-US" dirty="0"/>
              <a:t>Expert systems</a:t>
            </a:r>
          </a:p>
          <a:p>
            <a:pPr lvl="1"/>
            <a:r>
              <a:rPr lang="en-US" dirty="0"/>
              <a:t>Ross Quinlan’s ID3</a:t>
            </a:r>
          </a:p>
          <a:p>
            <a:pPr lvl="1"/>
            <a:r>
              <a:rPr lang="en-US" dirty="0"/>
              <a:t>Symbolic Natural Language Processing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71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248" y="365125"/>
            <a:ext cx="8371504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89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560285" y="537029"/>
            <a:ext cx="9071429" cy="563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25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910248" y="365125"/>
            <a:ext cx="8371504" cy="581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00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vs. Variance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393370" y="1436914"/>
            <a:ext cx="9376229" cy="464457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17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</a:t>
            </a:r>
            <a:r>
              <a:rPr lang="en-US" dirty="0" err="1"/>
              <a:t>Vs</a:t>
            </a:r>
            <a:r>
              <a:rPr lang="en-US" dirty="0"/>
              <a:t> Variance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893961" y="1690688"/>
            <a:ext cx="8404078" cy="452142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32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Bias </a:t>
            </a:r>
            <a:r>
              <a:rPr lang="en-US" dirty="0" err="1"/>
              <a:t>vs</a:t>
            </a:r>
            <a:r>
              <a:rPr lang="en-US" dirty="0"/>
              <a:t> Variance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040544" y="1690687"/>
            <a:ext cx="8110912" cy="447788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30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931886" y="1567543"/>
            <a:ext cx="6371771" cy="460942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97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Bias vs. High Variance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643" y="1825625"/>
            <a:ext cx="4574714" cy="4351338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29829" y="1825625"/>
            <a:ext cx="4548199" cy="421517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050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38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552" y="1870075"/>
            <a:ext cx="7882895" cy="430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48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</a:t>
            </a:r>
            <a:r>
              <a:rPr lang="en-US" dirty="0" err="1"/>
              <a:t>vs</a:t>
            </a:r>
            <a:r>
              <a:rPr lang="en-US" dirty="0"/>
              <a:t> Non Parametric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Parametric model</a:t>
            </a:r>
            <a:endParaRPr lang="en-US" dirty="0"/>
          </a:p>
          <a:p>
            <a:pPr lvl="1"/>
            <a:r>
              <a:rPr lang="en-US" dirty="0"/>
              <a:t>A learning model that summarizes data with a set of parameters of fixed size </a:t>
            </a:r>
          </a:p>
          <a:p>
            <a:pPr lvl="1"/>
            <a:r>
              <a:rPr lang="en-US" dirty="0"/>
              <a:t>independent of the number of training examples. </a:t>
            </a:r>
          </a:p>
          <a:p>
            <a:pPr lvl="1"/>
            <a:r>
              <a:rPr lang="en-US" dirty="0"/>
              <a:t>Faster to use</a:t>
            </a:r>
          </a:p>
          <a:p>
            <a:pPr lvl="1"/>
            <a:r>
              <a:rPr lang="en-US" dirty="0"/>
              <a:t>but making stronger assumptions</a:t>
            </a:r>
          </a:p>
          <a:p>
            <a:pPr lvl="1"/>
            <a:r>
              <a:rPr lang="en-US" dirty="0"/>
              <a:t>Examples </a:t>
            </a:r>
          </a:p>
          <a:p>
            <a:pPr lvl="2"/>
            <a:r>
              <a:rPr lang="en-US" dirty="0"/>
              <a:t>Linear Regression</a:t>
            </a:r>
          </a:p>
          <a:p>
            <a:pPr lvl="2"/>
            <a:r>
              <a:rPr lang="en-US" dirty="0"/>
              <a:t>Logistic Regression</a:t>
            </a:r>
          </a:p>
          <a:p>
            <a:pPr lvl="2"/>
            <a:r>
              <a:rPr lang="en-US" dirty="0"/>
              <a:t>Naive Bayes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7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429"/>
            <a:ext cx="10515600" cy="47255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1980s</a:t>
            </a:r>
          </a:p>
          <a:p>
            <a:pPr lvl="1"/>
            <a:r>
              <a:rPr lang="en-US" dirty="0"/>
              <a:t>Advanced Decision Trees and Rule Learning</a:t>
            </a:r>
          </a:p>
          <a:p>
            <a:pPr lvl="1"/>
            <a:r>
              <a:rPr lang="en-US" dirty="0"/>
              <a:t>Resurgence in Neural Networks – Back Propagation</a:t>
            </a:r>
          </a:p>
          <a:p>
            <a:pPr lvl="1"/>
            <a:r>
              <a:rPr lang="en-US" dirty="0" err="1"/>
              <a:t>Werbos</a:t>
            </a:r>
            <a:r>
              <a:rPr lang="en-US" dirty="0"/>
              <a:t> - Multilayer Perceptron Networks  </a:t>
            </a:r>
          </a:p>
          <a:p>
            <a:pPr lvl="1"/>
            <a:r>
              <a:rPr lang="en-US" dirty="0" err="1"/>
              <a:t>Valiant’s</a:t>
            </a:r>
            <a:r>
              <a:rPr lang="en-US" dirty="0"/>
              <a:t> Probably Approximate Correct Learning (PAC)  Learning Theory – experimental methodology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1990s</a:t>
            </a:r>
          </a:p>
          <a:p>
            <a:pPr lvl="1"/>
            <a:r>
              <a:rPr lang="en-US" dirty="0" err="1"/>
              <a:t>Vapnik</a:t>
            </a:r>
            <a:r>
              <a:rPr lang="en-US" dirty="0"/>
              <a:t>, Cortes  – Support Vector Machines, Kernels in 2000</a:t>
            </a:r>
          </a:p>
          <a:p>
            <a:pPr lvl="1"/>
            <a:r>
              <a:rPr lang="en-US" dirty="0"/>
              <a:t>Data Mining</a:t>
            </a:r>
          </a:p>
          <a:p>
            <a:pPr lvl="1"/>
            <a:r>
              <a:rPr lang="en-US" dirty="0"/>
              <a:t>Freund &amp; </a:t>
            </a:r>
            <a:r>
              <a:rPr lang="en-US" dirty="0" err="1"/>
              <a:t>Shapire</a:t>
            </a:r>
            <a:r>
              <a:rPr lang="en-US" dirty="0"/>
              <a:t> – ADA Boost – create a strong classifier from an ensemble of weak classifiers</a:t>
            </a:r>
          </a:p>
          <a:p>
            <a:pPr lvl="1"/>
            <a:r>
              <a:rPr lang="en-US" dirty="0"/>
              <a:t>Bremen - Random Forest - 2001</a:t>
            </a:r>
          </a:p>
          <a:p>
            <a:pPr lvl="1"/>
            <a:r>
              <a:rPr lang="en-US" dirty="0"/>
              <a:t>Bayes Net </a:t>
            </a:r>
          </a:p>
          <a:p>
            <a:pPr lvl="1"/>
            <a:r>
              <a:rPr lang="en-US" dirty="0"/>
              <a:t>Adaptive Agents and Web Applications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62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</a:t>
            </a:r>
            <a:r>
              <a:rPr lang="en-US" dirty="0" err="1"/>
              <a:t>vs</a:t>
            </a:r>
            <a:r>
              <a:rPr lang="en-US" dirty="0"/>
              <a:t> Non Parametric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Nonparametric model</a:t>
            </a:r>
          </a:p>
          <a:p>
            <a:pPr lvl="1"/>
            <a:r>
              <a:rPr lang="en-US" dirty="0"/>
              <a:t>Model with lot of data and no prior knowledge </a:t>
            </a:r>
          </a:p>
          <a:p>
            <a:pPr lvl="1"/>
            <a:r>
              <a:rPr lang="en-US" dirty="0"/>
              <a:t>no need to choose  the right features.</a:t>
            </a:r>
          </a:p>
          <a:p>
            <a:pPr lvl="1"/>
            <a:r>
              <a:rPr lang="en-US" dirty="0"/>
              <a:t>more flexible, but often computationally intractable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Decision Trees</a:t>
            </a:r>
          </a:p>
          <a:p>
            <a:pPr lvl="2"/>
            <a:r>
              <a:rPr lang="en-US" dirty="0"/>
              <a:t>K-Nearest Neighbor</a:t>
            </a:r>
          </a:p>
          <a:p>
            <a:pPr lvl="2"/>
            <a:r>
              <a:rPr lang="en-US" dirty="0"/>
              <a:t>Support Vector Machines with Gaussian Kernels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413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Kevin P. Murphy, Machine Learning: A Probabilistic Perspective, MIT Press, 2012. 	</a:t>
            </a:r>
          </a:p>
          <a:p>
            <a:r>
              <a:rPr lang="en-US" dirty="0"/>
              <a:t>Introduction to Machine Learning – Prof. </a:t>
            </a:r>
            <a:r>
              <a:rPr lang="en-US" dirty="0" err="1"/>
              <a:t>Sudeshna</a:t>
            </a:r>
            <a:r>
              <a:rPr lang="en-US" dirty="0"/>
              <a:t> Sarkar, </a:t>
            </a:r>
          </a:p>
          <a:p>
            <a:pPr lvl="1"/>
            <a:r>
              <a:rPr lang="en-US" b="1" dirty="0"/>
              <a:t>Week 1: </a:t>
            </a:r>
            <a:r>
              <a:rPr lang="en-US" dirty="0"/>
              <a:t>Introduction: Basic definitions, types of learning, hypothesis space and inductive bias, evaluation, cross-validation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7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2000s</a:t>
            </a:r>
          </a:p>
          <a:p>
            <a:pPr lvl="1"/>
            <a:r>
              <a:rPr lang="en-US" dirty="0"/>
              <a:t>Deep Learning</a:t>
            </a:r>
          </a:p>
          <a:p>
            <a:pPr lvl="1"/>
            <a:r>
              <a:rPr lang="en-US" dirty="0"/>
              <a:t>New Hardware – GPUS</a:t>
            </a:r>
          </a:p>
          <a:p>
            <a:pPr lvl="1"/>
            <a:r>
              <a:rPr lang="en-US" dirty="0"/>
              <a:t>Cloud Enabled</a:t>
            </a:r>
          </a:p>
          <a:p>
            <a:pPr lvl="1"/>
            <a:r>
              <a:rPr lang="en-US" dirty="0"/>
              <a:t>Availability of Big Data</a:t>
            </a:r>
          </a:p>
          <a:p>
            <a:pPr lvl="1"/>
            <a:r>
              <a:rPr lang="en-US" dirty="0"/>
              <a:t>Milestones</a:t>
            </a:r>
          </a:p>
          <a:p>
            <a:pPr lvl="2"/>
            <a:r>
              <a:rPr lang="en-US" dirty="0"/>
              <a:t>1997 – Deep Blue beat Gary Kasparov in a game of chess</a:t>
            </a:r>
          </a:p>
          <a:p>
            <a:pPr lvl="2"/>
            <a:r>
              <a:rPr lang="en-US" dirty="0"/>
              <a:t>2009 – Google built Self Driving Cars</a:t>
            </a:r>
          </a:p>
          <a:p>
            <a:pPr lvl="2"/>
            <a:r>
              <a:rPr lang="en-US" dirty="0"/>
              <a:t>2011 – IBM’s Watson won the popular game of jeopardy</a:t>
            </a:r>
          </a:p>
          <a:p>
            <a:pPr lvl="2"/>
            <a:r>
              <a:rPr lang="en-US" dirty="0"/>
              <a:t>2014 – Human Vision surpassed by ML vision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8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Programmatic Vs. Machine Learning Solution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Data		Program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Data		Output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Program or Learning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to solve subsequent tasks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44913" y="3468914"/>
            <a:ext cx="2960915" cy="986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COMPUTER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90057" y="2757714"/>
            <a:ext cx="624114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038600" y="2670629"/>
            <a:ext cx="504371" cy="79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425371" y="4455886"/>
            <a:ext cx="0" cy="49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344229" y="3379221"/>
            <a:ext cx="2960915" cy="986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COMPUTER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561943" y="2757714"/>
            <a:ext cx="856343" cy="621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9056914" y="2757714"/>
            <a:ext cx="522515" cy="621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2"/>
          </p:cNvCxnSpPr>
          <p:nvPr/>
        </p:nvCxnSpPr>
        <p:spPr>
          <a:xfrm flipH="1">
            <a:off x="8824686" y="4366193"/>
            <a:ext cx="1" cy="583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90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of Machine Learning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Arthur Samuel (1959). </a:t>
            </a:r>
          </a:p>
          <a:p>
            <a:pPr lvl="1"/>
            <a:r>
              <a:rPr lang="en-US" dirty="0"/>
              <a:t>Field of study that gives computers the ability to learn without being explicitly programmed.</a:t>
            </a:r>
          </a:p>
          <a:p>
            <a:endParaRPr lang="en-US" dirty="0"/>
          </a:p>
          <a:p>
            <a:r>
              <a:rPr lang="en-US" dirty="0"/>
              <a:t>Tom Mitchel (1998)</a:t>
            </a:r>
          </a:p>
          <a:p>
            <a:pPr lvl="1"/>
            <a:r>
              <a:rPr lang="en-US" dirty="0"/>
              <a:t>A computer program is said to learn</a:t>
            </a:r>
          </a:p>
          <a:p>
            <a:pPr lvl="1"/>
            <a:r>
              <a:rPr lang="en-US" dirty="0"/>
              <a:t>from experience E </a:t>
            </a:r>
          </a:p>
          <a:p>
            <a:pPr lvl="1"/>
            <a:r>
              <a:rPr lang="en-US" dirty="0"/>
              <a:t>with respect to some task T</a:t>
            </a:r>
          </a:p>
          <a:p>
            <a:pPr lvl="1"/>
            <a:r>
              <a:rPr lang="en-US" dirty="0"/>
              <a:t>and some performance measure P, </a:t>
            </a:r>
          </a:p>
          <a:p>
            <a:pPr lvl="1"/>
            <a:r>
              <a:rPr lang="en-US" dirty="0"/>
              <a:t>if its performance on T, as measured by P, improves with experience 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3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Machine Learning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32328" y="2002971"/>
            <a:ext cx="7532914" cy="375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3672114" y="3352800"/>
            <a:ext cx="1944915" cy="74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271657" y="3338286"/>
            <a:ext cx="1741714" cy="754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REASONER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38286" y="2888343"/>
            <a:ext cx="566057" cy="46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12146" y="2429318"/>
            <a:ext cx="183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Experiences/Data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512457" y="4115759"/>
            <a:ext cx="725714" cy="62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5632" y="4855988"/>
            <a:ext cx="285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Background Knowledge/Bias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617029" y="3715657"/>
            <a:ext cx="1654628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37943" y="333828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53400" y="2674648"/>
            <a:ext cx="830943" cy="626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53400" y="2329872"/>
            <a:ext cx="146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Problem/Task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153400" y="4130450"/>
            <a:ext cx="830943" cy="612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518730" y="4798889"/>
            <a:ext cx="218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Answer/Performance</a:t>
            </a:r>
          </a:p>
        </p:txBody>
      </p:sp>
    </p:spTree>
    <p:extLst>
      <p:ext uri="{BB962C8B-B14F-4D97-AF65-F5344CB8AC3E}">
        <p14:creationId xmlns:p14="http://schemas.microsoft.com/office/powerpoint/2010/main" val="729981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943" y="1825625"/>
            <a:ext cx="5569857" cy="4351338"/>
          </a:xfrm>
        </p:spPr>
        <p:txBody>
          <a:bodyPr>
            <a:normAutofit/>
          </a:bodyPr>
          <a:lstStyle/>
          <a:p>
            <a:r>
              <a:rPr lang="en-US" dirty="0"/>
              <a:t> Supervised learning</a:t>
            </a:r>
          </a:p>
          <a:p>
            <a:pPr lvl="1"/>
            <a:r>
              <a:rPr lang="en-US" dirty="0"/>
              <a:t>predict y from x </a:t>
            </a:r>
          </a:p>
          <a:p>
            <a:pPr lvl="1"/>
            <a:r>
              <a:rPr lang="en-US" dirty="0"/>
              <a:t>Given a labelled set of input-output pairs, Map input x to output y</a:t>
            </a:r>
          </a:p>
          <a:p>
            <a:pPr lvl="1"/>
            <a:r>
              <a:rPr lang="en-US" dirty="0"/>
              <a:t>Given: Training set {(x</a:t>
            </a:r>
            <a:r>
              <a:rPr lang="en-US" baseline="-25000" dirty="0"/>
              <a:t>i 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) | </a:t>
            </a:r>
            <a:r>
              <a:rPr lang="en-US" dirty="0" err="1"/>
              <a:t>i</a:t>
            </a:r>
            <a:r>
              <a:rPr lang="en-US" dirty="0"/>
              <a:t> = 1 … n} </a:t>
            </a:r>
          </a:p>
          <a:p>
            <a:pPr lvl="1"/>
            <a:r>
              <a:rPr lang="en-US" dirty="0"/>
              <a:t>Find: A good approximation to </a:t>
            </a:r>
          </a:p>
          <a:p>
            <a:pPr marL="914400" lvl="2" indent="0">
              <a:buNone/>
            </a:pPr>
            <a:r>
              <a:rPr lang="en-US" dirty="0"/>
              <a:t>f : X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Y</a:t>
            </a:r>
          </a:p>
          <a:p>
            <a:pPr lvl="1"/>
            <a:r>
              <a:rPr lang="en-US" dirty="0"/>
              <a:t>Classification – y is categorical </a:t>
            </a:r>
          </a:p>
          <a:p>
            <a:pPr lvl="1"/>
            <a:r>
              <a:rPr lang="en-US" dirty="0"/>
              <a:t>Regression – y is real values</a:t>
            </a:r>
          </a:p>
          <a:p>
            <a:pPr lvl="1"/>
            <a:r>
              <a:rPr lang="en-US" dirty="0"/>
              <a:t>Examples - spam detection, Digit Recognition, stock prices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6326378" y="1690688"/>
            <a:ext cx="4234613" cy="391993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, Dept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11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F7A14CA634AE469B96691D94FD32F7" ma:contentTypeVersion="4" ma:contentTypeDescription="Create a new document." ma:contentTypeScope="" ma:versionID="869a0138e39bf107821b75f7c62676e7">
  <xsd:schema xmlns:xsd="http://www.w3.org/2001/XMLSchema" xmlns:xs="http://www.w3.org/2001/XMLSchema" xmlns:p="http://schemas.microsoft.com/office/2006/metadata/properties" xmlns:ns2="cec7fef7-e975-4ca8-918d-7eb5d545cf95" xmlns:ns3="6555ff34-ecb9-4dd7-8026-f8d44bab36a6" targetNamespace="http://schemas.microsoft.com/office/2006/metadata/properties" ma:root="true" ma:fieldsID="3dc7831d6995a6353e09a3946566aa59" ns2:_="" ns3:_="">
    <xsd:import namespace="cec7fef7-e975-4ca8-918d-7eb5d545cf95"/>
    <xsd:import namespace="6555ff34-ecb9-4dd7-8026-f8d44bab36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c7fef7-e975-4ca8-918d-7eb5d545cf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55ff34-ecb9-4dd7-8026-f8d44bab36a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14E9E5-3239-4C5B-8B30-225C4454E1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11B739-EF7C-4CBA-8CA0-F658C91A33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c7fef7-e975-4ca8-918d-7eb5d545cf95"/>
    <ds:schemaRef ds:uri="6555ff34-ecb9-4dd7-8026-f8d44bab36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B99848-3CEF-4198-994A-FD5641392701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2539</Words>
  <Application>Microsoft Office PowerPoint</Application>
  <PresentationFormat>Widescreen</PresentationFormat>
  <Paragraphs>403</Paragraphs>
  <Slides>41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Machine Learning MCA 5152 </vt:lpstr>
      <vt:lpstr>Contents</vt:lpstr>
      <vt:lpstr>History</vt:lpstr>
      <vt:lpstr>History</vt:lpstr>
      <vt:lpstr>History </vt:lpstr>
      <vt:lpstr>Programmatic Vs. Machine Learning Solution</vt:lpstr>
      <vt:lpstr>Formal Definition of Machine Learning</vt:lpstr>
      <vt:lpstr>Definition of Machine Learning</vt:lpstr>
      <vt:lpstr>Types of Learning</vt:lpstr>
      <vt:lpstr>Supervised Learning</vt:lpstr>
      <vt:lpstr>Types of Learning</vt:lpstr>
      <vt:lpstr>Types of Learning</vt:lpstr>
      <vt:lpstr>Terminology</vt:lpstr>
      <vt:lpstr>Terminology</vt:lpstr>
      <vt:lpstr>Hypothesis language - representations</vt:lpstr>
      <vt:lpstr>Inductive Bias</vt:lpstr>
      <vt:lpstr>Inductive Learning</vt:lpstr>
      <vt:lpstr>Formal Definition of Learning</vt:lpstr>
      <vt:lpstr>Need for Probabilistic Prediction</vt:lpstr>
      <vt:lpstr>Experimental Evaluation of Learning Algorithms</vt:lpstr>
      <vt:lpstr>Model Evaluation</vt:lpstr>
      <vt:lpstr>Model Evaluation </vt:lpstr>
      <vt:lpstr>Model Evaluation in Classification</vt:lpstr>
      <vt:lpstr>Sample Error vs True Error</vt:lpstr>
      <vt:lpstr>Bias  &amp; Variance</vt:lpstr>
      <vt:lpstr>K fold cross validation</vt:lpstr>
      <vt:lpstr>Model Selection in the KNN case</vt:lpstr>
      <vt:lpstr>Machine Learning Trade-off</vt:lpstr>
      <vt:lpstr>Developing a learning algorithm</vt:lpstr>
      <vt:lpstr>PowerPoint Presentation</vt:lpstr>
      <vt:lpstr>PowerPoint Presentation</vt:lpstr>
      <vt:lpstr>PowerPoint Presentation</vt:lpstr>
      <vt:lpstr>Bias vs. Variance</vt:lpstr>
      <vt:lpstr>Bias Vs Variance</vt:lpstr>
      <vt:lpstr>Diagnosing Bias vs Variance</vt:lpstr>
      <vt:lpstr>Learning Curves</vt:lpstr>
      <vt:lpstr>High Bias vs. High Variance</vt:lpstr>
      <vt:lpstr>Solutions</vt:lpstr>
      <vt:lpstr>Parametric vs Non Parametric Models</vt:lpstr>
      <vt:lpstr>Parametric vs Non Parametric Models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MCA 5152</dc:title>
  <dc:creator>Rohini Rao</dc:creator>
  <cp:lastModifiedBy>Nirmal Kumar Nigam</cp:lastModifiedBy>
  <cp:revision>80</cp:revision>
  <dcterms:created xsi:type="dcterms:W3CDTF">2020-08-02T12:27:39Z</dcterms:created>
  <dcterms:modified xsi:type="dcterms:W3CDTF">2023-03-02T03:30:33Z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0x01010027F7A14CA634AE469B96691D94FD32F7</vt:lpwstr>
  </property>
</Properties>
</file>