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2" r:id="rId3"/>
    <p:sldId id="277" r:id="rId4"/>
    <p:sldId id="269" r:id="rId5"/>
    <p:sldId id="263" r:id="rId6"/>
    <p:sldId id="267" r:id="rId7"/>
    <p:sldId id="282" r:id="rId8"/>
    <p:sldId id="281" r:id="rId9"/>
    <p:sldId id="268" r:id="rId10"/>
    <p:sldId id="279" r:id="rId11"/>
    <p:sldId id="280" r:id="rId12"/>
    <p:sldId id="264" r:id="rId13"/>
    <p:sldId id="270" r:id="rId14"/>
    <p:sldId id="273" r:id="rId15"/>
    <p:sldId id="275" r:id="rId16"/>
    <p:sldId id="274" r:id="rId17"/>
    <p:sldId id="276" r:id="rId18"/>
    <p:sldId id="278" r:id="rId19"/>
    <p:sldId id="260" r:id="rId20"/>
    <p:sldId id="261" r:id="rId21"/>
    <p:sldId id="257" r:id="rId22"/>
    <p:sldId id="258" r:id="rId23"/>
    <p:sldId id="271"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660" autoAdjust="0"/>
  </p:normalViewPr>
  <p:slideViewPr>
    <p:cSldViewPr snapToGrid="0">
      <p:cViewPr varScale="1">
        <p:scale>
          <a:sx n="97" d="100"/>
          <a:sy n="97" d="100"/>
        </p:scale>
        <p:origin x="1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68718D-E09B-4947-B02E-0A6D9DFC7087}"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sk-SK"/>
        </a:p>
      </dgm:t>
    </dgm:pt>
    <dgm:pt modelId="{CE95CD61-0EF1-4086-9667-02509D2E0A98}">
      <dgm:prSet phldrT="[Text]"/>
      <dgm:spPr/>
      <dgm:t>
        <a:bodyPr/>
        <a:lstStyle/>
        <a:p>
          <a:r>
            <a:rPr lang="en-US" b="1" dirty="0" err="1"/>
            <a:t>MSBuild</a:t>
          </a:r>
          <a:r>
            <a:rPr lang="en-US" b="1" dirty="0"/>
            <a:t> /</a:t>
          </a:r>
          <a:r>
            <a:rPr lang="en-US" b="1" dirty="0" err="1"/>
            <a:t>ReportAnalyzer</a:t>
          </a:r>
          <a:r>
            <a:rPr lang="en-US" b="1" dirty="0"/>
            <a:t> (100x)</a:t>
          </a:r>
          <a:endParaRPr lang="sk-SK" b="1" dirty="0"/>
        </a:p>
      </dgm:t>
    </dgm:pt>
    <dgm:pt modelId="{43C313C0-D565-4538-942B-B48174111EF8}" type="parTrans" cxnId="{FFFF9B74-34D8-4F9B-A123-232041C4C0F5}">
      <dgm:prSet/>
      <dgm:spPr/>
      <dgm:t>
        <a:bodyPr/>
        <a:lstStyle/>
        <a:p>
          <a:endParaRPr lang="sk-SK"/>
        </a:p>
      </dgm:t>
    </dgm:pt>
    <dgm:pt modelId="{C2152161-3FCC-4E74-9B3E-1D63841B06E0}" type="sibTrans" cxnId="{FFFF9B74-34D8-4F9B-A123-232041C4C0F5}">
      <dgm:prSet/>
      <dgm:spPr/>
      <dgm:t>
        <a:bodyPr/>
        <a:lstStyle/>
        <a:p>
          <a:endParaRPr lang="sk-SK"/>
        </a:p>
      </dgm:t>
    </dgm:pt>
    <dgm:pt modelId="{99D2400C-007C-443C-8A2B-439A089AD20C}">
      <dgm:prSet phldrT="[Text]"/>
      <dgm:spPr/>
      <dgm:t>
        <a:bodyPr/>
        <a:lstStyle/>
        <a:p>
          <a:r>
            <a:rPr lang="en-US" b="1" dirty="0"/>
            <a:t>Parse analyzers’ execution times</a:t>
          </a:r>
          <a:endParaRPr lang="sk-SK" b="1" dirty="0"/>
        </a:p>
      </dgm:t>
    </dgm:pt>
    <dgm:pt modelId="{39E8BE5E-9E65-4379-8D71-1A46063707FA}" type="parTrans" cxnId="{EA8F236A-4BCA-47EB-B339-20323056CFC1}">
      <dgm:prSet/>
      <dgm:spPr/>
      <dgm:t>
        <a:bodyPr/>
        <a:lstStyle/>
        <a:p>
          <a:endParaRPr lang="sk-SK"/>
        </a:p>
      </dgm:t>
    </dgm:pt>
    <dgm:pt modelId="{4FDB5A97-35D7-40E4-B554-12359D7ACCD6}" type="sibTrans" cxnId="{EA8F236A-4BCA-47EB-B339-20323056CFC1}">
      <dgm:prSet/>
      <dgm:spPr/>
      <dgm:t>
        <a:bodyPr/>
        <a:lstStyle/>
        <a:p>
          <a:endParaRPr lang="sk-SK"/>
        </a:p>
      </dgm:t>
    </dgm:pt>
    <dgm:pt modelId="{C28AAE6A-EFB2-47FF-81D2-7636AB213402}">
      <dgm:prSet phldrT="[Text]"/>
      <dgm:spPr/>
      <dgm:t>
        <a:bodyPr/>
        <a:lstStyle/>
        <a:p>
          <a:r>
            <a:rPr lang="en-US" b="1" dirty="0"/>
            <a:t>Sum per-project results</a:t>
          </a:r>
          <a:endParaRPr lang="sk-SK" b="1" dirty="0"/>
        </a:p>
      </dgm:t>
    </dgm:pt>
    <dgm:pt modelId="{6D34B6B7-7747-4D98-8940-0F30643224C7}" type="parTrans" cxnId="{642FFF6E-CBD4-4E9F-99AC-5CC78E5C854F}">
      <dgm:prSet/>
      <dgm:spPr/>
      <dgm:t>
        <a:bodyPr/>
        <a:lstStyle/>
        <a:p>
          <a:endParaRPr lang="sk-SK"/>
        </a:p>
      </dgm:t>
    </dgm:pt>
    <dgm:pt modelId="{1D40A3FE-D37B-4903-9C25-91D16929A265}" type="sibTrans" cxnId="{642FFF6E-CBD4-4E9F-99AC-5CC78E5C854F}">
      <dgm:prSet/>
      <dgm:spPr/>
      <dgm:t>
        <a:bodyPr/>
        <a:lstStyle/>
        <a:p>
          <a:endParaRPr lang="sk-SK"/>
        </a:p>
      </dgm:t>
    </dgm:pt>
    <dgm:pt modelId="{B7880B2C-11F6-4157-B744-B93B3AD4E39E}">
      <dgm:prSet phldrT="[Text]"/>
      <dgm:spPr/>
      <dgm:t>
        <a:bodyPr/>
        <a:lstStyle/>
        <a:p>
          <a:r>
            <a:rPr lang="en-US" b="1" dirty="0"/>
            <a:t>Aggregate results from multiple runs</a:t>
          </a:r>
          <a:endParaRPr lang="sk-SK" b="1" dirty="0"/>
        </a:p>
      </dgm:t>
    </dgm:pt>
    <dgm:pt modelId="{86A54670-FB36-4E5A-8627-950D8D3B557B}" type="parTrans" cxnId="{6E340C8C-1BFE-4419-8F43-34DBC28FF1A3}">
      <dgm:prSet/>
      <dgm:spPr/>
      <dgm:t>
        <a:bodyPr/>
        <a:lstStyle/>
        <a:p>
          <a:endParaRPr lang="sk-SK"/>
        </a:p>
      </dgm:t>
    </dgm:pt>
    <dgm:pt modelId="{806B18DF-FE6D-4CF4-98E2-4F2299111BEE}" type="sibTrans" cxnId="{6E340C8C-1BFE-4419-8F43-34DBC28FF1A3}">
      <dgm:prSet/>
      <dgm:spPr/>
      <dgm:t>
        <a:bodyPr/>
        <a:lstStyle/>
        <a:p>
          <a:endParaRPr lang="sk-SK"/>
        </a:p>
      </dgm:t>
    </dgm:pt>
    <dgm:pt modelId="{4542965A-8048-49CA-B46F-FE79FBFC4D90}" type="pres">
      <dgm:prSet presAssocID="{9868718D-E09B-4947-B02E-0A6D9DFC7087}" presName="Name0" presStyleCnt="0">
        <dgm:presLayoutVars>
          <dgm:dir/>
          <dgm:resizeHandles val="exact"/>
        </dgm:presLayoutVars>
      </dgm:prSet>
      <dgm:spPr/>
    </dgm:pt>
    <dgm:pt modelId="{EF841A09-6215-449B-9BF5-6C554990A0A7}" type="pres">
      <dgm:prSet presAssocID="{CE95CD61-0EF1-4086-9667-02509D2E0A98}" presName="composite" presStyleCnt="0"/>
      <dgm:spPr/>
    </dgm:pt>
    <dgm:pt modelId="{A2E82877-52E6-44F8-8BBD-D9749F8C45F3}" type="pres">
      <dgm:prSet presAssocID="{CE95CD61-0EF1-4086-9667-02509D2E0A98}" presName="imagSh" presStyleLbl="bgImgPlace1" presStyleIdx="0" presStyleCnt="4" custScaleX="131057" custScaleY="132841" custLinFactNeighborX="2306" custLinFactNeighborY="-11664"/>
      <dgm:spPr>
        <a:solidFill>
          <a:schemeClr val="bg2">
            <a:lumMod val="95000"/>
          </a:schemeClr>
        </a:solidFill>
        <a:ln>
          <a:solidFill>
            <a:schemeClr val="tx1"/>
          </a:solidFill>
        </a:ln>
      </dgm:spPr>
    </dgm:pt>
    <dgm:pt modelId="{4179F554-F1A9-4D65-93F2-6D3A830A90BD}" type="pres">
      <dgm:prSet presAssocID="{CE95CD61-0EF1-4086-9667-02509D2E0A98}" presName="txNode" presStyleLbl="node1" presStyleIdx="0" presStyleCnt="4">
        <dgm:presLayoutVars>
          <dgm:bulletEnabled val="1"/>
        </dgm:presLayoutVars>
      </dgm:prSet>
      <dgm:spPr/>
    </dgm:pt>
    <dgm:pt modelId="{E202795B-62BA-4E96-807E-93023FCFBDD8}" type="pres">
      <dgm:prSet presAssocID="{C2152161-3FCC-4E74-9B3E-1D63841B06E0}" presName="sibTrans" presStyleLbl="sibTrans2D1" presStyleIdx="0" presStyleCnt="3"/>
      <dgm:spPr/>
    </dgm:pt>
    <dgm:pt modelId="{16851F6E-4221-416E-8614-4DB026A617CE}" type="pres">
      <dgm:prSet presAssocID="{C2152161-3FCC-4E74-9B3E-1D63841B06E0}" presName="connTx" presStyleLbl="sibTrans2D1" presStyleIdx="0" presStyleCnt="3"/>
      <dgm:spPr/>
    </dgm:pt>
    <dgm:pt modelId="{272362F4-BAD7-41CA-A870-8C069CDA9253}" type="pres">
      <dgm:prSet presAssocID="{99D2400C-007C-443C-8A2B-439A089AD20C}" presName="composite" presStyleCnt="0"/>
      <dgm:spPr/>
    </dgm:pt>
    <dgm:pt modelId="{002A34AE-A8CF-4382-8602-FF0F23082EF1}" type="pres">
      <dgm:prSet presAssocID="{99D2400C-007C-443C-8A2B-439A089AD20C}" presName="imagSh" presStyleLbl="bgImgPlace1" presStyleIdx="1" presStyleCnt="4" custScaleX="131057" custScaleY="132841" custLinFactNeighborX="-6961" custLinFactNeighborY="-11664"/>
      <dgm:spPr>
        <a:solidFill>
          <a:schemeClr val="bg2">
            <a:lumMod val="95000"/>
          </a:schemeClr>
        </a:solidFill>
        <a:ln>
          <a:solidFill>
            <a:schemeClr val="tx1"/>
          </a:solidFill>
        </a:ln>
      </dgm:spPr>
    </dgm:pt>
    <dgm:pt modelId="{FBC34624-A7F4-4D3B-BAA3-7304F4A917F0}" type="pres">
      <dgm:prSet presAssocID="{99D2400C-007C-443C-8A2B-439A089AD20C}" presName="txNode" presStyleLbl="node1" presStyleIdx="1" presStyleCnt="4">
        <dgm:presLayoutVars>
          <dgm:bulletEnabled val="1"/>
        </dgm:presLayoutVars>
      </dgm:prSet>
      <dgm:spPr/>
    </dgm:pt>
    <dgm:pt modelId="{215BDC10-6070-4175-A845-72A53B9F38D5}" type="pres">
      <dgm:prSet presAssocID="{4FDB5A97-35D7-40E4-B554-12359D7ACCD6}" presName="sibTrans" presStyleLbl="sibTrans2D1" presStyleIdx="1" presStyleCnt="3"/>
      <dgm:spPr/>
    </dgm:pt>
    <dgm:pt modelId="{27859603-39D8-403C-8C6C-966C4E67D5D0}" type="pres">
      <dgm:prSet presAssocID="{4FDB5A97-35D7-40E4-B554-12359D7ACCD6}" presName="connTx" presStyleLbl="sibTrans2D1" presStyleIdx="1" presStyleCnt="3"/>
      <dgm:spPr/>
    </dgm:pt>
    <dgm:pt modelId="{FA5978FD-7369-49C5-BE53-3403F51C5FB5}" type="pres">
      <dgm:prSet presAssocID="{C28AAE6A-EFB2-47FF-81D2-7636AB213402}" presName="composite" presStyleCnt="0"/>
      <dgm:spPr/>
    </dgm:pt>
    <dgm:pt modelId="{387304D5-4865-4A2C-8242-CA9E0C3FD222}" type="pres">
      <dgm:prSet presAssocID="{C28AAE6A-EFB2-47FF-81D2-7636AB213402}" presName="imagSh" presStyleLbl="bgImgPlace1" presStyleIdx="2" presStyleCnt="4" custScaleX="131057" custScaleY="132841" custLinFactNeighborX="-6961" custLinFactNeighborY="-11664"/>
      <dgm:spPr>
        <a:solidFill>
          <a:schemeClr val="bg2">
            <a:lumMod val="95000"/>
          </a:schemeClr>
        </a:solidFill>
        <a:ln>
          <a:solidFill>
            <a:schemeClr val="tx1"/>
          </a:solidFill>
        </a:ln>
      </dgm:spPr>
    </dgm:pt>
    <dgm:pt modelId="{2AEADFF5-E99D-4820-8389-CEB9EF9645E7}" type="pres">
      <dgm:prSet presAssocID="{C28AAE6A-EFB2-47FF-81D2-7636AB213402}" presName="txNode" presStyleLbl="node1" presStyleIdx="2" presStyleCnt="4">
        <dgm:presLayoutVars>
          <dgm:bulletEnabled val="1"/>
        </dgm:presLayoutVars>
      </dgm:prSet>
      <dgm:spPr/>
    </dgm:pt>
    <dgm:pt modelId="{6FF30006-7556-4AAB-93B2-878542E6CF51}" type="pres">
      <dgm:prSet presAssocID="{1D40A3FE-D37B-4903-9C25-91D16929A265}" presName="sibTrans" presStyleLbl="sibTrans2D1" presStyleIdx="2" presStyleCnt="3"/>
      <dgm:spPr/>
    </dgm:pt>
    <dgm:pt modelId="{5E9AC90E-26F5-4EE0-B3C7-BB96F3C99138}" type="pres">
      <dgm:prSet presAssocID="{1D40A3FE-D37B-4903-9C25-91D16929A265}" presName="connTx" presStyleLbl="sibTrans2D1" presStyleIdx="2" presStyleCnt="3"/>
      <dgm:spPr/>
    </dgm:pt>
    <dgm:pt modelId="{DDE6C2FF-37BF-4385-A754-BC0CA98078ED}" type="pres">
      <dgm:prSet presAssocID="{B7880B2C-11F6-4157-B744-B93B3AD4E39E}" presName="composite" presStyleCnt="0"/>
      <dgm:spPr/>
    </dgm:pt>
    <dgm:pt modelId="{57B487F4-D1E3-4FE4-AD6D-ACBA3768C386}" type="pres">
      <dgm:prSet presAssocID="{B7880B2C-11F6-4157-B744-B93B3AD4E39E}" presName="imagSh" presStyleLbl="bgImgPlace1" presStyleIdx="3" presStyleCnt="4" custScaleX="131057" custScaleY="132841" custLinFactNeighborX="-14368" custLinFactNeighborY="-11664"/>
      <dgm:spPr>
        <a:solidFill>
          <a:schemeClr val="bg2">
            <a:lumMod val="95000"/>
          </a:schemeClr>
        </a:solidFill>
        <a:ln>
          <a:solidFill>
            <a:schemeClr val="tx1"/>
          </a:solidFill>
        </a:ln>
      </dgm:spPr>
    </dgm:pt>
    <dgm:pt modelId="{BF9E5673-5636-4B36-8D60-EEE7978E5637}" type="pres">
      <dgm:prSet presAssocID="{B7880B2C-11F6-4157-B744-B93B3AD4E39E}" presName="txNode" presStyleLbl="node1" presStyleIdx="3" presStyleCnt="4">
        <dgm:presLayoutVars>
          <dgm:bulletEnabled val="1"/>
        </dgm:presLayoutVars>
      </dgm:prSet>
      <dgm:spPr/>
    </dgm:pt>
  </dgm:ptLst>
  <dgm:cxnLst>
    <dgm:cxn modelId="{30DF2C1C-4C84-41A2-9576-CAE2718DB323}" type="presOf" srcId="{B7880B2C-11F6-4157-B744-B93B3AD4E39E}" destId="{BF9E5673-5636-4B36-8D60-EEE7978E5637}" srcOrd="0" destOrd="0" presId="urn:microsoft.com/office/officeart/2005/8/layout/hProcess10"/>
    <dgm:cxn modelId="{8BF83240-73BE-4E46-A2D9-184D769FEBF0}" type="presOf" srcId="{CE95CD61-0EF1-4086-9667-02509D2E0A98}" destId="{4179F554-F1A9-4D65-93F2-6D3A830A90BD}" srcOrd="0" destOrd="0" presId="urn:microsoft.com/office/officeart/2005/8/layout/hProcess10"/>
    <dgm:cxn modelId="{EA8F236A-4BCA-47EB-B339-20323056CFC1}" srcId="{9868718D-E09B-4947-B02E-0A6D9DFC7087}" destId="{99D2400C-007C-443C-8A2B-439A089AD20C}" srcOrd="1" destOrd="0" parTransId="{39E8BE5E-9E65-4379-8D71-1A46063707FA}" sibTransId="{4FDB5A97-35D7-40E4-B554-12359D7ACCD6}"/>
    <dgm:cxn modelId="{8C02E66A-569F-45A1-9F13-AD35D45D1D95}" type="presOf" srcId="{4FDB5A97-35D7-40E4-B554-12359D7ACCD6}" destId="{27859603-39D8-403C-8C6C-966C4E67D5D0}" srcOrd="1" destOrd="0" presId="urn:microsoft.com/office/officeart/2005/8/layout/hProcess10"/>
    <dgm:cxn modelId="{75E9E36E-0E70-4EEF-9779-DEFEFD78DF9B}" type="presOf" srcId="{1D40A3FE-D37B-4903-9C25-91D16929A265}" destId="{6FF30006-7556-4AAB-93B2-878542E6CF51}" srcOrd="0" destOrd="0" presId="urn:microsoft.com/office/officeart/2005/8/layout/hProcess10"/>
    <dgm:cxn modelId="{642FFF6E-CBD4-4E9F-99AC-5CC78E5C854F}" srcId="{9868718D-E09B-4947-B02E-0A6D9DFC7087}" destId="{C28AAE6A-EFB2-47FF-81D2-7636AB213402}" srcOrd="2" destOrd="0" parTransId="{6D34B6B7-7747-4D98-8940-0F30643224C7}" sibTransId="{1D40A3FE-D37B-4903-9C25-91D16929A265}"/>
    <dgm:cxn modelId="{FFFF9B74-34D8-4F9B-A123-232041C4C0F5}" srcId="{9868718D-E09B-4947-B02E-0A6D9DFC7087}" destId="{CE95CD61-0EF1-4086-9667-02509D2E0A98}" srcOrd="0" destOrd="0" parTransId="{43C313C0-D565-4538-942B-B48174111EF8}" sibTransId="{C2152161-3FCC-4E74-9B3E-1D63841B06E0}"/>
    <dgm:cxn modelId="{63F90A77-3B4C-440A-A6BF-568BA5C0CD68}" type="presOf" srcId="{4FDB5A97-35D7-40E4-B554-12359D7ACCD6}" destId="{215BDC10-6070-4175-A845-72A53B9F38D5}" srcOrd="0" destOrd="0" presId="urn:microsoft.com/office/officeart/2005/8/layout/hProcess10"/>
    <dgm:cxn modelId="{6E340C8C-1BFE-4419-8F43-34DBC28FF1A3}" srcId="{9868718D-E09B-4947-B02E-0A6D9DFC7087}" destId="{B7880B2C-11F6-4157-B744-B93B3AD4E39E}" srcOrd="3" destOrd="0" parTransId="{86A54670-FB36-4E5A-8627-950D8D3B557B}" sibTransId="{806B18DF-FE6D-4CF4-98E2-4F2299111BEE}"/>
    <dgm:cxn modelId="{709D0592-CD21-4B42-9583-7E49ADA801CD}" type="presOf" srcId="{1D40A3FE-D37B-4903-9C25-91D16929A265}" destId="{5E9AC90E-26F5-4EE0-B3C7-BB96F3C99138}" srcOrd="1" destOrd="0" presId="urn:microsoft.com/office/officeart/2005/8/layout/hProcess10"/>
    <dgm:cxn modelId="{405F3D97-3552-44DE-BD46-CCE29AF522DB}" type="presOf" srcId="{9868718D-E09B-4947-B02E-0A6D9DFC7087}" destId="{4542965A-8048-49CA-B46F-FE79FBFC4D90}" srcOrd="0" destOrd="0" presId="urn:microsoft.com/office/officeart/2005/8/layout/hProcess10"/>
    <dgm:cxn modelId="{B7A96CA7-E167-4AD8-8917-18EFB45A809E}" type="presOf" srcId="{99D2400C-007C-443C-8A2B-439A089AD20C}" destId="{FBC34624-A7F4-4D3B-BAA3-7304F4A917F0}" srcOrd="0" destOrd="0" presId="urn:microsoft.com/office/officeart/2005/8/layout/hProcess10"/>
    <dgm:cxn modelId="{A235D6AB-D219-4AA5-A98D-6A9A8379A121}" type="presOf" srcId="{C2152161-3FCC-4E74-9B3E-1D63841B06E0}" destId="{16851F6E-4221-416E-8614-4DB026A617CE}" srcOrd="1" destOrd="0" presId="urn:microsoft.com/office/officeart/2005/8/layout/hProcess10"/>
    <dgm:cxn modelId="{E89E2BD3-0D77-49BF-840B-8EB625F95763}" type="presOf" srcId="{C28AAE6A-EFB2-47FF-81D2-7636AB213402}" destId="{2AEADFF5-E99D-4820-8389-CEB9EF9645E7}" srcOrd="0" destOrd="0" presId="urn:microsoft.com/office/officeart/2005/8/layout/hProcess10"/>
    <dgm:cxn modelId="{B3CE38F9-36B8-4774-BEB6-3A0212614BD5}" type="presOf" srcId="{C2152161-3FCC-4E74-9B3E-1D63841B06E0}" destId="{E202795B-62BA-4E96-807E-93023FCFBDD8}" srcOrd="0" destOrd="0" presId="urn:microsoft.com/office/officeart/2005/8/layout/hProcess10"/>
    <dgm:cxn modelId="{280E2400-1729-4DB7-A289-C75A49DCB0BB}" type="presParOf" srcId="{4542965A-8048-49CA-B46F-FE79FBFC4D90}" destId="{EF841A09-6215-449B-9BF5-6C554990A0A7}" srcOrd="0" destOrd="0" presId="urn:microsoft.com/office/officeart/2005/8/layout/hProcess10"/>
    <dgm:cxn modelId="{EC150AC8-D505-4247-9453-8A982B0D2B93}" type="presParOf" srcId="{EF841A09-6215-449B-9BF5-6C554990A0A7}" destId="{A2E82877-52E6-44F8-8BBD-D9749F8C45F3}" srcOrd="0" destOrd="0" presId="urn:microsoft.com/office/officeart/2005/8/layout/hProcess10"/>
    <dgm:cxn modelId="{52D4EBE5-4619-47A0-957A-9FCD454FBF11}" type="presParOf" srcId="{EF841A09-6215-449B-9BF5-6C554990A0A7}" destId="{4179F554-F1A9-4D65-93F2-6D3A830A90BD}" srcOrd="1" destOrd="0" presId="urn:microsoft.com/office/officeart/2005/8/layout/hProcess10"/>
    <dgm:cxn modelId="{DE7EE750-0222-4A14-A6A8-9E5295FE4B91}" type="presParOf" srcId="{4542965A-8048-49CA-B46F-FE79FBFC4D90}" destId="{E202795B-62BA-4E96-807E-93023FCFBDD8}" srcOrd="1" destOrd="0" presId="urn:microsoft.com/office/officeart/2005/8/layout/hProcess10"/>
    <dgm:cxn modelId="{508B7D30-03CA-41D2-966A-1369BC472319}" type="presParOf" srcId="{E202795B-62BA-4E96-807E-93023FCFBDD8}" destId="{16851F6E-4221-416E-8614-4DB026A617CE}" srcOrd="0" destOrd="0" presId="urn:microsoft.com/office/officeart/2005/8/layout/hProcess10"/>
    <dgm:cxn modelId="{4C3EA724-EF60-42D5-A616-ADC2B9AB8D10}" type="presParOf" srcId="{4542965A-8048-49CA-B46F-FE79FBFC4D90}" destId="{272362F4-BAD7-41CA-A870-8C069CDA9253}" srcOrd="2" destOrd="0" presId="urn:microsoft.com/office/officeart/2005/8/layout/hProcess10"/>
    <dgm:cxn modelId="{05D3682D-B1BA-43B5-A9E5-7AA35018A745}" type="presParOf" srcId="{272362F4-BAD7-41CA-A870-8C069CDA9253}" destId="{002A34AE-A8CF-4382-8602-FF0F23082EF1}" srcOrd="0" destOrd="0" presId="urn:microsoft.com/office/officeart/2005/8/layout/hProcess10"/>
    <dgm:cxn modelId="{BFC8A837-F345-4D18-BB77-9FFE339C34A7}" type="presParOf" srcId="{272362F4-BAD7-41CA-A870-8C069CDA9253}" destId="{FBC34624-A7F4-4D3B-BAA3-7304F4A917F0}" srcOrd="1" destOrd="0" presId="urn:microsoft.com/office/officeart/2005/8/layout/hProcess10"/>
    <dgm:cxn modelId="{C3B3D48E-EA34-4A31-9AD6-9B1AF7F7C953}" type="presParOf" srcId="{4542965A-8048-49CA-B46F-FE79FBFC4D90}" destId="{215BDC10-6070-4175-A845-72A53B9F38D5}" srcOrd="3" destOrd="0" presId="urn:microsoft.com/office/officeart/2005/8/layout/hProcess10"/>
    <dgm:cxn modelId="{D8F04B96-0F91-4EB5-AE09-B02046265349}" type="presParOf" srcId="{215BDC10-6070-4175-A845-72A53B9F38D5}" destId="{27859603-39D8-403C-8C6C-966C4E67D5D0}" srcOrd="0" destOrd="0" presId="urn:microsoft.com/office/officeart/2005/8/layout/hProcess10"/>
    <dgm:cxn modelId="{0AD54458-5EEE-4B01-A60C-BB27F9203054}" type="presParOf" srcId="{4542965A-8048-49CA-B46F-FE79FBFC4D90}" destId="{FA5978FD-7369-49C5-BE53-3403F51C5FB5}" srcOrd="4" destOrd="0" presId="urn:microsoft.com/office/officeart/2005/8/layout/hProcess10"/>
    <dgm:cxn modelId="{8A39BEB6-08F8-43C2-8A70-C1467917B3EB}" type="presParOf" srcId="{FA5978FD-7369-49C5-BE53-3403F51C5FB5}" destId="{387304D5-4865-4A2C-8242-CA9E0C3FD222}" srcOrd="0" destOrd="0" presId="urn:microsoft.com/office/officeart/2005/8/layout/hProcess10"/>
    <dgm:cxn modelId="{6485D589-FC08-4126-AA86-18D3141198CE}" type="presParOf" srcId="{FA5978FD-7369-49C5-BE53-3403F51C5FB5}" destId="{2AEADFF5-E99D-4820-8389-CEB9EF9645E7}" srcOrd="1" destOrd="0" presId="urn:microsoft.com/office/officeart/2005/8/layout/hProcess10"/>
    <dgm:cxn modelId="{65B2355E-C5B8-4FAC-91ED-45BDAA888B03}" type="presParOf" srcId="{4542965A-8048-49CA-B46F-FE79FBFC4D90}" destId="{6FF30006-7556-4AAB-93B2-878542E6CF51}" srcOrd="5" destOrd="0" presId="urn:microsoft.com/office/officeart/2005/8/layout/hProcess10"/>
    <dgm:cxn modelId="{5937150D-0DE0-415E-A651-301AAD06B161}" type="presParOf" srcId="{6FF30006-7556-4AAB-93B2-878542E6CF51}" destId="{5E9AC90E-26F5-4EE0-B3C7-BB96F3C99138}" srcOrd="0" destOrd="0" presId="urn:microsoft.com/office/officeart/2005/8/layout/hProcess10"/>
    <dgm:cxn modelId="{4A28ACD1-0C31-4F99-BFA0-6A8FFA070423}" type="presParOf" srcId="{4542965A-8048-49CA-B46F-FE79FBFC4D90}" destId="{DDE6C2FF-37BF-4385-A754-BC0CA98078ED}" srcOrd="6" destOrd="0" presId="urn:microsoft.com/office/officeart/2005/8/layout/hProcess10"/>
    <dgm:cxn modelId="{AFAC892A-B31D-422D-BA96-B0A48CEE54CB}" type="presParOf" srcId="{DDE6C2FF-37BF-4385-A754-BC0CA98078ED}" destId="{57B487F4-D1E3-4FE4-AD6D-ACBA3768C386}" srcOrd="0" destOrd="0" presId="urn:microsoft.com/office/officeart/2005/8/layout/hProcess10"/>
    <dgm:cxn modelId="{656B72D7-3E47-4A28-BBF7-EF5319636D71}" type="presParOf" srcId="{DDE6C2FF-37BF-4385-A754-BC0CA98078ED}" destId="{BF9E5673-5636-4B36-8D60-EEE7978E5637}"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82877-52E6-44F8-8BBD-D9749F8C45F3}">
      <dsp:nvSpPr>
        <dsp:cNvPr id="0" name=""/>
        <dsp:cNvSpPr/>
      </dsp:nvSpPr>
      <dsp:spPr>
        <a:xfrm>
          <a:off x="38885" y="375303"/>
          <a:ext cx="2152719" cy="2182023"/>
        </a:xfrm>
        <a:prstGeom prst="roundRect">
          <a:avLst>
            <a:gd name="adj" fmla="val 10000"/>
          </a:avLst>
        </a:prstGeom>
        <a:solidFill>
          <a:schemeClr val="bg2">
            <a:lumMod val="95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179F554-F1A9-4D65-93F2-6D3A830A90BD}">
      <dsp:nvSpPr>
        <dsp:cNvPr id="0" name=""/>
        <dsp:cNvSpPr/>
      </dsp:nvSpPr>
      <dsp:spPr>
        <a:xfrm>
          <a:off x="523472" y="1822164"/>
          <a:ext cx="1642582" cy="16425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err="1"/>
            <a:t>MSBuild</a:t>
          </a:r>
          <a:r>
            <a:rPr lang="en-US" sz="1400" b="1" kern="1200" dirty="0"/>
            <a:t> /</a:t>
          </a:r>
          <a:r>
            <a:rPr lang="en-US" sz="1400" b="1" kern="1200" dirty="0" err="1"/>
            <a:t>ReportAnalyzer</a:t>
          </a:r>
          <a:r>
            <a:rPr lang="en-US" sz="1400" b="1" kern="1200" dirty="0"/>
            <a:t> (100x)</a:t>
          </a:r>
          <a:endParaRPr lang="sk-SK" sz="1400" b="1" kern="1200" dirty="0"/>
        </a:p>
      </dsp:txBody>
      <dsp:txXfrm>
        <a:off x="571582" y="1870274"/>
        <a:ext cx="1546362" cy="1546362"/>
      </dsp:txXfrm>
    </dsp:sp>
    <dsp:sp modelId="{E202795B-62BA-4E96-807E-93023FCFBDD8}">
      <dsp:nvSpPr>
        <dsp:cNvPr id="0" name=""/>
        <dsp:cNvSpPr/>
      </dsp:nvSpPr>
      <dsp:spPr>
        <a:xfrm>
          <a:off x="2365452" y="1268970"/>
          <a:ext cx="173847" cy="3946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sk-SK" sz="1200" kern="1200"/>
        </a:p>
      </dsp:txBody>
      <dsp:txXfrm>
        <a:off x="2365452" y="1347908"/>
        <a:ext cx="121693" cy="236813"/>
      </dsp:txXfrm>
    </dsp:sp>
    <dsp:sp modelId="{002A34AE-A8CF-4382-8602-FF0F23082EF1}">
      <dsp:nvSpPr>
        <dsp:cNvPr id="0" name=""/>
        <dsp:cNvSpPr/>
      </dsp:nvSpPr>
      <dsp:spPr>
        <a:xfrm>
          <a:off x="2688312" y="375303"/>
          <a:ext cx="2152719" cy="2182023"/>
        </a:xfrm>
        <a:prstGeom prst="roundRect">
          <a:avLst>
            <a:gd name="adj" fmla="val 10000"/>
          </a:avLst>
        </a:prstGeom>
        <a:solidFill>
          <a:schemeClr val="bg2">
            <a:lumMod val="95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BC34624-A7F4-4D3B-BAA3-7304F4A917F0}">
      <dsp:nvSpPr>
        <dsp:cNvPr id="0" name=""/>
        <dsp:cNvSpPr/>
      </dsp:nvSpPr>
      <dsp:spPr>
        <a:xfrm>
          <a:off x="3325117" y="1822164"/>
          <a:ext cx="1642582" cy="16425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Parse analyzers’ execution times</a:t>
          </a:r>
          <a:endParaRPr lang="sk-SK" sz="1400" b="1" kern="1200" dirty="0"/>
        </a:p>
      </dsp:txBody>
      <dsp:txXfrm>
        <a:off x="3373227" y="1870274"/>
        <a:ext cx="1546362" cy="1546362"/>
      </dsp:txXfrm>
    </dsp:sp>
    <dsp:sp modelId="{215BDC10-6070-4175-A845-72A53B9F38D5}">
      <dsp:nvSpPr>
        <dsp:cNvPr id="0" name=""/>
        <dsp:cNvSpPr/>
      </dsp:nvSpPr>
      <dsp:spPr>
        <a:xfrm>
          <a:off x="5068155" y="1268970"/>
          <a:ext cx="227123" cy="3946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sk-SK" sz="1200" kern="1200"/>
        </a:p>
      </dsp:txBody>
      <dsp:txXfrm>
        <a:off x="5068155" y="1347908"/>
        <a:ext cx="158986" cy="236813"/>
      </dsp:txXfrm>
    </dsp:sp>
    <dsp:sp modelId="{387304D5-4865-4A2C-8242-CA9E0C3FD222}">
      <dsp:nvSpPr>
        <dsp:cNvPr id="0" name=""/>
        <dsp:cNvSpPr/>
      </dsp:nvSpPr>
      <dsp:spPr>
        <a:xfrm>
          <a:off x="5489956" y="375303"/>
          <a:ext cx="2152719" cy="2182023"/>
        </a:xfrm>
        <a:prstGeom prst="roundRect">
          <a:avLst>
            <a:gd name="adj" fmla="val 10000"/>
          </a:avLst>
        </a:prstGeom>
        <a:solidFill>
          <a:schemeClr val="bg2">
            <a:lumMod val="95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2AEADFF5-E99D-4820-8389-CEB9EF9645E7}">
      <dsp:nvSpPr>
        <dsp:cNvPr id="0" name=""/>
        <dsp:cNvSpPr/>
      </dsp:nvSpPr>
      <dsp:spPr>
        <a:xfrm>
          <a:off x="6126762" y="1822164"/>
          <a:ext cx="1642582" cy="16425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Sum per-project results</a:t>
          </a:r>
          <a:endParaRPr lang="sk-SK" sz="1400" b="1" kern="1200" dirty="0"/>
        </a:p>
      </dsp:txBody>
      <dsp:txXfrm>
        <a:off x="6174872" y="1870274"/>
        <a:ext cx="1546362" cy="1546362"/>
      </dsp:txXfrm>
    </dsp:sp>
    <dsp:sp modelId="{6FF30006-7556-4AAB-93B2-878542E6CF51}">
      <dsp:nvSpPr>
        <dsp:cNvPr id="0" name=""/>
        <dsp:cNvSpPr/>
      </dsp:nvSpPr>
      <dsp:spPr>
        <a:xfrm>
          <a:off x="7827217" y="1268970"/>
          <a:ext cx="184540" cy="3946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sk-SK" sz="1200" kern="1200"/>
        </a:p>
      </dsp:txBody>
      <dsp:txXfrm>
        <a:off x="7827217" y="1347908"/>
        <a:ext cx="129178" cy="236813"/>
      </dsp:txXfrm>
    </dsp:sp>
    <dsp:sp modelId="{57B487F4-D1E3-4FE4-AD6D-ACBA3768C386}">
      <dsp:nvSpPr>
        <dsp:cNvPr id="0" name=""/>
        <dsp:cNvSpPr/>
      </dsp:nvSpPr>
      <dsp:spPr>
        <a:xfrm>
          <a:off x="8169935" y="375303"/>
          <a:ext cx="2152719" cy="2182023"/>
        </a:xfrm>
        <a:prstGeom prst="roundRect">
          <a:avLst>
            <a:gd name="adj" fmla="val 10000"/>
          </a:avLst>
        </a:prstGeom>
        <a:solidFill>
          <a:schemeClr val="bg2">
            <a:lumMod val="95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F9E5673-5636-4B36-8D60-EEE7978E5637}">
      <dsp:nvSpPr>
        <dsp:cNvPr id="0" name=""/>
        <dsp:cNvSpPr/>
      </dsp:nvSpPr>
      <dsp:spPr>
        <a:xfrm>
          <a:off x="8928407" y="1822164"/>
          <a:ext cx="1642582" cy="16425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Aggregate results from multiple runs</a:t>
          </a:r>
          <a:endParaRPr lang="sk-SK" sz="1400" b="1" kern="1200" dirty="0"/>
        </a:p>
      </dsp:txBody>
      <dsp:txXfrm>
        <a:off x="8976517" y="1870274"/>
        <a:ext cx="1546362" cy="154636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449C1-4A13-4EA5-BF2B-2BA0463AD5A8}" type="datetimeFigureOut">
              <a:rPr lang="en-US" smtClean="0"/>
              <a:t>6/22/2017</a:t>
            </a:fld>
            <a:endParaRPr lang="en-US"/>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7ED4C-8DEB-4C19-9A9D-0D56BE7F53CD}" type="slidenum">
              <a:rPr lang="en-US" smtClean="0"/>
              <a:t>‹#›</a:t>
            </a:fld>
            <a:endParaRPr lang="en-US"/>
          </a:p>
        </p:txBody>
      </p:sp>
    </p:spTree>
    <p:extLst>
      <p:ext uri="{BB962C8B-B14F-4D97-AF65-F5344CB8AC3E}">
        <p14:creationId xmlns:p14="http://schemas.microsoft.com/office/powerpoint/2010/main" val="1190239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The goal of this thesis was to develop a static code analysis tool…</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2</a:t>
            </a:fld>
            <a:endParaRPr lang="en-US"/>
          </a:p>
        </p:txBody>
      </p:sp>
    </p:spTree>
    <p:extLst>
      <p:ext uri="{BB962C8B-B14F-4D97-AF65-F5344CB8AC3E}">
        <p14:creationId xmlns:p14="http://schemas.microsoft.com/office/powerpoint/2010/main" val="252996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To measure the performance of single analyzers I </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14</a:t>
            </a:fld>
            <a:endParaRPr lang="en-US"/>
          </a:p>
        </p:txBody>
      </p:sp>
    </p:spTree>
    <p:extLst>
      <p:ext uri="{BB962C8B-B14F-4D97-AF65-F5344CB8AC3E}">
        <p14:creationId xmlns:p14="http://schemas.microsoft.com/office/powerpoint/2010/main" val="3750161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You clearly cannot rely on one single run to provide a representative sample, so I created an automated process that runs the MS 100x…</a:t>
            </a:r>
          </a:p>
          <a:p>
            <a:r>
              <a:rPr lang="en-US" dirty="0"/>
              <a:t>Running the </a:t>
            </a:r>
            <a:r>
              <a:rPr lang="en-US" dirty="0" err="1"/>
              <a:t>MSBuild</a:t>
            </a:r>
            <a:r>
              <a:rPr lang="en-US" dirty="0"/>
              <a:t> 100 times</a:t>
            </a:r>
          </a:p>
          <a:p>
            <a:r>
              <a:rPr lang="en-US" dirty="0"/>
              <a:t>Parsing the analyzer execution times</a:t>
            </a:r>
          </a:p>
          <a:p>
            <a:r>
              <a:rPr lang="en-US" dirty="0"/>
              <a:t>Summing the per-project results</a:t>
            </a:r>
          </a:p>
          <a:p>
            <a:r>
              <a:rPr lang="en-US" dirty="0"/>
              <a:t>Aggregating the results from multiple runs into a CSV file</a:t>
            </a:r>
          </a:p>
          <a:p>
            <a:r>
              <a:rPr lang="en-US" dirty="0"/>
              <a:t>Analyzing the results</a:t>
            </a:r>
          </a:p>
          <a:p>
            <a:endParaRPr lang="en-US" dirty="0"/>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15</a:t>
            </a:fld>
            <a:endParaRPr lang="en-US"/>
          </a:p>
        </p:txBody>
      </p:sp>
    </p:spTree>
    <p:extLst>
      <p:ext uri="{BB962C8B-B14F-4D97-AF65-F5344CB8AC3E}">
        <p14:creationId xmlns:p14="http://schemas.microsoft.com/office/powerpoint/2010/main" val="3313448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The measurements show that one particular analyzer performed extremely slow. It took over 18s ….</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16</a:t>
            </a:fld>
            <a:endParaRPr lang="en-US"/>
          </a:p>
        </p:txBody>
      </p:sp>
    </p:spTree>
    <p:extLst>
      <p:ext uri="{BB962C8B-B14F-4D97-AF65-F5344CB8AC3E}">
        <p14:creationId xmlns:p14="http://schemas.microsoft.com/office/powerpoint/2010/main" val="3305232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Considering the total impact…</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17</a:t>
            </a:fld>
            <a:endParaRPr lang="en-US"/>
          </a:p>
        </p:txBody>
      </p:sp>
    </p:spTree>
    <p:extLst>
      <p:ext uri="{BB962C8B-B14F-4D97-AF65-F5344CB8AC3E}">
        <p14:creationId xmlns:p14="http://schemas.microsoft.com/office/powerpoint/2010/main" val="414570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for…</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18</a:t>
            </a:fld>
            <a:endParaRPr lang="en-US"/>
          </a:p>
        </p:txBody>
      </p:sp>
    </p:spTree>
    <p:extLst>
      <p:ext uri="{BB962C8B-B14F-4D97-AF65-F5344CB8AC3E}">
        <p14:creationId xmlns:p14="http://schemas.microsoft.com/office/powerpoint/2010/main" val="3536073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US" dirty="0"/>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23</a:t>
            </a:fld>
            <a:endParaRPr lang="en-US"/>
          </a:p>
        </p:txBody>
      </p:sp>
    </p:spTree>
    <p:extLst>
      <p:ext uri="{BB962C8B-B14F-4D97-AF65-F5344CB8AC3E}">
        <p14:creationId xmlns:p14="http://schemas.microsoft.com/office/powerpoint/2010/main" val="1494790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US" dirty="0"/>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24</a:t>
            </a:fld>
            <a:endParaRPr lang="en-US"/>
          </a:p>
        </p:txBody>
      </p:sp>
    </p:spTree>
    <p:extLst>
      <p:ext uri="{BB962C8B-B14F-4D97-AF65-F5344CB8AC3E}">
        <p14:creationId xmlns:p14="http://schemas.microsoft.com/office/powerpoint/2010/main" val="317247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Why is such a tool needed at Kentico? Well, the company has been developing a single product for over ten years now and over that time many internal rules and coding guidelines were created. It became increasingly hard…</a:t>
            </a:r>
          </a:p>
          <a:p>
            <a:endParaRPr lang="en-US" dirty="0"/>
          </a:p>
          <a:p>
            <a:r>
              <a:rPr lang="en-US" dirty="0"/>
              <a:t>To automate some of the manual and repetitive tasks that the reviewer had to perform, they have developed a console application “BugHunter”. Since the time and resources were limited it is very simple…</a:t>
            </a:r>
          </a:p>
          <a:p>
            <a:r>
              <a:rPr lang="en-US" dirty="0"/>
              <a:t>Size of the company and the product</a:t>
            </a:r>
          </a:p>
          <a:p>
            <a:r>
              <a:rPr lang="en-US" dirty="0"/>
              <a:t>Code reviews too extensive</a:t>
            </a:r>
          </a:p>
          <a:p>
            <a:r>
              <a:rPr lang="en-US" dirty="0"/>
              <a:t>String matching – how to deal with spaces, tabs, new lines… Equals() on string vs on object…</a:t>
            </a:r>
          </a:p>
          <a:p>
            <a:r>
              <a:rPr lang="en-US" dirty="0"/>
              <a:t>Config – v </a:t>
            </a:r>
            <a:r>
              <a:rPr lang="en-US" dirty="0" err="1"/>
              <a:t>jednom</a:t>
            </a:r>
            <a:r>
              <a:rPr lang="en-US" dirty="0"/>
              <a:t> </a:t>
            </a:r>
            <a:r>
              <a:rPr lang="en-US" dirty="0" err="1"/>
              <a:t>subore</a:t>
            </a:r>
            <a:r>
              <a:rPr lang="en-US" dirty="0"/>
              <a:t> </a:t>
            </a:r>
            <a:r>
              <a:rPr lang="en-US" dirty="0" err="1"/>
              <a:t>je</a:t>
            </a:r>
            <a:r>
              <a:rPr lang="en-US" dirty="0"/>
              <a:t> to </a:t>
            </a:r>
            <a:r>
              <a:rPr lang="en-US" dirty="0" err="1"/>
              <a:t>chyba</a:t>
            </a:r>
            <a:r>
              <a:rPr lang="en-US" dirty="0"/>
              <a:t>, v </a:t>
            </a:r>
            <a:r>
              <a:rPr lang="en-US" dirty="0" err="1"/>
              <a:t>druhom</a:t>
            </a:r>
            <a:r>
              <a:rPr lang="en-US" dirty="0"/>
              <a:t> </a:t>
            </a:r>
            <a:r>
              <a:rPr lang="en-US" dirty="0" err="1"/>
              <a:t>nie</a:t>
            </a:r>
            <a:r>
              <a:rPr lang="en-US" dirty="0"/>
              <a:t>&lt; </a:t>
            </a:r>
            <a:r>
              <a:rPr lang="en-US" dirty="0" err="1"/>
              <a:t>preco</a:t>
            </a:r>
            <a:r>
              <a:rPr lang="en-US" dirty="0"/>
              <a:t>, </a:t>
            </a:r>
            <a:r>
              <a:rPr lang="en-US" dirty="0" err="1"/>
              <a:t>nevidietelne</a:t>
            </a:r>
            <a:r>
              <a:rPr lang="en-US" dirty="0"/>
              <a:t> pre </a:t>
            </a:r>
            <a:r>
              <a:rPr lang="en-US" dirty="0" err="1"/>
              <a:t>developera</a:t>
            </a:r>
            <a:r>
              <a:rPr lang="en-US" dirty="0"/>
              <a:t>, </a:t>
            </a:r>
            <a:r>
              <a:rPr lang="en-US" dirty="0" err="1"/>
              <a:t>malo</a:t>
            </a:r>
            <a:r>
              <a:rPr lang="en-US" dirty="0"/>
              <a:t> </a:t>
            </a:r>
            <a:r>
              <a:rPr lang="en-US" dirty="0" err="1"/>
              <a:t>granularne</a:t>
            </a:r>
            <a:endParaRPr lang="en-US" dirty="0"/>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3</a:t>
            </a:fld>
            <a:endParaRPr lang="en-US"/>
          </a:p>
        </p:txBody>
      </p:sp>
    </p:spTree>
    <p:extLst>
      <p:ext uri="{BB962C8B-B14F-4D97-AF65-F5344CB8AC3E}">
        <p14:creationId xmlns:p14="http://schemas.microsoft.com/office/powerpoint/2010/main" val="159317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So what does Roslyn have to do with all of this. In 2014 Microsoft introduced new compilers for C# and Visual Basic called .NET compiler platform, commonly referred to as Roslyn. They provide compiler as a service. </a:t>
            </a:r>
            <a:r>
              <a:rPr lang="en-US"/>
              <a:t>So, instead </a:t>
            </a:r>
            <a:r>
              <a:rPr lang="en-US" dirty="0"/>
              <a:t>of a black box which takes source files as an input and outputs the IL, both the compilers now expose the internals of the pipeline as an API. Apart from that, Roslyn also provides Analysis APIs, Refactoring APIs</a:t>
            </a:r>
          </a:p>
          <a:p>
            <a:endParaRPr lang="en-US" dirty="0"/>
          </a:p>
          <a:p>
            <a:r>
              <a:rPr lang="en-US" dirty="0"/>
              <a:t>This means that we are no longer limited to the predefined static code analysis rules shipped by Microsoft, but basically anyone can write their own – custom - rules using Roslyn Analysis APIs. They do not have to parse the code themselves and have the Syntax trees and all the semantic information about the analyzed code provided by the Analysis API. The analyzers and code fixes can be then integrated to the Visual Studio. </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4</a:t>
            </a:fld>
            <a:endParaRPr lang="en-US"/>
          </a:p>
        </p:txBody>
      </p:sp>
    </p:spTree>
    <p:extLst>
      <p:ext uri="{BB962C8B-B14F-4D97-AF65-F5344CB8AC3E}">
        <p14:creationId xmlns:p14="http://schemas.microsoft.com/office/powerpoint/2010/main" val="225619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How I approached the work on the thesis</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5</a:t>
            </a:fld>
            <a:endParaRPr lang="en-US"/>
          </a:p>
        </p:txBody>
      </p:sp>
    </p:spTree>
    <p:extLst>
      <p:ext uri="{BB962C8B-B14F-4D97-AF65-F5344CB8AC3E}">
        <p14:creationId xmlns:p14="http://schemas.microsoft.com/office/powerpoint/2010/main" val="2695407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You may be wondering what an Analyzer in Roslyn context actually is. Well, imagine you want to…</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6</a:t>
            </a:fld>
            <a:endParaRPr lang="en-US"/>
          </a:p>
        </p:txBody>
      </p:sp>
    </p:spTree>
    <p:extLst>
      <p:ext uri="{BB962C8B-B14F-4D97-AF65-F5344CB8AC3E}">
        <p14:creationId xmlns:p14="http://schemas.microsoft.com/office/powerpoint/2010/main" val="1201676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What about new developers on the team? How do they find out about the existence of class to be used?</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9</a:t>
            </a:fld>
            <a:endParaRPr lang="en-US"/>
          </a:p>
        </p:txBody>
      </p:sp>
    </p:spTree>
    <p:extLst>
      <p:ext uri="{BB962C8B-B14F-4D97-AF65-F5344CB8AC3E}">
        <p14:creationId xmlns:p14="http://schemas.microsoft.com/office/powerpoint/2010/main" val="2737509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Apart from the information message, you can click…</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10</a:t>
            </a:fld>
            <a:endParaRPr lang="en-US"/>
          </a:p>
        </p:txBody>
      </p:sp>
    </p:spTree>
    <p:extLst>
      <p:ext uri="{BB962C8B-B14F-4D97-AF65-F5344CB8AC3E}">
        <p14:creationId xmlns:p14="http://schemas.microsoft.com/office/powerpoint/2010/main" val="564825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for the unit testing the analyzers and code fixes, I had to rewrite part of the…. To accommodate possibility of testing some advanced functions of the analyzers</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12</a:t>
            </a:fld>
            <a:endParaRPr lang="en-US"/>
          </a:p>
        </p:txBody>
      </p:sp>
    </p:spTree>
    <p:extLst>
      <p:ext uri="{BB962C8B-B14F-4D97-AF65-F5344CB8AC3E}">
        <p14:creationId xmlns:p14="http://schemas.microsoft.com/office/powerpoint/2010/main" val="209546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Another big challenge of this thesis was measuring and optimizing the performance of the analyzers…</a:t>
            </a:r>
          </a:p>
        </p:txBody>
      </p:sp>
      <p:sp>
        <p:nvSpPr>
          <p:cNvPr id="4" name="Zástupný objekt pre číslo snímky 3"/>
          <p:cNvSpPr>
            <a:spLocks noGrp="1"/>
          </p:cNvSpPr>
          <p:nvPr>
            <p:ph type="sldNum" sz="quarter" idx="10"/>
          </p:nvPr>
        </p:nvSpPr>
        <p:spPr/>
        <p:txBody>
          <a:bodyPr/>
          <a:lstStyle/>
          <a:p>
            <a:fld id="{72B7ED4C-8DEB-4C19-9A9D-0D56BE7F53CD}" type="slidenum">
              <a:rPr lang="en-US" smtClean="0"/>
              <a:t>13</a:t>
            </a:fld>
            <a:endParaRPr lang="en-US"/>
          </a:p>
        </p:txBody>
      </p:sp>
    </p:spTree>
    <p:extLst>
      <p:ext uri="{BB962C8B-B14F-4D97-AF65-F5344CB8AC3E}">
        <p14:creationId xmlns:p14="http://schemas.microsoft.com/office/powerpoint/2010/main" val="247289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sk-SK"/>
              <a:t>Upravte štýly predlohy textu</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podnadpisov</a:t>
            </a:r>
            <a:endParaRPr lang="en-US" dirty="0"/>
          </a:p>
        </p:txBody>
      </p:sp>
      <p:sp>
        <p:nvSpPr>
          <p:cNvPr id="4" name="Date Placeholder 3"/>
          <p:cNvSpPr>
            <a:spLocks noGrp="1"/>
          </p:cNvSpPr>
          <p:nvPr>
            <p:ph type="dt" sz="half" idx="10"/>
          </p:nvPr>
        </p:nvSpPr>
        <p:spPr/>
        <p:txBody>
          <a:bodyPr/>
          <a:lstStyle/>
          <a:p>
            <a:fld id="{ED536EC6-F7EC-440F-86ED-0A6651F4D22F}"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248182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sk-SK"/>
              <a:t>Upravte štýly predlohy textu</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ED536EC6-F7EC-440F-86ED-0A6651F4D22F}"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202091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sk-SK"/>
              <a:t>Upravte štýly predlohy textu</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sk-SK"/>
              <a:t>Ak chcete pridať obrázok, kliknite na ikonu</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a:xfrm>
            <a:off x="3885810" y="6041362"/>
            <a:ext cx="976879" cy="365125"/>
          </a:xfrm>
        </p:spPr>
        <p:txBody>
          <a:bodyPr/>
          <a:lstStyle/>
          <a:p>
            <a:fld id="{ED536EC6-F7EC-440F-86ED-0A6651F4D22F}" type="datetimeFigureOut">
              <a:rPr lang="en-US" smtClean="0"/>
              <a:t>6/22/2017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92679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sk-SK"/>
              <a:t>Upravte štýly predlohy textu</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sk-SK"/>
              <a:t>Ak chcete pridať obrázok, kliknite na ikonu</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ED536EC6-F7EC-440F-86ED-0A6651F4D22F}"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25488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sk-SK"/>
              <a:t>Upravte štýly predlohy textu</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sk-SK"/>
              <a:t>Upraviť štýly predlohy textu</a:t>
            </a:r>
          </a:p>
        </p:txBody>
      </p:sp>
      <p:sp>
        <p:nvSpPr>
          <p:cNvPr id="4" name="Date Placeholder 3"/>
          <p:cNvSpPr>
            <a:spLocks noGrp="1"/>
          </p:cNvSpPr>
          <p:nvPr>
            <p:ph type="dt" sz="half" idx="10"/>
          </p:nvPr>
        </p:nvSpPr>
        <p:spPr/>
        <p:txBody>
          <a:bodyPr/>
          <a:lstStyle/>
          <a:p>
            <a:fld id="{ED536EC6-F7EC-440F-86ED-0A6651F4D22F}"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3948728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sk-SK"/>
              <a:t>Upravte štýly predlohy textu</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sk-SK"/>
              <a:t>Upraviť štýly predlohy textu</a:t>
            </a:r>
          </a:p>
        </p:txBody>
      </p:sp>
      <p:sp>
        <p:nvSpPr>
          <p:cNvPr id="2" name="Date Placeholder 1"/>
          <p:cNvSpPr>
            <a:spLocks noGrp="1"/>
          </p:cNvSpPr>
          <p:nvPr>
            <p:ph type="dt" sz="half" idx="10"/>
          </p:nvPr>
        </p:nvSpPr>
        <p:spPr/>
        <p:txBody>
          <a:bodyPr/>
          <a:lstStyle/>
          <a:p>
            <a:fld id="{ED536EC6-F7EC-440F-86ED-0A6651F4D22F}"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3219779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sk-SK"/>
              <a:t>Upravte štýly predlohy textu</a:t>
            </a:r>
            <a:endParaRPr lang="en-US" dirty="0"/>
          </a:p>
        </p:txBody>
      </p:sp>
      <p:sp>
        <p:nvSpPr>
          <p:cNvPr id="3" name="Vertical Text Placeholder 2"/>
          <p:cNvSpPr>
            <a:spLocks noGrp="1"/>
          </p:cNvSpPr>
          <p:nvPr>
            <p:ph type="body" orient="vert" idx="1"/>
          </p:nvPr>
        </p:nvSpPr>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ED536EC6-F7EC-440F-86ED-0A6651F4D22F}"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3902753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sk-SK"/>
              <a:t>Upravte štýly predlohy textu</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ED536EC6-F7EC-440F-86ED-0A6651F4D22F}"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367088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sk-SK"/>
              <a:t>Upravte štýly predlohy textu</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ED536EC6-F7EC-440F-86ED-0A6651F4D22F}"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320390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1" name="Freeform 6"/>
          <p:cNvSpPr/>
          <p:nvPr/>
        </p:nvSpPr>
        <p:spPr bwMode="auto">
          <a:xfrm rot="-5400000" flipH="1">
            <a:off x="-1068186" y="1068185"/>
            <a:ext cx="6858001" cy="4721629"/>
          </a:xfrm>
          <a:custGeom>
            <a:avLst/>
            <a:gdLst>
              <a:gd name="connsiteX0" fmla="*/ 10000 w 10000"/>
              <a:gd name="connsiteY0" fmla="*/ 0 h 10000"/>
              <a:gd name="connsiteX1" fmla="*/ 0 w 10000"/>
              <a:gd name="connsiteY1" fmla="*/ 0 h 10000"/>
              <a:gd name="connsiteX2" fmla="*/ 0 w 10000"/>
              <a:gd name="connsiteY2" fmla="*/ 8635 h 10000"/>
              <a:gd name="connsiteX3" fmla="*/ 1637 w 10000"/>
              <a:gd name="connsiteY3" fmla="*/ 8635 h 10000"/>
              <a:gd name="connsiteX4" fmla="*/ 1950 w 10000"/>
              <a:gd name="connsiteY4" fmla="*/ 9942 h 10000"/>
              <a:gd name="connsiteX5" fmla="*/ 1950 w 10000"/>
              <a:gd name="connsiteY5" fmla="*/ 9942 h 10000"/>
              <a:gd name="connsiteX6" fmla="*/ 1957 w 10000"/>
              <a:gd name="connsiteY6" fmla="*/ 9956 h 10000"/>
              <a:gd name="connsiteX7" fmla="*/ 1967 w 10000"/>
              <a:gd name="connsiteY7" fmla="*/ 9978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78 h 10000"/>
              <a:gd name="connsiteX12" fmla="*/ 2016 w 10000"/>
              <a:gd name="connsiteY12" fmla="*/ 9956 h 10000"/>
              <a:gd name="connsiteX13" fmla="*/ 2023 w 10000"/>
              <a:gd name="connsiteY13" fmla="*/ 9942 h 10000"/>
              <a:gd name="connsiteX14" fmla="*/ 2529 w 10000"/>
              <a:gd name="connsiteY14" fmla="*/ 8635 h 10000"/>
              <a:gd name="connsiteX15" fmla="*/ 10000 w 10000"/>
              <a:gd name="connsiteY15" fmla="*/ 8635 h 10000"/>
              <a:gd name="connsiteX16" fmla="*/ 10000 w 10000"/>
              <a:gd name="connsiteY16" fmla="*/ 0 h 10000"/>
              <a:gd name="connsiteX0" fmla="*/ 10000 w 10000"/>
              <a:gd name="connsiteY0" fmla="*/ 0 h 10000"/>
              <a:gd name="connsiteX1" fmla="*/ 0 w 10000"/>
              <a:gd name="connsiteY1" fmla="*/ 0 h 10000"/>
              <a:gd name="connsiteX2" fmla="*/ 0 w 10000"/>
              <a:gd name="connsiteY2" fmla="*/ 8635 h 10000"/>
              <a:gd name="connsiteX3" fmla="*/ 1455 w 10000"/>
              <a:gd name="connsiteY3" fmla="*/ 8653 h 10000"/>
              <a:gd name="connsiteX4" fmla="*/ 1950 w 10000"/>
              <a:gd name="connsiteY4" fmla="*/ 9942 h 10000"/>
              <a:gd name="connsiteX5" fmla="*/ 1950 w 10000"/>
              <a:gd name="connsiteY5" fmla="*/ 9942 h 10000"/>
              <a:gd name="connsiteX6" fmla="*/ 1957 w 10000"/>
              <a:gd name="connsiteY6" fmla="*/ 9956 h 10000"/>
              <a:gd name="connsiteX7" fmla="*/ 1967 w 10000"/>
              <a:gd name="connsiteY7" fmla="*/ 9978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78 h 10000"/>
              <a:gd name="connsiteX12" fmla="*/ 2016 w 10000"/>
              <a:gd name="connsiteY12" fmla="*/ 9956 h 10000"/>
              <a:gd name="connsiteX13" fmla="*/ 2023 w 10000"/>
              <a:gd name="connsiteY13" fmla="*/ 9942 h 10000"/>
              <a:gd name="connsiteX14" fmla="*/ 2529 w 10000"/>
              <a:gd name="connsiteY14" fmla="*/ 8635 h 10000"/>
              <a:gd name="connsiteX15" fmla="*/ 10000 w 10000"/>
              <a:gd name="connsiteY15" fmla="*/ 8635 h 10000"/>
              <a:gd name="connsiteX16" fmla="*/ 10000 w 10000"/>
              <a:gd name="connsiteY16" fmla="*/ 0 h 10000"/>
              <a:gd name="connsiteX0" fmla="*/ 10000 w 10000"/>
              <a:gd name="connsiteY0" fmla="*/ 0 h 10000"/>
              <a:gd name="connsiteX1" fmla="*/ 0 w 10000"/>
              <a:gd name="connsiteY1" fmla="*/ 0 h 10000"/>
              <a:gd name="connsiteX2" fmla="*/ 0 w 10000"/>
              <a:gd name="connsiteY2" fmla="*/ 8635 h 10000"/>
              <a:gd name="connsiteX3" fmla="*/ 1455 w 10000"/>
              <a:gd name="connsiteY3" fmla="*/ 8653 h 10000"/>
              <a:gd name="connsiteX4" fmla="*/ 1950 w 10000"/>
              <a:gd name="connsiteY4" fmla="*/ 9942 h 10000"/>
              <a:gd name="connsiteX5" fmla="*/ 1950 w 10000"/>
              <a:gd name="connsiteY5" fmla="*/ 9942 h 10000"/>
              <a:gd name="connsiteX6" fmla="*/ 1957 w 10000"/>
              <a:gd name="connsiteY6" fmla="*/ 9956 h 10000"/>
              <a:gd name="connsiteX7" fmla="*/ 1967 w 10000"/>
              <a:gd name="connsiteY7" fmla="*/ 9978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78 h 10000"/>
              <a:gd name="connsiteX12" fmla="*/ 2016 w 10000"/>
              <a:gd name="connsiteY12" fmla="*/ 9956 h 10000"/>
              <a:gd name="connsiteX13" fmla="*/ 2023 w 10000"/>
              <a:gd name="connsiteY13" fmla="*/ 9942 h 10000"/>
              <a:gd name="connsiteX14" fmla="*/ 2529 w 10000"/>
              <a:gd name="connsiteY14" fmla="*/ 8635 h 10000"/>
              <a:gd name="connsiteX15" fmla="*/ 10000 w 10000"/>
              <a:gd name="connsiteY15" fmla="*/ 8635 h 10000"/>
              <a:gd name="connsiteX16" fmla="*/ 10000 w 10000"/>
              <a:gd name="connsiteY16" fmla="*/ 0 h 10000"/>
              <a:gd name="connsiteX0" fmla="*/ 10000 w 10000"/>
              <a:gd name="connsiteY0" fmla="*/ 0 h 10000"/>
              <a:gd name="connsiteX1" fmla="*/ 0 w 10000"/>
              <a:gd name="connsiteY1" fmla="*/ 0 h 10000"/>
              <a:gd name="connsiteX2" fmla="*/ 0 w 10000"/>
              <a:gd name="connsiteY2" fmla="*/ 8635 h 10000"/>
              <a:gd name="connsiteX3" fmla="*/ 1455 w 10000"/>
              <a:gd name="connsiteY3" fmla="*/ 8653 h 10000"/>
              <a:gd name="connsiteX4" fmla="*/ 1950 w 10000"/>
              <a:gd name="connsiteY4" fmla="*/ 9942 h 10000"/>
              <a:gd name="connsiteX5" fmla="*/ 1950 w 10000"/>
              <a:gd name="connsiteY5" fmla="*/ 9942 h 10000"/>
              <a:gd name="connsiteX6" fmla="*/ 1957 w 10000"/>
              <a:gd name="connsiteY6" fmla="*/ 9956 h 10000"/>
              <a:gd name="connsiteX7" fmla="*/ 1967 w 10000"/>
              <a:gd name="connsiteY7" fmla="*/ 9978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78 h 10000"/>
              <a:gd name="connsiteX12" fmla="*/ 2016 w 10000"/>
              <a:gd name="connsiteY12" fmla="*/ 9956 h 10000"/>
              <a:gd name="connsiteX13" fmla="*/ 2023 w 10000"/>
              <a:gd name="connsiteY13" fmla="*/ 9942 h 10000"/>
              <a:gd name="connsiteX14" fmla="*/ 2529 w 10000"/>
              <a:gd name="connsiteY14" fmla="*/ 8635 h 10000"/>
              <a:gd name="connsiteX15" fmla="*/ 10000 w 10000"/>
              <a:gd name="connsiteY15" fmla="*/ 8635 h 10000"/>
              <a:gd name="connsiteX16" fmla="*/ 10000 w 10000"/>
              <a:gd name="connsiteY16" fmla="*/ 0 h 10000"/>
              <a:gd name="connsiteX0" fmla="*/ 10000 w 10000"/>
              <a:gd name="connsiteY0" fmla="*/ 0 h 10000"/>
              <a:gd name="connsiteX1" fmla="*/ 0 w 10000"/>
              <a:gd name="connsiteY1" fmla="*/ 0 h 10000"/>
              <a:gd name="connsiteX2" fmla="*/ 0 w 10000"/>
              <a:gd name="connsiteY2" fmla="*/ 8635 h 10000"/>
              <a:gd name="connsiteX3" fmla="*/ 1455 w 10000"/>
              <a:gd name="connsiteY3" fmla="*/ 8653 h 10000"/>
              <a:gd name="connsiteX4" fmla="*/ 1950 w 10000"/>
              <a:gd name="connsiteY4" fmla="*/ 9942 h 10000"/>
              <a:gd name="connsiteX5" fmla="*/ 1950 w 10000"/>
              <a:gd name="connsiteY5" fmla="*/ 9942 h 10000"/>
              <a:gd name="connsiteX6" fmla="*/ 1957 w 10000"/>
              <a:gd name="connsiteY6" fmla="*/ 9956 h 10000"/>
              <a:gd name="connsiteX7" fmla="*/ 1967 w 10000"/>
              <a:gd name="connsiteY7" fmla="*/ 9978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78 h 10000"/>
              <a:gd name="connsiteX12" fmla="*/ 2016 w 10000"/>
              <a:gd name="connsiteY12" fmla="*/ 9956 h 10000"/>
              <a:gd name="connsiteX13" fmla="*/ 2023 w 10000"/>
              <a:gd name="connsiteY13" fmla="*/ 9942 h 10000"/>
              <a:gd name="connsiteX14" fmla="*/ 2529 w 10000"/>
              <a:gd name="connsiteY14" fmla="*/ 8635 h 10000"/>
              <a:gd name="connsiteX15" fmla="*/ 10000 w 10000"/>
              <a:gd name="connsiteY15" fmla="*/ 8635 h 10000"/>
              <a:gd name="connsiteX16" fmla="*/ 10000 w 10000"/>
              <a:gd name="connsiteY1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0">
                <a:moveTo>
                  <a:pt x="10000" y="0"/>
                </a:moveTo>
                <a:lnTo>
                  <a:pt x="0" y="0"/>
                </a:lnTo>
                <a:lnTo>
                  <a:pt x="0" y="8635"/>
                </a:lnTo>
                <a:lnTo>
                  <a:pt x="1455" y="8653"/>
                </a:lnTo>
                <a:cubicBezTo>
                  <a:pt x="1215" y="8111"/>
                  <a:pt x="1846" y="9506"/>
                  <a:pt x="1950" y="9942"/>
                </a:cubicBezTo>
                <a:lnTo>
                  <a:pt x="1950" y="9942"/>
                </a:lnTo>
                <a:cubicBezTo>
                  <a:pt x="1952" y="9947"/>
                  <a:pt x="1955" y="9951"/>
                  <a:pt x="1957" y="9956"/>
                </a:cubicBezTo>
                <a:cubicBezTo>
                  <a:pt x="1960" y="9963"/>
                  <a:pt x="1964" y="9971"/>
                  <a:pt x="1967" y="9978"/>
                </a:cubicBezTo>
                <a:cubicBezTo>
                  <a:pt x="1970" y="9985"/>
                  <a:pt x="1974" y="9993"/>
                  <a:pt x="1977" y="10000"/>
                </a:cubicBezTo>
                <a:lnTo>
                  <a:pt x="1986" y="10000"/>
                </a:lnTo>
                <a:lnTo>
                  <a:pt x="1997" y="10000"/>
                </a:lnTo>
                <a:cubicBezTo>
                  <a:pt x="2000" y="9993"/>
                  <a:pt x="2002" y="9985"/>
                  <a:pt x="2005" y="9978"/>
                </a:cubicBezTo>
                <a:cubicBezTo>
                  <a:pt x="2009" y="9971"/>
                  <a:pt x="2012" y="9963"/>
                  <a:pt x="2016" y="9956"/>
                </a:cubicBezTo>
                <a:cubicBezTo>
                  <a:pt x="2018" y="9951"/>
                  <a:pt x="2021" y="9947"/>
                  <a:pt x="2023" y="9942"/>
                </a:cubicBezTo>
                <a:lnTo>
                  <a:pt x="2529" y="8635"/>
                </a:lnTo>
                <a:lnTo>
                  <a:pt x="10000" y="8635"/>
                </a:lnTo>
                <a:lnTo>
                  <a:pt x="1000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92286" y="889462"/>
            <a:ext cx="3357001" cy="2430986"/>
          </a:xfrm>
        </p:spPr>
        <p:txBody>
          <a:bodyPr/>
          <a:lstStyle/>
          <a:p>
            <a:r>
              <a:rPr lang="sk-SK" dirty="0"/>
              <a:t>Upravte štýly predlohy textu</a:t>
            </a:r>
            <a:endParaRPr lang="en-US" dirty="0"/>
          </a:p>
        </p:txBody>
      </p:sp>
      <p:sp>
        <p:nvSpPr>
          <p:cNvPr id="3" name="Content Placeholder 2"/>
          <p:cNvSpPr>
            <a:spLocks noGrp="1"/>
          </p:cNvSpPr>
          <p:nvPr>
            <p:ph idx="1"/>
          </p:nvPr>
        </p:nvSpPr>
        <p:spPr>
          <a:xfrm>
            <a:off x="4721629" y="432263"/>
            <a:ext cx="6651656" cy="5426536"/>
          </a:xfrm>
        </p:spPr>
        <p:txBody>
          <a:bodyPr/>
          <a:lstStyle/>
          <a:p>
            <a:pPr lvl="0"/>
            <a:r>
              <a:rPr lang="sk-SK" dirty="0"/>
              <a:t>Upraviť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Date Placeholder 3"/>
          <p:cNvSpPr>
            <a:spLocks noGrp="1"/>
          </p:cNvSpPr>
          <p:nvPr>
            <p:ph type="dt" sz="half" idx="10"/>
          </p:nvPr>
        </p:nvSpPr>
        <p:spPr/>
        <p:txBody>
          <a:bodyPr/>
          <a:lstStyle/>
          <a:p>
            <a:fld id="{ED536EC6-F7EC-440F-86ED-0A6651F4D22F}" type="datetimeFigureOut">
              <a:rPr lang="en-US" smtClean="0"/>
              <a:t>6/22/2017</a:t>
            </a:fld>
            <a:endParaRPr lang="en-US"/>
          </a:p>
        </p:txBody>
      </p:sp>
      <p:sp>
        <p:nvSpPr>
          <p:cNvPr id="5" name="Footer Placeholder 4"/>
          <p:cNvSpPr>
            <a:spLocks noGrp="1"/>
          </p:cNvSpPr>
          <p:nvPr>
            <p:ph type="ftr" sz="quarter" idx="11"/>
          </p:nvPr>
        </p:nvSpPr>
        <p:spPr>
          <a:xfrm>
            <a:off x="4721629" y="6041362"/>
            <a:ext cx="4374204" cy="365125"/>
          </a:xfrm>
        </p:spPr>
        <p:txBody>
          <a:bodyPr/>
          <a:lstStyle/>
          <a:p>
            <a:endParaRPr lang="en-US" dirty="0"/>
          </a:p>
        </p:txBody>
      </p:sp>
      <p:sp>
        <p:nvSpPr>
          <p:cNvPr id="6" name="Slide Number Placeholder 5"/>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1542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Freeform 6"/>
          <p:cNvSpPr/>
          <p:nvPr userDrawn="1"/>
        </p:nvSpPr>
        <p:spPr bwMode="auto">
          <a:xfrm rot="-5400000">
            <a:off x="-1068185" y="1068186"/>
            <a:ext cx="6858001" cy="4721629"/>
          </a:xfrm>
          <a:custGeom>
            <a:avLst/>
            <a:gdLst>
              <a:gd name="connsiteX0" fmla="*/ 10000 w 10000"/>
              <a:gd name="connsiteY0" fmla="*/ 0 h 10000"/>
              <a:gd name="connsiteX1" fmla="*/ 0 w 10000"/>
              <a:gd name="connsiteY1" fmla="*/ 0 h 10000"/>
              <a:gd name="connsiteX2" fmla="*/ 0 w 10000"/>
              <a:gd name="connsiteY2" fmla="*/ 8635 h 10000"/>
              <a:gd name="connsiteX3" fmla="*/ 1637 w 10000"/>
              <a:gd name="connsiteY3" fmla="*/ 8635 h 10000"/>
              <a:gd name="connsiteX4" fmla="*/ 1950 w 10000"/>
              <a:gd name="connsiteY4" fmla="*/ 9942 h 10000"/>
              <a:gd name="connsiteX5" fmla="*/ 1950 w 10000"/>
              <a:gd name="connsiteY5" fmla="*/ 9942 h 10000"/>
              <a:gd name="connsiteX6" fmla="*/ 1957 w 10000"/>
              <a:gd name="connsiteY6" fmla="*/ 9956 h 10000"/>
              <a:gd name="connsiteX7" fmla="*/ 1967 w 10000"/>
              <a:gd name="connsiteY7" fmla="*/ 9978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78 h 10000"/>
              <a:gd name="connsiteX12" fmla="*/ 2016 w 10000"/>
              <a:gd name="connsiteY12" fmla="*/ 9956 h 10000"/>
              <a:gd name="connsiteX13" fmla="*/ 2023 w 10000"/>
              <a:gd name="connsiteY13" fmla="*/ 9942 h 10000"/>
              <a:gd name="connsiteX14" fmla="*/ 2529 w 10000"/>
              <a:gd name="connsiteY14" fmla="*/ 8635 h 10000"/>
              <a:gd name="connsiteX15" fmla="*/ 10000 w 10000"/>
              <a:gd name="connsiteY15" fmla="*/ 8635 h 10000"/>
              <a:gd name="connsiteX16" fmla="*/ 10000 w 10000"/>
              <a:gd name="connsiteY16" fmla="*/ 0 h 10000"/>
              <a:gd name="connsiteX0" fmla="*/ 10000 w 10000"/>
              <a:gd name="connsiteY0" fmla="*/ 0 h 10000"/>
              <a:gd name="connsiteX1" fmla="*/ 0 w 10000"/>
              <a:gd name="connsiteY1" fmla="*/ 0 h 10000"/>
              <a:gd name="connsiteX2" fmla="*/ 0 w 10000"/>
              <a:gd name="connsiteY2" fmla="*/ 8635 h 10000"/>
              <a:gd name="connsiteX3" fmla="*/ 1455 w 10000"/>
              <a:gd name="connsiteY3" fmla="*/ 8653 h 10000"/>
              <a:gd name="connsiteX4" fmla="*/ 1950 w 10000"/>
              <a:gd name="connsiteY4" fmla="*/ 9942 h 10000"/>
              <a:gd name="connsiteX5" fmla="*/ 1950 w 10000"/>
              <a:gd name="connsiteY5" fmla="*/ 9942 h 10000"/>
              <a:gd name="connsiteX6" fmla="*/ 1957 w 10000"/>
              <a:gd name="connsiteY6" fmla="*/ 9956 h 10000"/>
              <a:gd name="connsiteX7" fmla="*/ 1967 w 10000"/>
              <a:gd name="connsiteY7" fmla="*/ 9978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78 h 10000"/>
              <a:gd name="connsiteX12" fmla="*/ 2016 w 10000"/>
              <a:gd name="connsiteY12" fmla="*/ 9956 h 10000"/>
              <a:gd name="connsiteX13" fmla="*/ 2023 w 10000"/>
              <a:gd name="connsiteY13" fmla="*/ 9942 h 10000"/>
              <a:gd name="connsiteX14" fmla="*/ 2529 w 10000"/>
              <a:gd name="connsiteY14" fmla="*/ 8635 h 10000"/>
              <a:gd name="connsiteX15" fmla="*/ 10000 w 10000"/>
              <a:gd name="connsiteY15" fmla="*/ 8635 h 10000"/>
              <a:gd name="connsiteX16" fmla="*/ 10000 w 10000"/>
              <a:gd name="connsiteY16" fmla="*/ 0 h 10000"/>
              <a:gd name="connsiteX0" fmla="*/ 10000 w 10000"/>
              <a:gd name="connsiteY0" fmla="*/ 0 h 10000"/>
              <a:gd name="connsiteX1" fmla="*/ 0 w 10000"/>
              <a:gd name="connsiteY1" fmla="*/ 0 h 10000"/>
              <a:gd name="connsiteX2" fmla="*/ 0 w 10000"/>
              <a:gd name="connsiteY2" fmla="*/ 8635 h 10000"/>
              <a:gd name="connsiteX3" fmla="*/ 1455 w 10000"/>
              <a:gd name="connsiteY3" fmla="*/ 8653 h 10000"/>
              <a:gd name="connsiteX4" fmla="*/ 1950 w 10000"/>
              <a:gd name="connsiteY4" fmla="*/ 9942 h 10000"/>
              <a:gd name="connsiteX5" fmla="*/ 1950 w 10000"/>
              <a:gd name="connsiteY5" fmla="*/ 9942 h 10000"/>
              <a:gd name="connsiteX6" fmla="*/ 1957 w 10000"/>
              <a:gd name="connsiteY6" fmla="*/ 9956 h 10000"/>
              <a:gd name="connsiteX7" fmla="*/ 1967 w 10000"/>
              <a:gd name="connsiteY7" fmla="*/ 9978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78 h 10000"/>
              <a:gd name="connsiteX12" fmla="*/ 2016 w 10000"/>
              <a:gd name="connsiteY12" fmla="*/ 9956 h 10000"/>
              <a:gd name="connsiteX13" fmla="*/ 2023 w 10000"/>
              <a:gd name="connsiteY13" fmla="*/ 9942 h 10000"/>
              <a:gd name="connsiteX14" fmla="*/ 2529 w 10000"/>
              <a:gd name="connsiteY14" fmla="*/ 8635 h 10000"/>
              <a:gd name="connsiteX15" fmla="*/ 10000 w 10000"/>
              <a:gd name="connsiteY15" fmla="*/ 8635 h 10000"/>
              <a:gd name="connsiteX16" fmla="*/ 10000 w 10000"/>
              <a:gd name="connsiteY16" fmla="*/ 0 h 10000"/>
              <a:gd name="connsiteX0" fmla="*/ 10000 w 10000"/>
              <a:gd name="connsiteY0" fmla="*/ 0 h 10000"/>
              <a:gd name="connsiteX1" fmla="*/ 0 w 10000"/>
              <a:gd name="connsiteY1" fmla="*/ 0 h 10000"/>
              <a:gd name="connsiteX2" fmla="*/ 0 w 10000"/>
              <a:gd name="connsiteY2" fmla="*/ 8635 h 10000"/>
              <a:gd name="connsiteX3" fmla="*/ 1455 w 10000"/>
              <a:gd name="connsiteY3" fmla="*/ 8653 h 10000"/>
              <a:gd name="connsiteX4" fmla="*/ 1950 w 10000"/>
              <a:gd name="connsiteY4" fmla="*/ 9942 h 10000"/>
              <a:gd name="connsiteX5" fmla="*/ 1950 w 10000"/>
              <a:gd name="connsiteY5" fmla="*/ 9942 h 10000"/>
              <a:gd name="connsiteX6" fmla="*/ 1957 w 10000"/>
              <a:gd name="connsiteY6" fmla="*/ 9956 h 10000"/>
              <a:gd name="connsiteX7" fmla="*/ 1967 w 10000"/>
              <a:gd name="connsiteY7" fmla="*/ 9978 h 10000"/>
              <a:gd name="connsiteX8" fmla="*/ 1977 w 10000"/>
              <a:gd name="connsiteY8" fmla="*/ 10000 h 10000"/>
              <a:gd name="connsiteX9" fmla="*/ 1986 w 10000"/>
              <a:gd name="connsiteY9" fmla="*/ 10000 h 10000"/>
              <a:gd name="connsiteX10" fmla="*/ 1997 w 10000"/>
              <a:gd name="connsiteY10" fmla="*/ 10000 h 10000"/>
              <a:gd name="connsiteX11" fmla="*/ 2005 w 10000"/>
              <a:gd name="connsiteY11" fmla="*/ 9978 h 10000"/>
              <a:gd name="connsiteX12" fmla="*/ 2016 w 10000"/>
              <a:gd name="connsiteY12" fmla="*/ 9956 h 10000"/>
              <a:gd name="connsiteX13" fmla="*/ 2023 w 10000"/>
              <a:gd name="connsiteY13" fmla="*/ 9942 h 10000"/>
              <a:gd name="connsiteX14" fmla="*/ 2529 w 10000"/>
              <a:gd name="connsiteY14" fmla="*/ 8635 h 10000"/>
              <a:gd name="connsiteX15" fmla="*/ 10000 w 10000"/>
              <a:gd name="connsiteY15" fmla="*/ 8635 h 10000"/>
              <a:gd name="connsiteX16" fmla="*/ 10000 w 10000"/>
              <a:gd name="connsiteY1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0">
                <a:moveTo>
                  <a:pt x="10000" y="0"/>
                </a:moveTo>
                <a:lnTo>
                  <a:pt x="0" y="0"/>
                </a:lnTo>
                <a:lnTo>
                  <a:pt x="0" y="8635"/>
                </a:lnTo>
                <a:lnTo>
                  <a:pt x="1455" y="8653"/>
                </a:lnTo>
                <a:cubicBezTo>
                  <a:pt x="1302" y="8297"/>
                  <a:pt x="1447" y="8644"/>
                  <a:pt x="1950" y="9942"/>
                </a:cubicBezTo>
                <a:lnTo>
                  <a:pt x="1950" y="9942"/>
                </a:lnTo>
                <a:cubicBezTo>
                  <a:pt x="1952" y="9947"/>
                  <a:pt x="1955" y="9951"/>
                  <a:pt x="1957" y="9956"/>
                </a:cubicBezTo>
                <a:cubicBezTo>
                  <a:pt x="1960" y="9963"/>
                  <a:pt x="1964" y="9971"/>
                  <a:pt x="1967" y="9978"/>
                </a:cubicBezTo>
                <a:cubicBezTo>
                  <a:pt x="1970" y="9985"/>
                  <a:pt x="1974" y="9993"/>
                  <a:pt x="1977" y="10000"/>
                </a:cubicBezTo>
                <a:lnTo>
                  <a:pt x="1986" y="10000"/>
                </a:lnTo>
                <a:lnTo>
                  <a:pt x="1997" y="10000"/>
                </a:lnTo>
                <a:cubicBezTo>
                  <a:pt x="2000" y="9993"/>
                  <a:pt x="2002" y="9985"/>
                  <a:pt x="2005" y="9978"/>
                </a:cubicBezTo>
                <a:cubicBezTo>
                  <a:pt x="2009" y="9971"/>
                  <a:pt x="2012" y="9963"/>
                  <a:pt x="2016" y="9956"/>
                </a:cubicBezTo>
                <a:cubicBezTo>
                  <a:pt x="2018" y="9951"/>
                  <a:pt x="2021" y="9947"/>
                  <a:pt x="2023" y="9942"/>
                </a:cubicBezTo>
                <a:lnTo>
                  <a:pt x="2529" y="8635"/>
                </a:lnTo>
                <a:lnTo>
                  <a:pt x="10000" y="8635"/>
                </a:lnTo>
                <a:lnTo>
                  <a:pt x="1000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92286" y="889462"/>
            <a:ext cx="3357001" cy="2430986"/>
          </a:xfrm>
        </p:spPr>
        <p:txBody>
          <a:bodyPr/>
          <a:lstStyle/>
          <a:p>
            <a:r>
              <a:rPr lang="sk-SK" dirty="0"/>
              <a:t>Upravte štýly predlohy textu</a:t>
            </a:r>
            <a:endParaRPr lang="en-US" dirty="0"/>
          </a:p>
        </p:txBody>
      </p:sp>
      <p:sp>
        <p:nvSpPr>
          <p:cNvPr id="3" name="Content Placeholder 2"/>
          <p:cNvSpPr>
            <a:spLocks noGrp="1"/>
          </p:cNvSpPr>
          <p:nvPr>
            <p:ph idx="1"/>
          </p:nvPr>
        </p:nvSpPr>
        <p:spPr>
          <a:xfrm>
            <a:off x="4721629" y="432263"/>
            <a:ext cx="6651656" cy="5426536"/>
          </a:xfrm>
        </p:spPr>
        <p:txBody>
          <a:bodyPr/>
          <a:lstStyle/>
          <a:p>
            <a:pPr lvl="0"/>
            <a:r>
              <a:rPr lang="sk-SK" dirty="0"/>
              <a:t>Upraviť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Date Placeholder 3"/>
          <p:cNvSpPr>
            <a:spLocks noGrp="1"/>
          </p:cNvSpPr>
          <p:nvPr>
            <p:ph type="dt" sz="half" idx="10"/>
          </p:nvPr>
        </p:nvSpPr>
        <p:spPr/>
        <p:txBody>
          <a:bodyPr/>
          <a:lstStyle/>
          <a:p>
            <a:fld id="{ED536EC6-F7EC-440F-86ED-0A6651F4D22F}" type="datetimeFigureOut">
              <a:rPr lang="en-US" smtClean="0"/>
              <a:t>6/22/2017</a:t>
            </a:fld>
            <a:endParaRPr lang="en-US"/>
          </a:p>
        </p:txBody>
      </p:sp>
      <p:sp>
        <p:nvSpPr>
          <p:cNvPr id="5" name="Footer Placeholder 4"/>
          <p:cNvSpPr>
            <a:spLocks noGrp="1"/>
          </p:cNvSpPr>
          <p:nvPr>
            <p:ph type="ftr" sz="quarter" idx="11"/>
          </p:nvPr>
        </p:nvSpPr>
        <p:spPr>
          <a:xfrm>
            <a:off x="4721629" y="6041362"/>
            <a:ext cx="4374204" cy="365125"/>
          </a:xfrm>
        </p:spPr>
        <p:txBody>
          <a:bodyPr/>
          <a:lstStyle/>
          <a:p>
            <a:endParaRPr lang="en-US" dirty="0"/>
          </a:p>
        </p:txBody>
      </p:sp>
      <p:sp>
        <p:nvSpPr>
          <p:cNvPr id="6" name="Slide Number Placeholder 5"/>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329642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sk-SK"/>
              <a:t>Upravte štýly predlohy textu</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ED536EC6-F7EC-440F-86ED-0A6651F4D22F}"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75758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ED536EC6-F7EC-440F-86ED-0A6651F4D22F}"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217718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sk-SK"/>
              <a:t>Upravte štýly predlohy textu</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ED536EC6-F7EC-440F-86ED-0A6651F4D22F}"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51572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ED536EC6-F7EC-440F-86ED-0A6651F4D22F}"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124072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36EC6-F7EC-440F-86ED-0A6651F4D22F}"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50662-FE23-40F5-8965-A6695E7EC2E4}" type="slidenum">
              <a:rPr lang="en-US" smtClean="0"/>
              <a:t>‹#›</a:t>
            </a:fld>
            <a:endParaRPr lang="en-US"/>
          </a:p>
        </p:txBody>
      </p:sp>
    </p:spTree>
    <p:extLst>
      <p:ext uri="{BB962C8B-B14F-4D97-AF65-F5344CB8AC3E}">
        <p14:creationId xmlns:p14="http://schemas.microsoft.com/office/powerpoint/2010/main" val="366730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sk-SK"/>
              <a:t>Upravte štýly predlohy textu</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D536EC6-F7EC-440F-86ED-0A6651F4D22F}" type="datetimeFigureOut">
              <a:rPr lang="en-US" smtClean="0"/>
              <a:t>6/22/2017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3450662-FE23-40F5-8965-A6695E7EC2E4}" type="slidenum">
              <a:rPr lang="en-US" smtClean="0"/>
              <a:t>‹#›</a:t>
            </a:fld>
            <a:endParaRPr lang="en-US"/>
          </a:p>
        </p:txBody>
      </p:sp>
    </p:spTree>
    <p:extLst>
      <p:ext uri="{BB962C8B-B14F-4D97-AF65-F5344CB8AC3E}">
        <p14:creationId xmlns:p14="http://schemas.microsoft.com/office/powerpoint/2010/main" val="3168633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5" r:id="rId3"/>
    <p:sldLayoutId id="2147483676"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emf"/><Relationship Id="rId3" Type="http://schemas.openxmlformats.org/officeDocument/2006/relationships/notesSlide" Target="../notesSlides/notesSlide11.xml"/><Relationship Id="rId7" Type="http://schemas.openxmlformats.org/officeDocument/2006/relationships/diagramColors" Target="../diagrams/colors1.xml"/><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QuickStyle" Target="../diagrams/quickStyle1.xml"/><Relationship Id="rId11" Type="http://schemas.openxmlformats.org/officeDocument/2006/relationships/image" Target="../media/image8.emf"/><Relationship Id="rId5" Type="http://schemas.openxmlformats.org/officeDocument/2006/relationships/diagramLayout" Target="../diagrams/layout1.xml"/><Relationship Id="rId10" Type="http://schemas.openxmlformats.org/officeDocument/2006/relationships/oleObject" Target="../embeddings/oleObject1.bin"/><Relationship Id="rId4" Type="http://schemas.openxmlformats.org/officeDocument/2006/relationships/diagramData" Target="../diagrams/data1.xml"/><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810001" y="1449147"/>
            <a:ext cx="10572000" cy="2971051"/>
          </a:xfrm>
        </p:spPr>
        <p:txBody>
          <a:bodyPr/>
          <a:lstStyle/>
          <a:p>
            <a:r>
              <a:rPr lang="en-US" b="1" dirty="0"/>
              <a:t>Custom Roslyn Tool </a:t>
            </a:r>
            <a:br>
              <a:rPr lang="en-US" b="1" dirty="0"/>
            </a:br>
            <a:r>
              <a:rPr lang="en-US" b="1" dirty="0"/>
              <a:t>for Static Code Analysis</a:t>
            </a:r>
            <a:endParaRPr lang="en-US" dirty="0"/>
          </a:p>
        </p:txBody>
      </p:sp>
      <p:sp>
        <p:nvSpPr>
          <p:cNvPr id="3" name="Podnadpis 2"/>
          <p:cNvSpPr>
            <a:spLocks noGrp="1"/>
          </p:cNvSpPr>
          <p:nvPr>
            <p:ph type="subTitle" idx="1"/>
          </p:nvPr>
        </p:nvSpPr>
        <p:spPr>
          <a:xfrm>
            <a:off x="810001" y="5280847"/>
            <a:ext cx="10572000" cy="742448"/>
          </a:xfrm>
        </p:spPr>
        <p:txBody>
          <a:bodyPr>
            <a:normAutofit lnSpcReduction="10000"/>
          </a:bodyPr>
          <a:lstStyle/>
          <a:p>
            <a:pPr algn="r"/>
            <a:r>
              <a:rPr lang="en-US" b="1"/>
              <a:t>Zuzana Dankovčíková</a:t>
            </a:r>
          </a:p>
          <a:p>
            <a:pPr algn="r"/>
            <a:r>
              <a:rPr lang="en-US"/>
              <a:t>Spring 2017</a:t>
            </a:r>
            <a:endParaRPr lang="en-US" dirty="0"/>
          </a:p>
        </p:txBody>
      </p:sp>
    </p:spTree>
    <p:extLst>
      <p:ext uri="{BB962C8B-B14F-4D97-AF65-F5344CB8AC3E}">
        <p14:creationId xmlns:p14="http://schemas.microsoft.com/office/powerpoint/2010/main" val="366187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objekt pre obsah 2"/>
          <p:cNvSpPr>
            <a:spLocks noGrp="1"/>
          </p:cNvSpPr>
          <p:nvPr>
            <p:ph idx="1"/>
          </p:nvPr>
        </p:nvSpPr>
        <p:spPr>
          <a:xfrm>
            <a:off x="4897831" y="1933777"/>
            <a:ext cx="6475453" cy="1371370"/>
          </a:xfrm>
        </p:spPr>
        <p:txBody>
          <a:bodyPr/>
          <a:lstStyle/>
          <a:p>
            <a:pPr marL="0" indent="0">
              <a:buNone/>
            </a:pPr>
            <a:r>
              <a:rPr lang="en-US" dirty="0"/>
              <a:t>Clicking on the analyzer ID in Error list window</a:t>
            </a:r>
          </a:p>
        </p:txBody>
      </p:sp>
      <p:pic>
        <p:nvPicPr>
          <p:cNvPr id="6" name="Obrázok 5"/>
          <p:cNvPicPr>
            <a:picLocks noChangeAspect="1"/>
          </p:cNvPicPr>
          <p:nvPr/>
        </p:nvPicPr>
        <p:blipFill>
          <a:blip r:embed="rId3"/>
          <a:stretch>
            <a:fillRect/>
          </a:stretch>
        </p:blipFill>
        <p:spPr>
          <a:xfrm>
            <a:off x="4897831" y="4379054"/>
            <a:ext cx="6475453" cy="2046913"/>
          </a:xfrm>
          <a:prstGeom prst="rect">
            <a:avLst/>
          </a:prstGeom>
        </p:spPr>
      </p:pic>
      <p:sp>
        <p:nvSpPr>
          <p:cNvPr id="10" name="Nadpis 1"/>
          <p:cNvSpPr>
            <a:spLocks noGrp="1"/>
          </p:cNvSpPr>
          <p:nvPr>
            <p:ph type="title"/>
          </p:nvPr>
        </p:nvSpPr>
        <p:spPr>
          <a:xfrm>
            <a:off x="0" y="964963"/>
            <a:ext cx="4085439" cy="1937628"/>
          </a:xfrm>
        </p:spPr>
        <p:txBody>
          <a:bodyPr/>
          <a:lstStyle/>
          <a:p>
            <a:r>
              <a:rPr lang="en-US" dirty="0"/>
              <a:t>Online </a:t>
            </a:r>
            <a:br>
              <a:rPr lang="en-US" dirty="0"/>
            </a:br>
            <a:r>
              <a:rPr lang="en-US" dirty="0"/>
              <a:t>documentation</a:t>
            </a:r>
          </a:p>
        </p:txBody>
      </p:sp>
    </p:spTree>
    <p:extLst>
      <p:ext uri="{BB962C8B-B14F-4D97-AF65-F5344CB8AC3E}">
        <p14:creationId xmlns:p14="http://schemas.microsoft.com/office/powerpoint/2010/main" val="417842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ok 4"/>
          <p:cNvPicPr>
            <a:picLocks noChangeAspect="1"/>
          </p:cNvPicPr>
          <p:nvPr/>
        </p:nvPicPr>
        <p:blipFill>
          <a:blip r:embed="rId2"/>
          <a:stretch>
            <a:fillRect/>
          </a:stretch>
        </p:blipFill>
        <p:spPr>
          <a:xfrm>
            <a:off x="5119123" y="1"/>
            <a:ext cx="6653428" cy="6857999"/>
          </a:xfrm>
          <a:prstGeom prst="rect">
            <a:avLst/>
          </a:prstGeom>
        </p:spPr>
      </p:pic>
      <p:sp>
        <p:nvSpPr>
          <p:cNvPr id="7" name="Nadpis 1"/>
          <p:cNvSpPr txBox="1">
            <a:spLocks/>
          </p:cNvSpPr>
          <p:nvPr/>
        </p:nvSpPr>
        <p:spPr>
          <a:xfrm>
            <a:off x="0" y="964963"/>
            <a:ext cx="4085439" cy="193762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Online </a:t>
            </a:r>
            <a:br>
              <a:rPr lang="en-US" dirty="0"/>
            </a:br>
            <a:r>
              <a:rPr lang="en-US" dirty="0"/>
              <a:t>documentation</a:t>
            </a:r>
          </a:p>
        </p:txBody>
      </p:sp>
    </p:spTree>
    <p:extLst>
      <p:ext uri="{BB962C8B-B14F-4D97-AF65-F5344CB8AC3E}">
        <p14:creationId xmlns:p14="http://schemas.microsoft.com/office/powerpoint/2010/main" val="69303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Unit tests</a:t>
            </a:r>
          </a:p>
        </p:txBody>
      </p:sp>
      <p:sp>
        <p:nvSpPr>
          <p:cNvPr id="3" name="Zástupný objekt pre obsah 2"/>
          <p:cNvSpPr>
            <a:spLocks noGrp="1"/>
          </p:cNvSpPr>
          <p:nvPr>
            <p:ph idx="1"/>
          </p:nvPr>
        </p:nvSpPr>
        <p:spPr>
          <a:xfrm>
            <a:off x="818712" y="2222287"/>
            <a:ext cx="10554574" cy="4267965"/>
          </a:xfrm>
        </p:spPr>
        <p:txBody>
          <a:bodyPr>
            <a:normAutofit/>
          </a:bodyPr>
          <a:lstStyle/>
          <a:p>
            <a:r>
              <a:rPr lang="en-US" dirty="0"/>
              <a:t>Rewriting Microsoft utilities for testing analyzers and code fixes</a:t>
            </a:r>
          </a:p>
          <a:p>
            <a:r>
              <a:rPr lang="en-US" dirty="0"/>
              <a:t>Discovered hidden bugs in existing BugHunter</a:t>
            </a:r>
          </a:p>
          <a:p>
            <a:r>
              <a:rPr lang="en-US" dirty="0"/>
              <a:t>Tracking Kentico API changes</a:t>
            </a:r>
          </a:p>
        </p:txBody>
      </p:sp>
    </p:spTree>
    <p:extLst>
      <p:ext uri="{BB962C8B-B14F-4D97-AF65-F5344CB8AC3E}">
        <p14:creationId xmlns:p14="http://schemas.microsoft.com/office/powerpoint/2010/main" val="356502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Performance of the analyzers</a:t>
            </a:r>
          </a:p>
        </p:txBody>
      </p:sp>
      <p:sp>
        <p:nvSpPr>
          <p:cNvPr id="3" name="Zástupný objekt pre obsah 2"/>
          <p:cNvSpPr>
            <a:spLocks noGrp="1"/>
          </p:cNvSpPr>
          <p:nvPr>
            <p:ph idx="1"/>
          </p:nvPr>
        </p:nvSpPr>
        <p:spPr>
          <a:xfrm>
            <a:off x="818712" y="2222287"/>
            <a:ext cx="10554574" cy="4128817"/>
          </a:xfrm>
        </p:spPr>
        <p:txBody>
          <a:bodyPr/>
          <a:lstStyle/>
          <a:p>
            <a:r>
              <a:rPr lang="en-US" dirty="0"/>
              <a:t>Analyzed solution of </a:t>
            </a:r>
            <a:r>
              <a:rPr lang="en-US" dirty="0" err="1"/>
              <a:t>Kentico’s</a:t>
            </a:r>
            <a:r>
              <a:rPr lang="en-US" dirty="0"/>
              <a:t> CMS contains over 240 projects</a:t>
            </a:r>
          </a:p>
          <a:p>
            <a:r>
              <a:rPr lang="en-US" dirty="0"/>
              <a:t>Performance of the analyzers is crucial</a:t>
            </a:r>
          </a:p>
          <a:p>
            <a:r>
              <a:rPr lang="en-US" dirty="0"/>
              <a:t>Tune performance of the slowest analyzers</a:t>
            </a:r>
          </a:p>
          <a:p>
            <a:r>
              <a:rPr lang="en-US" dirty="0"/>
              <a:t>Analyze total impact on build times</a:t>
            </a:r>
            <a:endParaRPr lang="en-US" b="1" dirty="0"/>
          </a:p>
        </p:txBody>
      </p:sp>
    </p:spTree>
    <p:extLst>
      <p:ext uri="{BB962C8B-B14F-4D97-AF65-F5344CB8AC3E}">
        <p14:creationId xmlns:p14="http://schemas.microsoft.com/office/powerpoint/2010/main" val="266005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Analyzers’ execution times</a:t>
            </a:r>
          </a:p>
        </p:txBody>
      </p:sp>
      <p:sp>
        <p:nvSpPr>
          <p:cNvPr id="3" name="Zástupný objekt pre obsah 2"/>
          <p:cNvSpPr>
            <a:spLocks noGrp="1"/>
          </p:cNvSpPr>
          <p:nvPr>
            <p:ph idx="1"/>
          </p:nvPr>
        </p:nvSpPr>
        <p:spPr>
          <a:xfrm>
            <a:off x="327991" y="2013432"/>
            <a:ext cx="11054007" cy="704676"/>
          </a:xfrm>
        </p:spPr>
        <p:txBody>
          <a:bodyPr>
            <a:normAutofit/>
          </a:bodyPr>
          <a:lstStyle/>
          <a:p>
            <a:r>
              <a:rPr lang="en-US" dirty="0" err="1"/>
              <a:t>NuGet</a:t>
            </a:r>
            <a:r>
              <a:rPr lang="en-US" dirty="0"/>
              <a:t> package with analyzers + </a:t>
            </a:r>
            <a:r>
              <a:rPr lang="en-US" dirty="0" err="1"/>
              <a:t>MSBuild</a:t>
            </a:r>
            <a:r>
              <a:rPr lang="en-US" dirty="0"/>
              <a:t> with /</a:t>
            </a:r>
            <a:r>
              <a:rPr lang="en-US" dirty="0" err="1"/>
              <a:t>ReportAnalyzer</a:t>
            </a:r>
            <a:r>
              <a:rPr lang="en-US" dirty="0"/>
              <a:t> switch</a:t>
            </a:r>
            <a:endParaRPr lang="en-US" dirty="0">
              <a:latin typeface="Consolas" panose="020B0609020204030204" pitchFamily="49" charset="0"/>
            </a:endParaRPr>
          </a:p>
        </p:txBody>
      </p:sp>
      <p:sp>
        <p:nvSpPr>
          <p:cNvPr id="5" name="Zástupný objekt pre obsah 2"/>
          <p:cNvSpPr txBox="1">
            <a:spLocks/>
          </p:cNvSpPr>
          <p:nvPr/>
        </p:nvSpPr>
        <p:spPr>
          <a:xfrm>
            <a:off x="3637722" y="2441197"/>
            <a:ext cx="8725729" cy="441680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000" dirty="0">
                <a:latin typeface="Consolas" panose="020B0609020204030204" pitchFamily="49" charset="0"/>
              </a:rPr>
              <a:t>Total analyzer execution time: 0.017 seconds. (TaskId:3718)</a:t>
            </a:r>
          </a:p>
          <a:p>
            <a:pPr marL="0" indent="0">
              <a:buFont typeface="Wingdings 2" charset="2"/>
              <a:buNone/>
            </a:pPr>
            <a:r>
              <a:rPr lang="en-US" sz="1000" dirty="0">
                <a:latin typeface="Consolas" panose="020B0609020204030204" pitchFamily="49" charset="0"/>
              </a:rPr>
              <a:t>  NOTE: Elapsed time may be less than analyzer execution time because analyzers can run concurrently. (TaskId:3718)</a:t>
            </a:r>
          </a:p>
          <a:p>
            <a:pPr marL="0" indent="0">
              <a:buFont typeface="Wingdings 2" charset="2"/>
              <a:buNone/>
            </a:pPr>
            <a:r>
              <a:rPr lang="en-US" sz="1000" dirty="0">
                <a:latin typeface="Consolas" panose="020B0609020204030204" pitchFamily="49" charset="0"/>
              </a:rPr>
              <a:t>  Time (s)    %   Analyzer (TaskId:3718)</a:t>
            </a:r>
          </a:p>
          <a:p>
            <a:pPr marL="0" indent="0">
              <a:buFont typeface="Wingdings 2" charset="2"/>
              <a:buNone/>
            </a:pPr>
            <a:r>
              <a:rPr lang="en-US" sz="1000" dirty="0">
                <a:latin typeface="Consolas" panose="020B0609020204030204" pitchFamily="49" charset="0"/>
              </a:rPr>
              <a:t>  0.017  100   </a:t>
            </a:r>
            <a:r>
              <a:rPr lang="en-US" sz="1000" dirty="0" err="1">
                <a:latin typeface="Consolas" panose="020B0609020204030204" pitchFamily="49" charset="0"/>
              </a:rPr>
              <a:t>BugHunter.Analyzers</a:t>
            </a:r>
            <a:r>
              <a:rPr lang="en-US" sz="1000" dirty="0">
                <a:latin typeface="Consolas" panose="020B0609020204030204" pitchFamily="49" charset="0"/>
              </a:rPr>
              <a:t>, Version=1.0.0.0, Culture=neutral, </a:t>
            </a:r>
            <a:r>
              <a:rPr lang="en-US" sz="1000" dirty="0" err="1">
                <a:latin typeface="Consolas" panose="020B0609020204030204" pitchFamily="49" charset="0"/>
              </a:rPr>
              <a:t>PublicKeyToken</a:t>
            </a:r>
            <a:r>
              <a:rPr lang="en-US" sz="1000" dirty="0">
                <a:latin typeface="Consolas" panose="020B0609020204030204" pitchFamily="49" charset="0"/>
              </a:rPr>
              <a:t>=null (TaskId:3718)</a:t>
            </a:r>
          </a:p>
          <a:p>
            <a:pPr marL="0" indent="0">
              <a:buFont typeface="Wingdings 2" charset="2"/>
              <a:buNone/>
            </a:pPr>
            <a:r>
              <a:rPr lang="en-US" sz="1000" dirty="0">
                <a:latin typeface="Consolas" panose="020B0609020204030204" pitchFamily="49" charset="0"/>
              </a:rPr>
              <a:t>  0.009   51      BugHunter.Analyzers.CmsApiReplacementRules.Analyzers.SystemIOAnalyzer (TaskId:3718)</a:t>
            </a:r>
          </a:p>
          <a:p>
            <a:pPr marL="0" indent="0">
              <a:buFont typeface="Wingdings 2" charset="2"/>
              <a:buNone/>
            </a:pPr>
            <a:r>
              <a:rPr lang="en-US" sz="1000" dirty="0">
                <a:latin typeface="Consolas" panose="020B0609020204030204" pitchFamily="49" charset="0"/>
              </a:rPr>
              <a:t>  0.002   10      BugHunter.Analyzers.CmsBaseClassesRules.Analyzers.ModuleRegistrationAnalyzer (TaskId:3718)</a:t>
            </a:r>
          </a:p>
          <a:p>
            <a:pPr marL="0" indent="0">
              <a:buFont typeface="Wingdings 2" charset="2"/>
              <a:buNone/>
            </a:pPr>
            <a:r>
              <a:rPr lang="en-US" sz="1000" dirty="0">
                <a:latin typeface="Consolas" panose="020B0609020204030204" pitchFamily="49" charset="0"/>
              </a:rPr>
              <a:t>  0.001    7      BugHunter.Analyzers.CmsApiReplacementRules.Analyzers.HttpSessionElementAccessAnalyzer (TaskId:3718)</a:t>
            </a:r>
          </a:p>
          <a:p>
            <a:pPr marL="0" indent="0">
              <a:buFont typeface="Wingdings 2" charset="2"/>
              <a:buNone/>
            </a:pPr>
            <a:r>
              <a:rPr lang="en-US" sz="1000" dirty="0">
                <a:latin typeface="Consolas" panose="020B0609020204030204" pitchFamily="49" charset="0"/>
              </a:rPr>
              <a:t>  &lt;0.001    3      BugHunter.Analyzers.StringAndCultureRules.Analyzers.StringCompareToMethodAnalyzer (TaskId:3718)</a:t>
            </a:r>
          </a:p>
          <a:p>
            <a:pPr marL="0" indent="0">
              <a:buFont typeface="Wingdings 2" charset="2"/>
              <a:buNone/>
            </a:pPr>
            <a:r>
              <a:rPr lang="en-US" sz="1000" dirty="0">
                <a:latin typeface="Consolas" panose="020B0609020204030204" pitchFamily="49" charset="0"/>
              </a:rPr>
              <a:t>  &lt;0.001    3      BugHunter.Analyzers.AbstractionOverImplementation.Analyzers.LuceneSearchDocumentAnalyzer (TaskId:3718)</a:t>
            </a:r>
          </a:p>
          <a:p>
            <a:pPr marL="0" indent="0">
              <a:buFont typeface="Wingdings 2" charset="2"/>
              <a:buNone/>
            </a:pPr>
            <a:r>
              <a:rPr lang="en-US" sz="1000" dirty="0">
                <a:latin typeface="Consolas" panose="020B0609020204030204" pitchFamily="49" charset="0"/>
              </a:rPr>
              <a:t>  &lt;0.001    2      BugHunter.Analyzers.CmsApiReplacementRules.Analyzers.HttpRequestQueryStringAnalyzer (TaskId:3718)</a:t>
            </a:r>
          </a:p>
          <a:p>
            <a:pPr marL="0" indent="0">
              <a:buFont typeface="Wingdings 2" charset="2"/>
              <a:buNone/>
            </a:pPr>
            <a:r>
              <a:rPr lang="en-US" sz="1000" dirty="0">
                <a:latin typeface="Consolas" panose="020B0609020204030204" pitchFamily="49" charset="0"/>
              </a:rPr>
              <a:t>  &lt;0.001    1      BugHunter.Analyzers.CmsApiReplacementRules.Analyzers.ClientScriptMethodsAnalyzer (TaskId:3718)</a:t>
            </a:r>
          </a:p>
          <a:p>
            <a:pPr marL="0" indent="0">
              <a:buFont typeface="Wingdings 2" charset="2"/>
              <a:buNone/>
            </a:pPr>
            <a:r>
              <a:rPr lang="en-US" sz="1000" dirty="0">
                <a:latin typeface="Consolas" panose="020B0609020204030204" pitchFamily="49" charset="0"/>
              </a:rPr>
              <a:t>  &lt;0.001    1      BugHunter.Analyzers.CmsApiGuidelinesRules.Analyzers.EventLogArgumentsAnalyzer (TaskId:3718)</a:t>
            </a:r>
          </a:p>
          <a:p>
            <a:pPr marL="0" indent="0">
              <a:buFont typeface="Wingdings 2" charset="2"/>
              <a:buNone/>
            </a:pPr>
            <a:r>
              <a:rPr lang="en-US" sz="1000" dirty="0">
                <a:latin typeface="Consolas" panose="020B0609020204030204" pitchFamily="49" charset="0"/>
              </a:rPr>
              <a:t>  &lt;0.001    1      BugHunter.Analyzers.CmsApiGuidelinesRules.Analyzers.WhereLikeMethodAnalyzer (TaskId:3718)</a:t>
            </a:r>
          </a:p>
          <a:p>
            <a:pPr marL="0" indent="0">
              <a:buFont typeface="Wingdings 2" charset="2"/>
              <a:buNone/>
            </a:pPr>
            <a:r>
              <a:rPr lang="en-US" sz="1000" dirty="0">
                <a:latin typeface="Consolas" panose="020B0609020204030204" pitchFamily="49" charset="0"/>
              </a:rPr>
              <a:t>  &lt;0.001    1      BugHunter.Analyzers.CmsApiReplacementRules.Analyzers.FormsAuthenticationSignOutAnalyzer (TaskId:3718)</a:t>
            </a:r>
          </a:p>
          <a:p>
            <a:pPr marL="0" indent="0">
              <a:buFont typeface="Wingdings 2" charset="2"/>
              <a:buNone/>
            </a:pPr>
            <a:r>
              <a:rPr lang="en-US" sz="1000" dirty="0">
                <a:latin typeface="Consolas" panose="020B0609020204030204" pitchFamily="49" charset="0"/>
              </a:rPr>
              <a:t>  &lt;0.001    1      BugHunter.Analyzers.StringAndCultureRules.Analyzers.StringEqualsMethodAnalyzer (TaskId:3718)</a:t>
            </a:r>
          </a:p>
        </p:txBody>
      </p:sp>
      <p:sp>
        <p:nvSpPr>
          <p:cNvPr id="6" name="Obdĺžnik 5"/>
          <p:cNvSpPr/>
          <p:nvPr/>
        </p:nvSpPr>
        <p:spPr>
          <a:xfrm>
            <a:off x="4894480" y="3741667"/>
            <a:ext cx="4945380" cy="290705"/>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dĺžnik 6"/>
          <p:cNvSpPr/>
          <p:nvPr/>
        </p:nvSpPr>
        <p:spPr>
          <a:xfrm>
            <a:off x="3760806" y="3741667"/>
            <a:ext cx="555241" cy="290705"/>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lokTextu 7"/>
          <p:cNvSpPr txBox="1"/>
          <p:nvPr/>
        </p:nvSpPr>
        <p:spPr>
          <a:xfrm>
            <a:off x="1205454" y="4251012"/>
            <a:ext cx="1715534" cy="369332"/>
          </a:xfrm>
          <a:prstGeom prst="rect">
            <a:avLst/>
          </a:prstGeom>
          <a:noFill/>
        </p:spPr>
        <p:txBody>
          <a:bodyPr wrap="none" rtlCol="0">
            <a:spAutoFit/>
          </a:bodyPr>
          <a:lstStyle/>
          <a:p>
            <a:r>
              <a:rPr lang="en-US" b="1" dirty="0">
                <a:solidFill>
                  <a:schemeClr val="tx2"/>
                </a:solidFill>
                <a:latin typeface="Bradley Hand ITC" panose="03070402050302030203" pitchFamily="66" charset="0"/>
              </a:rPr>
              <a:t>Analyzer name</a:t>
            </a:r>
          </a:p>
        </p:txBody>
      </p:sp>
      <p:sp>
        <p:nvSpPr>
          <p:cNvPr id="9" name="BlokTextu 8"/>
          <p:cNvSpPr txBox="1"/>
          <p:nvPr/>
        </p:nvSpPr>
        <p:spPr>
          <a:xfrm>
            <a:off x="652275" y="3416463"/>
            <a:ext cx="2601994" cy="369332"/>
          </a:xfrm>
          <a:prstGeom prst="rect">
            <a:avLst/>
          </a:prstGeom>
          <a:noFill/>
        </p:spPr>
        <p:txBody>
          <a:bodyPr wrap="none" rtlCol="0">
            <a:spAutoFit/>
          </a:bodyPr>
          <a:lstStyle/>
          <a:p>
            <a:r>
              <a:rPr lang="en-US" b="1" dirty="0">
                <a:solidFill>
                  <a:schemeClr val="tx2"/>
                </a:solidFill>
                <a:latin typeface="Bradley Hand ITC" panose="03070402050302030203" pitchFamily="66" charset="0"/>
              </a:rPr>
              <a:t>Per-project execution time</a:t>
            </a:r>
          </a:p>
        </p:txBody>
      </p:sp>
      <p:sp>
        <p:nvSpPr>
          <p:cNvPr id="12" name="Oblúk 11"/>
          <p:cNvSpPr/>
          <p:nvPr/>
        </p:nvSpPr>
        <p:spPr>
          <a:xfrm rot="20903777" flipV="1">
            <a:off x="2318758" y="3844066"/>
            <a:ext cx="2637927" cy="721259"/>
          </a:xfrm>
          <a:prstGeom prst="arc">
            <a:avLst>
              <a:gd name="adj1" fmla="val 11233509"/>
              <a:gd name="adj2" fmla="val 21373957"/>
            </a:avLst>
          </a:prstGeom>
          <a:ln w="158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13" name="Oblúk 12"/>
          <p:cNvSpPr/>
          <p:nvPr/>
        </p:nvSpPr>
        <p:spPr>
          <a:xfrm rot="446015">
            <a:off x="1966474" y="3287177"/>
            <a:ext cx="1886932" cy="804868"/>
          </a:xfrm>
          <a:prstGeom prst="arc">
            <a:avLst>
              <a:gd name="adj1" fmla="val 11320738"/>
              <a:gd name="adj2" fmla="val 21308816"/>
            </a:avLst>
          </a:prstGeom>
          <a:ln w="158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5325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404587616"/>
              </p:ext>
            </p:extLst>
          </p:nvPr>
        </p:nvGraphicFramePr>
        <p:xfrm>
          <a:off x="892846" y="2315817"/>
          <a:ext cx="10571998" cy="40316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Nadpis 1"/>
          <p:cNvSpPr>
            <a:spLocks noGrp="1"/>
          </p:cNvSpPr>
          <p:nvPr>
            <p:ph type="title"/>
          </p:nvPr>
        </p:nvSpPr>
        <p:spPr/>
        <p:txBody>
          <a:bodyPr/>
          <a:lstStyle/>
          <a:p>
            <a:r>
              <a:rPr lang="en-US" dirty="0"/>
              <a:t>Analyzers’ execution times</a:t>
            </a:r>
          </a:p>
        </p:txBody>
      </p:sp>
      <p:pic>
        <p:nvPicPr>
          <p:cNvPr id="6" name="Obrázok 5"/>
          <p:cNvPicPr>
            <a:picLocks noChangeAspect="1"/>
          </p:cNvPicPr>
          <p:nvPr/>
        </p:nvPicPr>
        <p:blipFill>
          <a:blip r:embed="rId9"/>
          <a:stretch>
            <a:fillRect/>
          </a:stretch>
        </p:blipFill>
        <p:spPr>
          <a:xfrm>
            <a:off x="3662484" y="3120887"/>
            <a:ext cx="1997591" cy="1359604"/>
          </a:xfrm>
          <a:prstGeom prst="rect">
            <a:avLst/>
          </a:prstGeom>
        </p:spPr>
      </p:pic>
      <p:graphicFrame>
        <p:nvGraphicFramePr>
          <p:cNvPr id="7" name="Objekt 6"/>
          <p:cNvGraphicFramePr>
            <a:graphicFrameLocks noChangeAspect="1"/>
          </p:cNvGraphicFramePr>
          <p:nvPr>
            <p:extLst>
              <p:ext uri="{D42A27DB-BD31-4B8C-83A1-F6EECF244321}">
                <p14:modId xmlns:p14="http://schemas.microsoft.com/office/powerpoint/2010/main" val="873772394"/>
              </p:ext>
            </p:extLst>
          </p:nvPr>
        </p:nvGraphicFramePr>
        <p:xfrm>
          <a:off x="6407444" y="3120887"/>
          <a:ext cx="2054856" cy="1359604"/>
        </p:xfrm>
        <a:graphic>
          <a:graphicData uri="http://schemas.openxmlformats.org/presentationml/2006/ole">
            <mc:AlternateContent xmlns:mc="http://schemas.openxmlformats.org/markup-compatibility/2006">
              <mc:Choice xmlns:v="urn:schemas-microsoft-com:vml" Requires="v">
                <p:oleObj spid="_x0000_s1069" name="Visio" r:id="rId10" imgW="1266741" imgH="838314" progId="Visio.Drawing.15">
                  <p:embed/>
                </p:oleObj>
              </mc:Choice>
              <mc:Fallback>
                <p:oleObj name="Visio" r:id="rId10" imgW="1266741" imgH="838314" progId="Visio.Drawing.15">
                  <p:embed/>
                  <p:pic>
                    <p:nvPicPr>
                      <p:cNvPr id="0" name=""/>
                      <p:cNvPicPr/>
                      <p:nvPr/>
                    </p:nvPicPr>
                    <p:blipFill>
                      <a:blip r:embed="rId11"/>
                      <a:stretch>
                        <a:fillRect/>
                      </a:stretch>
                    </p:blipFill>
                    <p:spPr>
                      <a:xfrm>
                        <a:off x="6407444" y="3120887"/>
                        <a:ext cx="2054856" cy="1359604"/>
                      </a:xfrm>
                      <a:prstGeom prst="rect">
                        <a:avLst/>
                      </a:prstGeom>
                    </p:spPr>
                  </p:pic>
                </p:oleObj>
              </mc:Fallback>
            </mc:AlternateContent>
          </a:graphicData>
        </a:graphic>
      </p:graphicFrame>
      <p:pic>
        <p:nvPicPr>
          <p:cNvPr id="11" name="Obrázok 10"/>
          <p:cNvPicPr>
            <a:picLocks noChangeAspect="1"/>
          </p:cNvPicPr>
          <p:nvPr/>
        </p:nvPicPr>
        <p:blipFill>
          <a:blip r:embed="rId12"/>
          <a:stretch>
            <a:fillRect/>
          </a:stretch>
        </p:blipFill>
        <p:spPr>
          <a:xfrm>
            <a:off x="1006257" y="2859279"/>
            <a:ext cx="1279743" cy="1700725"/>
          </a:xfrm>
          <a:prstGeom prst="rect">
            <a:avLst/>
          </a:prstGeom>
        </p:spPr>
      </p:pic>
      <p:pic>
        <p:nvPicPr>
          <p:cNvPr id="13" name="Obrázok 12"/>
          <p:cNvPicPr>
            <a:picLocks noChangeAspect="1"/>
          </p:cNvPicPr>
          <p:nvPr/>
        </p:nvPicPr>
        <p:blipFill>
          <a:blip r:embed="rId13"/>
          <a:stretch>
            <a:fillRect/>
          </a:stretch>
        </p:blipFill>
        <p:spPr>
          <a:xfrm>
            <a:off x="9094304" y="3120887"/>
            <a:ext cx="2084479" cy="1258553"/>
          </a:xfrm>
          <a:prstGeom prst="rect">
            <a:avLst/>
          </a:prstGeom>
        </p:spPr>
      </p:pic>
      <p:sp>
        <p:nvSpPr>
          <p:cNvPr id="16" name="BlokTextu 15"/>
          <p:cNvSpPr txBox="1"/>
          <p:nvPr/>
        </p:nvSpPr>
        <p:spPr>
          <a:xfrm>
            <a:off x="2104448" y="3328302"/>
            <a:ext cx="873689" cy="307777"/>
          </a:xfrm>
          <a:prstGeom prst="rect">
            <a:avLst/>
          </a:prstGeom>
          <a:noFill/>
        </p:spPr>
        <p:txBody>
          <a:bodyPr wrap="square" rtlCol="0">
            <a:spAutoFit/>
          </a:bodyPr>
          <a:lstStyle/>
          <a:p>
            <a:r>
              <a:rPr lang="en-US" sz="1400" dirty="0"/>
              <a:t>CMS.sln</a:t>
            </a:r>
          </a:p>
        </p:txBody>
      </p:sp>
      <p:sp>
        <p:nvSpPr>
          <p:cNvPr id="17" name="BlokTextu 16"/>
          <p:cNvSpPr txBox="1"/>
          <p:nvPr/>
        </p:nvSpPr>
        <p:spPr>
          <a:xfrm>
            <a:off x="3948752" y="2813110"/>
            <a:ext cx="1236236" cy="307777"/>
          </a:xfrm>
          <a:prstGeom prst="rect">
            <a:avLst/>
          </a:prstGeom>
          <a:noFill/>
        </p:spPr>
        <p:txBody>
          <a:bodyPr wrap="none" rtlCol="0">
            <a:spAutoFit/>
          </a:bodyPr>
          <a:lstStyle/>
          <a:p>
            <a:r>
              <a:rPr lang="en-US" sz="1400" dirty="0" err="1"/>
              <a:t>MSBuild</a:t>
            </a:r>
            <a:r>
              <a:rPr lang="en-US" sz="1400" dirty="0"/>
              <a:t> logs</a:t>
            </a:r>
          </a:p>
        </p:txBody>
      </p:sp>
      <p:sp>
        <p:nvSpPr>
          <p:cNvPr id="18" name="BlokTextu 17"/>
          <p:cNvSpPr txBox="1"/>
          <p:nvPr/>
        </p:nvSpPr>
        <p:spPr>
          <a:xfrm>
            <a:off x="9094304" y="2859279"/>
            <a:ext cx="1895071" cy="307777"/>
          </a:xfrm>
          <a:prstGeom prst="rect">
            <a:avLst/>
          </a:prstGeom>
          <a:noFill/>
        </p:spPr>
        <p:txBody>
          <a:bodyPr wrap="none" rtlCol="0">
            <a:spAutoFit/>
          </a:bodyPr>
          <a:lstStyle/>
          <a:p>
            <a:r>
              <a:rPr lang="en-US" sz="1400" dirty="0"/>
              <a:t>execution-times.csv</a:t>
            </a:r>
          </a:p>
        </p:txBody>
      </p:sp>
      <p:sp>
        <p:nvSpPr>
          <p:cNvPr id="19" name="BlokTextu 18"/>
          <p:cNvSpPr txBox="1"/>
          <p:nvPr/>
        </p:nvSpPr>
        <p:spPr>
          <a:xfrm>
            <a:off x="6593936" y="2859279"/>
            <a:ext cx="1681871" cy="307777"/>
          </a:xfrm>
          <a:prstGeom prst="rect">
            <a:avLst/>
          </a:prstGeom>
          <a:noFill/>
        </p:spPr>
        <p:txBody>
          <a:bodyPr wrap="none" rtlCol="0">
            <a:spAutoFit/>
          </a:bodyPr>
          <a:lstStyle/>
          <a:p>
            <a:r>
              <a:rPr lang="en-US" sz="1400" dirty="0"/>
              <a:t>Times in each run</a:t>
            </a:r>
          </a:p>
        </p:txBody>
      </p:sp>
    </p:spTree>
    <p:extLst>
      <p:ext uri="{BB962C8B-B14F-4D97-AF65-F5344CB8AC3E}">
        <p14:creationId xmlns:p14="http://schemas.microsoft.com/office/powerpoint/2010/main" val="1251312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Tuning the performance</a:t>
            </a:r>
          </a:p>
        </p:txBody>
      </p:sp>
      <p:sp>
        <p:nvSpPr>
          <p:cNvPr id="4" name="BlokTextu 3"/>
          <p:cNvSpPr txBox="1"/>
          <p:nvPr/>
        </p:nvSpPr>
        <p:spPr>
          <a:xfrm>
            <a:off x="810000" y="2441196"/>
            <a:ext cx="184731" cy="369332"/>
          </a:xfrm>
          <a:prstGeom prst="rect">
            <a:avLst/>
          </a:prstGeom>
          <a:noFill/>
        </p:spPr>
        <p:txBody>
          <a:bodyPr wrap="none" rtlCol="0">
            <a:spAutoFit/>
          </a:bodyPr>
          <a:lstStyle/>
          <a:p>
            <a:endParaRPr lang="en-US" dirty="0"/>
          </a:p>
        </p:txBody>
      </p:sp>
      <p:pic>
        <p:nvPicPr>
          <p:cNvPr id="7" name="Obrázo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412" y="3115594"/>
            <a:ext cx="7347249" cy="3742406"/>
          </a:xfrm>
          <a:prstGeom prst="rect">
            <a:avLst/>
          </a:prstGeom>
        </p:spPr>
      </p:pic>
      <p:sp>
        <p:nvSpPr>
          <p:cNvPr id="3" name="Zástupný objekt pre obsah 2"/>
          <p:cNvSpPr>
            <a:spLocks noGrp="1"/>
          </p:cNvSpPr>
          <p:nvPr>
            <p:ph idx="1"/>
          </p:nvPr>
        </p:nvSpPr>
        <p:spPr>
          <a:xfrm>
            <a:off x="965057" y="2348917"/>
            <a:ext cx="10416941" cy="911117"/>
          </a:xfrm>
        </p:spPr>
        <p:txBody>
          <a:bodyPr>
            <a:normAutofit/>
          </a:bodyPr>
          <a:lstStyle/>
          <a:p>
            <a:r>
              <a:rPr lang="en-US" dirty="0"/>
              <a:t>Different versions of </a:t>
            </a:r>
            <a:r>
              <a:rPr lang="en-US" dirty="0" err="1"/>
              <a:t>SystemIOAnalyzer</a:t>
            </a:r>
            <a:endParaRPr lang="en-US" dirty="0"/>
          </a:p>
          <a:p>
            <a:r>
              <a:rPr lang="en-US" dirty="0"/>
              <a:t>18 seconds </a:t>
            </a:r>
            <a:r>
              <a:rPr lang="en-US" dirty="0">
                <a:sym typeface="Wingdings" panose="05000000000000000000" pitchFamily="2" charset="2"/>
              </a:rPr>
              <a:t></a:t>
            </a:r>
            <a:r>
              <a:rPr lang="en-US" dirty="0"/>
              <a:t> 2,4 seconds</a:t>
            </a:r>
          </a:p>
        </p:txBody>
      </p:sp>
    </p:spTree>
    <p:extLst>
      <p:ext uri="{BB962C8B-B14F-4D97-AF65-F5344CB8AC3E}">
        <p14:creationId xmlns:p14="http://schemas.microsoft.com/office/powerpoint/2010/main" val="164861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Total impact on performance</a:t>
            </a:r>
          </a:p>
        </p:txBody>
      </p:sp>
      <p:pic>
        <p:nvPicPr>
          <p:cNvPr id="5" name="Zástupný objekt pre obsah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197223" y="2706653"/>
            <a:ext cx="5184775" cy="2931290"/>
          </a:xfrm>
        </p:spPr>
      </p:pic>
      <p:sp>
        <p:nvSpPr>
          <p:cNvPr id="6" name="Zástupný objekt pre obsah 5"/>
          <p:cNvSpPr>
            <a:spLocks noGrp="1"/>
          </p:cNvSpPr>
          <p:nvPr>
            <p:ph sz="half" idx="2"/>
          </p:nvPr>
        </p:nvSpPr>
        <p:spPr>
          <a:xfrm>
            <a:off x="738337" y="2352916"/>
            <a:ext cx="5901002" cy="3638764"/>
          </a:xfrm>
        </p:spPr>
        <p:txBody>
          <a:bodyPr/>
          <a:lstStyle/>
          <a:p>
            <a:r>
              <a:rPr lang="en-US" dirty="0"/>
              <a:t>100 build runs</a:t>
            </a:r>
          </a:p>
          <a:p>
            <a:r>
              <a:rPr lang="en-US" dirty="0"/>
              <a:t>5:05 minutes without analyzers</a:t>
            </a:r>
          </a:p>
          <a:p>
            <a:r>
              <a:rPr lang="en-US" dirty="0"/>
              <a:t>5:14 minutes with analyzers</a:t>
            </a:r>
          </a:p>
          <a:p>
            <a:endParaRPr lang="en-US" dirty="0"/>
          </a:p>
          <a:p>
            <a:r>
              <a:rPr lang="en-US" dirty="0"/>
              <a:t>+2,9% (9 seconds) slowdown</a:t>
            </a:r>
          </a:p>
          <a:p>
            <a:endParaRPr lang="en-US" dirty="0"/>
          </a:p>
        </p:txBody>
      </p:sp>
    </p:spTree>
    <p:extLst>
      <p:ext uri="{BB962C8B-B14F-4D97-AF65-F5344CB8AC3E}">
        <p14:creationId xmlns:p14="http://schemas.microsoft.com/office/powerpoint/2010/main" val="612993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Benefits</a:t>
            </a:r>
          </a:p>
        </p:txBody>
      </p:sp>
      <p:sp>
        <p:nvSpPr>
          <p:cNvPr id="11" name="Zástupný objekt pre obsah 10"/>
          <p:cNvSpPr>
            <a:spLocks noGrp="1"/>
          </p:cNvSpPr>
          <p:nvPr>
            <p:ph idx="1"/>
          </p:nvPr>
        </p:nvSpPr>
        <p:spPr>
          <a:xfrm>
            <a:off x="818712" y="2222286"/>
            <a:ext cx="10554574" cy="4287843"/>
          </a:xfrm>
        </p:spPr>
        <p:txBody>
          <a:bodyPr>
            <a:normAutofit/>
          </a:bodyPr>
          <a:lstStyle/>
          <a:p>
            <a:pPr lvl="1"/>
            <a:r>
              <a:rPr lang="en-US" sz="1800" dirty="0"/>
              <a:t>Checks for types, not strings</a:t>
            </a:r>
          </a:p>
          <a:p>
            <a:pPr lvl="1"/>
            <a:r>
              <a:rPr lang="en-US" sz="1800" dirty="0"/>
              <a:t>Runs inside of Visual Studio</a:t>
            </a:r>
          </a:p>
          <a:p>
            <a:pPr lvl="2"/>
            <a:r>
              <a:rPr lang="en-US" sz="1600" dirty="0"/>
              <a:t>Immediate feedback</a:t>
            </a:r>
          </a:p>
          <a:p>
            <a:pPr lvl="2"/>
            <a:r>
              <a:rPr lang="en-US" sz="1600" dirty="0"/>
              <a:t>Provides code fixes</a:t>
            </a:r>
          </a:p>
          <a:p>
            <a:pPr lvl="2"/>
            <a:r>
              <a:rPr lang="en-US" sz="1600" dirty="0"/>
              <a:t>Teaching new developers the internal rules</a:t>
            </a:r>
          </a:p>
          <a:p>
            <a:pPr lvl="1"/>
            <a:r>
              <a:rPr lang="en-US" sz="1800" dirty="0"/>
              <a:t>Online documentation</a:t>
            </a:r>
          </a:p>
          <a:p>
            <a:pPr lvl="1"/>
            <a:r>
              <a:rPr lang="en-US" sz="1800" dirty="0"/>
              <a:t>Transparent configuration</a:t>
            </a:r>
          </a:p>
          <a:p>
            <a:pPr lvl="1"/>
            <a:r>
              <a:rPr lang="en-US" sz="1800" dirty="0"/>
              <a:t>Extensive unit testing</a:t>
            </a:r>
          </a:p>
          <a:p>
            <a:pPr lvl="1"/>
            <a:r>
              <a:rPr lang="en-US" sz="1800" dirty="0"/>
              <a:t>Tracks Kentico API changes</a:t>
            </a:r>
          </a:p>
        </p:txBody>
      </p:sp>
      <p:sp>
        <p:nvSpPr>
          <p:cNvPr id="4" name="Zástupný objekt pre obsah 2"/>
          <p:cNvSpPr txBox="1">
            <a:spLocks/>
          </p:cNvSpPr>
          <p:nvPr/>
        </p:nvSpPr>
        <p:spPr>
          <a:xfrm>
            <a:off x="5503178" y="3019241"/>
            <a:ext cx="5645791"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755584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Current state</a:t>
            </a:r>
          </a:p>
        </p:txBody>
      </p:sp>
      <p:sp>
        <p:nvSpPr>
          <p:cNvPr id="3" name="Zástupný objekt pre obsah 2"/>
          <p:cNvSpPr>
            <a:spLocks noGrp="1"/>
          </p:cNvSpPr>
          <p:nvPr>
            <p:ph idx="1"/>
          </p:nvPr>
        </p:nvSpPr>
        <p:spPr>
          <a:xfrm>
            <a:off x="818712" y="2222287"/>
            <a:ext cx="10554574" cy="4248087"/>
          </a:xfrm>
        </p:spPr>
        <p:txBody>
          <a:bodyPr/>
          <a:lstStyle/>
          <a:p>
            <a:r>
              <a:rPr lang="en-US" dirty="0"/>
              <a:t>The new BugHunter has been deployed in April</a:t>
            </a:r>
          </a:p>
          <a:p>
            <a:r>
              <a:rPr lang="en-US" dirty="0"/>
              <a:t>Available via company’s internal </a:t>
            </a:r>
            <a:r>
              <a:rPr lang="en-US" dirty="0" err="1"/>
              <a:t>NuGet</a:t>
            </a:r>
            <a:r>
              <a:rPr lang="en-US" dirty="0"/>
              <a:t> feed</a:t>
            </a:r>
          </a:p>
          <a:p>
            <a:r>
              <a:rPr lang="en-US" dirty="0"/>
              <a:t>The questionnaire did not show any performance nor correctness issues</a:t>
            </a:r>
          </a:p>
        </p:txBody>
      </p:sp>
    </p:spTree>
    <p:extLst>
      <p:ext uri="{BB962C8B-B14F-4D97-AF65-F5344CB8AC3E}">
        <p14:creationId xmlns:p14="http://schemas.microsoft.com/office/powerpoint/2010/main" val="496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10000" y="467066"/>
            <a:ext cx="10571998" cy="970450"/>
          </a:xfrm>
        </p:spPr>
        <p:txBody>
          <a:bodyPr/>
          <a:lstStyle/>
          <a:p>
            <a:r>
              <a:rPr lang="en-US" dirty="0"/>
              <a:t>Goal</a:t>
            </a:r>
          </a:p>
        </p:txBody>
      </p:sp>
      <p:sp>
        <p:nvSpPr>
          <p:cNvPr id="3" name="Zástupný objekt pre obsah 2"/>
          <p:cNvSpPr>
            <a:spLocks noGrp="1"/>
          </p:cNvSpPr>
          <p:nvPr>
            <p:ph idx="1"/>
          </p:nvPr>
        </p:nvSpPr>
        <p:spPr>
          <a:xfrm>
            <a:off x="818712" y="2256793"/>
            <a:ext cx="10554574" cy="4248087"/>
          </a:xfrm>
        </p:spPr>
        <p:txBody>
          <a:bodyPr>
            <a:normAutofit/>
          </a:bodyPr>
          <a:lstStyle/>
          <a:p>
            <a:pPr lvl="0"/>
            <a:r>
              <a:rPr lang="en-US" dirty="0"/>
              <a:t>Static code analysis tool for Kentico Software</a:t>
            </a:r>
          </a:p>
          <a:p>
            <a:pPr lvl="0"/>
            <a:r>
              <a:rPr lang="en-US" dirty="0"/>
              <a:t>Check compliance to company’s internal guidelines</a:t>
            </a:r>
          </a:p>
          <a:p>
            <a:pPr lvl="0"/>
            <a:r>
              <a:rPr lang="en-US" dirty="0"/>
              <a:t>Real-time static code analysis in Visual Studio</a:t>
            </a:r>
          </a:p>
          <a:p>
            <a:pPr lvl="0"/>
            <a:r>
              <a:rPr lang="en-US" dirty="0"/>
              <a:t>Provide automated code fixes</a:t>
            </a:r>
          </a:p>
          <a:p>
            <a:pPr lvl="0"/>
            <a:r>
              <a:rPr lang="en-US" dirty="0"/>
              <a:t>Performance optimization</a:t>
            </a:r>
          </a:p>
        </p:txBody>
      </p:sp>
    </p:spTree>
    <p:extLst>
      <p:ext uri="{BB962C8B-B14F-4D97-AF65-F5344CB8AC3E}">
        <p14:creationId xmlns:p14="http://schemas.microsoft.com/office/powerpoint/2010/main" val="3225293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Future work	</a:t>
            </a:r>
          </a:p>
        </p:txBody>
      </p:sp>
      <p:sp>
        <p:nvSpPr>
          <p:cNvPr id="3" name="Zástupný objekt pre obsah 2"/>
          <p:cNvSpPr>
            <a:spLocks noGrp="1"/>
          </p:cNvSpPr>
          <p:nvPr>
            <p:ph idx="1"/>
          </p:nvPr>
        </p:nvSpPr>
        <p:spPr>
          <a:xfrm>
            <a:off x="818712" y="2222287"/>
            <a:ext cx="10554574" cy="4248087"/>
          </a:xfrm>
        </p:spPr>
        <p:txBody>
          <a:bodyPr/>
          <a:lstStyle/>
          <a:p>
            <a:r>
              <a:rPr lang="en-US" dirty="0"/>
              <a:t>More rules that were not possible in the old version of the tool</a:t>
            </a:r>
          </a:p>
          <a:p>
            <a:r>
              <a:rPr lang="en-US" dirty="0"/>
              <a:t>Upgrade to .NET Compiler Platform v2.0</a:t>
            </a:r>
          </a:p>
          <a:p>
            <a:r>
              <a:rPr lang="en-US" dirty="0"/>
              <a:t>Making BugHunter available to </a:t>
            </a:r>
            <a:r>
              <a:rPr lang="en-US" dirty="0" err="1"/>
              <a:t>Kentico’s</a:t>
            </a:r>
            <a:r>
              <a:rPr lang="en-US" dirty="0"/>
              <a:t> customers via Microsoft </a:t>
            </a:r>
            <a:r>
              <a:rPr lang="en-US" dirty="0" err="1"/>
              <a:t>NuGet</a:t>
            </a:r>
            <a:r>
              <a:rPr lang="en-US" dirty="0"/>
              <a:t> Gallery</a:t>
            </a:r>
          </a:p>
        </p:txBody>
      </p:sp>
    </p:spTree>
    <p:extLst>
      <p:ext uri="{BB962C8B-B14F-4D97-AF65-F5344CB8AC3E}">
        <p14:creationId xmlns:p14="http://schemas.microsoft.com/office/powerpoint/2010/main" val="236853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p:txBody>
          <a:bodyPr/>
          <a:lstStyle/>
          <a:p>
            <a:r>
              <a:rPr lang="en-US" dirty="0"/>
              <a:t>Thank you for your attention</a:t>
            </a:r>
          </a:p>
        </p:txBody>
      </p:sp>
      <p:sp>
        <p:nvSpPr>
          <p:cNvPr id="5" name="Podnadpis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0337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Question</a:t>
            </a:r>
          </a:p>
        </p:txBody>
      </p:sp>
      <p:sp>
        <p:nvSpPr>
          <p:cNvPr id="3" name="Zástupný objekt pre obsah 2"/>
          <p:cNvSpPr>
            <a:spLocks noGrp="1"/>
          </p:cNvSpPr>
          <p:nvPr>
            <p:ph idx="1"/>
          </p:nvPr>
        </p:nvSpPr>
        <p:spPr/>
        <p:txBody>
          <a:bodyPr/>
          <a:lstStyle/>
          <a:p>
            <a:pPr marL="0" indent="0">
              <a:buNone/>
            </a:pPr>
            <a:r>
              <a:rPr lang="en-US" i="1" dirty="0"/>
              <a:t>“As stated in the thesis, at the time of writing there are no tools for performance analysis of the analyzers. </a:t>
            </a:r>
          </a:p>
          <a:p>
            <a:pPr>
              <a:buFontTx/>
              <a:buChar char="-"/>
            </a:pPr>
            <a:r>
              <a:rPr lang="en-US" i="1" dirty="0"/>
              <a:t>Would a more generic solution than the one provided for the validation of the thesis make sense? </a:t>
            </a:r>
          </a:p>
          <a:p>
            <a:pPr>
              <a:buFontTx/>
              <a:buChar char="-"/>
            </a:pPr>
            <a:r>
              <a:rPr lang="en-US" i="1" dirty="0"/>
              <a:t>What would be the challenges of such development?“</a:t>
            </a:r>
          </a:p>
        </p:txBody>
      </p:sp>
    </p:spTree>
    <p:extLst>
      <p:ext uri="{BB962C8B-B14F-4D97-AF65-F5344CB8AC3E}">
        <p14:creationId xmlns:p14="http://schemas.microsoft.com/office/powerpoint/2010/main" val="390866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276366" y="942367"/>
            <a:ext cx="6858000" cy="4973267"/>
          </a:xfrm>
          <a:custGeom>
            <a:avLst/>
            <a:gdLst>
              <a:gd name="connsiteX0" fmla="*/ 0 w 6858000"/>
              <a:gd name="connsiteY0" fmla="*/ 4674422 h 4973267"/>
              <a:gd name="connsiteX1" fmla="*/ 0 w 6858000"/>
              <a:gd name="connsiteY1" fmla="*/ 0 h 4973267"/>
              <a:gd name="connsiteX2" fmla="*/ 6858000 w 6858000"/>
              <a:gd name="connsiteY2" fmla="*/ 0 h 4973267"/>
              <a:gd name="connsiteX3" fmla="*/ 6858000 w 6858000"/>
              <a:gd name="connsiteY3" fmla="*/ 4674817 h 4973267"/>
              <a:gd name="connsiteX4" fmla="*/ 3850107 w 6858000"/>
              <a:gd name="connsiteY4" fmla="*/ 4674817 h 4973267"/>
              <a:gd name="connsiteX5" fmla="*/ 3469107 w 6858000"/>
              <a:gd name="connsiteY5" fmla="*/ 4960567 h 4973267"/>
              <a:gd name="connsiteX6" fmla="*/ 3460640 w 6858000"/>
              <a:gd name="connsiteY6" fmla="*/ 4963742 h 4973267"/>
              <a:gd name="connsiteX7" fmla="*/ 3447940 w 6858000"/>
              <a:gd name="connsiteY7" fmla="*/ 4968505 h 4973267"/>
              <a:gd name="connsiteX8" fmla="*/ 3437357 w 6858000"/>
              <a:gd name="connsiteY8" fmla="*/ 4973267 h 4973267"/>
              <a:gd name="connsiteX9" fmla="*/ 3424657 w 6858000"/>
              <a:gd name="connsiteY9" fmla="*/ 4973267 h 4973267"/>
              <a:gd name="connsiteX10" fmla="*/ 3414074 w 6858000"/>
              <a:gd name="connsiteY10" fmla="*/ 4973267 h 4973267"/>
              <a:gd name="connsiteX11" fmla="*/ 3401373 w 6858000"/>
              <a:gd name="connsiteY11" fmla="*/ 4968505 h 4973267"/>
              <a:gd name="connsiteX12" fmla="*/ 3388674 w 6858000"/>
              <a:gd name="connsiteY12" fmla="*/ 4963742 h 4973267"/>
              <a:gd name="connsiteX13" fmla="*/ 3380207 w 6858000"/>
              <a:gd name="connsiteY13" fmla="*/ 4960567 h 4973267"/>
              <a:gd name="connsiteX14" fmla="*/ 2999207 w 6858000"/>
              <a:gd name="connsiteY14" fmla="*/ 4674817 h 4973267"/>
              <a:gd name="connsiteX15" fmla="*/ 1003190 w 6858000"/>
              <a:gd name="connsiteY15" fmla="*/ 4674817 h 4973267"/>
              <a:gd name="connsiteX16" fmla="*/ 1003190 w 6858000"/>
              <a:gd name="connsiteY16" fmla="*/ 4674422 h 497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00" h="4973267">
                <a:moveTo>
                  <a:pt x="0" y="4674422"/>
                </a:moveTo>
                <a:lnTo>
                  <a:pt x="0" y="0"/>
                </a:lnTo>
                <a:lnTo>
                  <a:pt x="6858000" y="0"/>
                </a:lnTo>
                <a:lnTo>
                  <a:pt x="6858000" y="4674817"/>
                </a:lnTo>
                <a:lnTo>
                  <a:pt x="3850107" y="4674817"/>
                </a:lnTo>
                <a:lnTo>
                  <a:pt x="3469107" y="4960567"/>
                </a:lnTo>
                <a:lnTo>
                  <a:pt x="3460640" y="4963742"/>
                </a:lnTo>
                <a:lnTo>
                  <a:pt x="3447940" y="4968505"/>
                </a:lnTo>
                <a:lnTo>
                  <a:pt x="3437357" y="4973267"/>
                </a:lnTo>
                <a:lnTo>
                  <a:pt x="3424657" y="4973267"/>
                </a:lnTo>
                <a:lnTo>
                  <a:pt x="3414074" y="4973267"/>
                </a:lnTo>
                <a:lnTo>
                  <a:pt x="3401373" y="4968505"/>
                </a:lnTo>
                <a:lnTo>
                  <a:pt x="3388674" y="4963742"/>
                </a:lnTo>
                <a:lnTo>
                  <a:pt x="3380207" y="4960567"/>
                </a:lnTo>
                <a:lnTo>
                  <a:pt x="2999207" y="4674817"/>
                </a:lnTo>
                <a:lnTo>
                  <a:pt x="1003190" y="4674817"/>
                </a:lnTo>
                <a:lnTo>
                  <a:pt x="1003190" y="4674422"/>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Nadpis 1"/>
          <p:cNvSpPr>
            <a:spLocks noGrp="1"/>
          </p:cNvSpPr>
          <p:nvPr>
            <p:ph type="title"/>
          </p:nvPr>
        </p:nvSpPr>
        <p:spPr>
          <a:xfrm>
            <a:off x="7802218" y="1026726"/>
            <a:ext cx="4035286" cy="5095778"/>
          </a:xfrm>
        </p:spPr>
        <p:txBody>
          <a:bodyPr anchor="ctr">
            <a:normAutofit/>
          </a:bodyPr>
          <a:lstStyle/>
          <a:p>
            <a:pPr>
              <a:lnSpc>
                <a:spcPct val="80000"/>
              </a:lnSpc>
            </a:pPr>
            <a:r>
              <a:rPr lang="en-US" sz="3100" i="1" dirty="0"/>
              <a:t>Would a more generic solution than the one provided for the validation of the thesis make sense?</a:t>
            </a:r>
            <a:br>
              <a:rPr lang="en-US" sz="3100" i="1" dirty="0"/>
            </a:br>
            <a:r>
              <a:rPr lang="en-US" sz="3100" i="1" dirty="0"/>
              <a:t> </a:t>
            </a:r>
            <a:br>
              <a:rPr lang="en-US" sz="3100" i="1" dirty="0"/>
            </a:br>
            <a:r>
              <a:rPr lang="en-US" sz="3100" i="1" dirty="0"/>
              <a:t>What would be the challenges of such development?</a:t>
            </a:r>
            <a:endParaRPr lang="en-US" sz="3100" dirty="0"/>
          </a:p>
        </p:txBody>
      </p:sp>
      <p:sp>
        <p:nvSpPr>
          <p:cNvPr id="3" name="Zástupný objekt pre obsah 2"/>
          <p:cNvSpPr>
            <a:spLocks noGrp="1"/>
          </p:cNvSpPr>
          <p:nvPr>
            <p:ph idx="1"/>
          </p:nvPr>
        </p:nvSpPr>
        <p:spPr>
          <a:xfrm>
            <a:off x="258417" y="318052"/>
            <a:ext cx="6960315" cy="6241774"/>
          </a:xfrm>
          <a:effectLst/>
        </p:spPr>
        <p:txBody>
          <a:bodyPr>
            <a:normAutofit/>
          </a:bodyPr>
          <a:lstStyle/>
          <a:p>
            <a:pPr>
              <a:lnSpc>
                <a:spcPct val="90000"/>
              </a:lnSpc>
            </a:pPr>
            <a:r>
              <a:rPr lang="en-US" dirty="0"/>
              <a:t>Problems obtaining the “real” execution time</a:t>
            </a:r>
          </a:p>
          <a:p>
            <a:pPr lvl="1">
              <a:lnSpc>
                <a:spcPct val="90000"/>
              </a:lnSpc>
            </a:pPr>
            <a:r>
              <a:rPr lang="en-US" dirty="0"/>
              <a:t>Running analyzers manually does not give same results</a:t>
            </a:r>
          </a:p>
          <a:p>
            <a:pPr lvl="1">
              <a:lnSpc>
                <a:spcPct val="90000"/>
              </a:lnSpc>
            </a:pPr>
            <a:r>
              <a:rPr lang="en-US" dirty="0"/>
              <a:t>Many internal optimizations performed by Roslyn</a:t>
            </a:r>
          </a:p>
          <a:p>
            <a:pPr lvl="1">
              <a:lnSpc>
                <a:spcPct val="90000"/>
              </a:lnSpc>
            </a:pPr>
            <a:r>
              <a:rPr lang="en-US" dirty="0"/>
              <a:t>Experiments with measuring using Benchmark .NET were not successful</a:t>
            </a:r>
          </a:p>
          <a:p>
            <a:pPr>
              <a:lnSpc>
                <a:spcPct val="90000"/>
              </a:lnSpc>
            </a:pPr>
            <a:r>
              <a:rPr lang="en-US" dirty="0"/>
              <a:t>Only viable option is /</a:t>
            </a:r>
            <a:r>
              <a:rPr lang="en-US" dirty="0" err="1"/>
              <a:t>ReportAnalyzer</a:t>
            </a:r>
            <a:r>
              <a:rPr lang="en-US" dirty="0"/>
              <a:t> switch in csc.exe</a:t>
            </a:r>
          </a:p>
          <a:p>
            <a:pPr lvl="1">
              <a:lnSpc>
                <a:spcPct val="90000"/>
              </a:lnSpc>
            </a:pPr>
            <a:r>
              <a:rPr lang="en-US" dirty="0"/>
              <a:t>The proposed process of running the analysis multiple times, parsing and aggregating the results can be run on any solution with any set of analyzers</a:t>
            </a:r>
          </a:p>
        </p:txBody>
      </p:sp>
      <p:sp>
        <p:nvSpPr>
          <p:cNvPr id="4" name="BlokTextu 3"/>
          <p:cNvSpPr txBox="1"/>
          <p:nvPr/>
        </p:nvSpPr>
        <p:spPr>
          <a:xfrm>
            <a:off x="258418" y="718949"/>
            <a:ext cx="6960314"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b">
            <a:spAutoFit/>
          </a:bodyPr>
          <a:lstStyle/>
          <a:p>
            <a:pPr algn="ctr"/>
            <a:endParaRPr lang="en-US" sz="2000" dirty="0"/>
          </a:p>
          <a:p>
            <a:pPr algn="ctr"/>
            <a:r>
              <a:rPr lang="en-US" sz="2000" dirty="0"/>
              <a:t>“</a:t>
            </a:r>
            <a:r>
              <a:rPr lang="en-US" sz="2000" i="1" dirty="0"/>
              <a:t>More generic</a:t>
            </a:r>
            <a:r>
              <a:rPr lang="en-US" sz="2000" dirty="0"/>
              <a:t>” in terms of </a:t>
            </a:r>
            <a:r>
              <a:rPr lang="en-US" sz="2000" b="1" dirty="0"/>
              <a:t>running the analysis</a:t>
            </a:r>
            <a:r>
              <a:rPr lang="en-US" sz="2000" dirty="0"/>
              <a:t> itself?</a:t>
            </a:r>
          </a:p>
          <a:p>
            <a:endParaRPr lang="en-US" sz="2000" dirty="0"/>
          </a:p>
        </p:txBody>
      </p:sp>
    </p:spTree>
    <p:extLst>
      <p:ext uri="{BB962C8B-B14F-4D97-AF65-F5344CB8AC3E}">
        <p14:creationId xmlns:p14="http://schemas.microsoft.com/office/powerpoint/2010/main" val="73550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276366" y="942367"/>
            <a:ext cx="6858000" cy="4973267"/>
          </a:xfrm>
          <a:custGeom>
            <a:avLst/>
            <a:gdLst>
              <a:gd name="connsiteX0" fmla="*/ 0 w 6858000"/>
              <a:gd name="connsiteY0" fmla="*/ 4674422 h 4973267"/>
              <a:gd name="connsiteX1" fmla="*/ 0 w 6858000"/>
              <a:gd name="connsiteY1" fmla="*/ 0 h 4973267"/>
              <a:gd name="connsiteX2" fmla="*/ 6858000 w 6858000"/>
              <a:gd name="connsiteY2" fmla="*/ 0 h 4973267"/>
              <a:gd name="connsiteX3" fmla="*/ 6858000 w 6858000"/>
              <a:gd name="connsiteY3" fmla="*/ 4674817 h 4973267"/>
              <a:gd name="connsiteX4" fmla="*/ 3850107 w 6858000"/>
              <a:gd name="connsiteY4" fmla="*/ 4674817 h 4973267"/>
              <a:gd name="connsiteX5" fmla="*/ 3469107 w 6858000"/>
              <a:gd name="connsiteY5" fmla="*/ 4960567 h 4973267"/>
              <a:gd name="connsiteX6" fmla="*/ 3460640 w 6858000"/>
              <a:gd name="connsiteY6" fmla="*/ 4963742 h 4973267"/>
              <a:gd name="connsiteX7" fmla="*/ 3447940 w 6858000"/>
              <a:gd name="connsiteY7" fmla="*/ 4968505 h 4973267"/>
              <a:gd name="connsiteX8" fmla="*/ 3437357 w 6858000"/>
              <a:gd name="connsiteY8" fmla="*/ 4973267 h 4973267"/>
              <a:gd name="connsiteX9" fmla="*/ 3424657 w 6858000"/>
              <a:gd name="connsiteY9" fmla="*/ 4973267 h 4973267"/>
              <a:gd name="connsiteX10" fmla="*/ 3414074 w 6858000"/>
              <a:gd name="connsiteY10" fmla="*/ 4973267 h 4973267"/>
              <a:gd name="connsiteX11" fmla="*/ 3401373 w 6858000"/>
              <a:gd name="connsiteY11" fmla="*/ 4968505 h 4973267"/>
              <a:gd name="connsiteX12" fmla="*/ 3388674 w 6858000"/>
              <a:gd name="connsiteY12" fmla="*/ 4963742 h 4973267"/>
              <a:gd name="connsiteX13" fmla="*/ 3380207 w 6858000"/>
              <a:gd name="connsiteY13" fmla="*/ 4960567 h 4973267"/>
              <a:gd name="connsiteX14" fmla="*/ 2999207 w 6858000"/>
              <a:gd name="connsiteY14" fmla="*/ 4674817 h 4973267"/>
              <a:gd name="connsiteX15" fmla="*/ 1003190 w 6858000"/>
              <a:gd name="connsiteY15" fmla="*/ 4674817 h 4973267"/>
              <a:gd name="connsiteX16" fmla="*/ 1003190 w 6858000"/>
              <a:gd name="connsiteY16" fmla="*/ 4674422 h 497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00" h="4973267">
                <a:moveTo>
                  <a:pt x="0" y="4674422"/>
                </a:moveTo>
                <a:lnTo>
                  <a:pt x="0" y="0"/>
                </a:lnTo>
                <a:lnTo>
                  <a:pt x="6858000" y="0"/>
                </a:lnTo>
                <a:lnTo>
                  <a:pt x="6858000" y="4674817"/>
                </a:lnTo>
                <a:lnTo>
                  <a:pt x="3850107" y="4674817"/>
                </a:lnTo>
                <a:lnTo>
                  <a:pt x="3469107" y="4960567"/>
                </a:lnTo>
                <a:lnTo>
                  <a:pt x="3460640" y="4963742"/>
                </a:lnTo>
                <a:lnTo>
                  <a:pt x="3447940" y="4968505"/>
                </a:lnTo>
                <a:lnTo>
                  <a:pt x="3437357" y="4973267"/>
                </a:lnTo>
                <a:lnTo>
                  <a:pt x="3424657" y="4973267"/>
                </a:lnTo>
                <a:lnTo>
                  <a:pt x="3414074" y="4973267"/>
                </a:lnTo>
                <a:lnTo>
                  <a:pt x="3401373" y="4968505"/>
                </a:lnTo>
                <a:lnTo>
                  <a:pt x="3388674" y="4963742"/>
                </a:lnTo>
                <a:lnTo>
                  <a:pt x="3380207" y="4960567"/>
                </a:lnTo>
                <a:lnTo>
                  <a:pt x="2999207" y="4674817"/>
                </a:lnTo>
                <a:lnTo>
                  <a:pt x="1003190" y="4674817"/>
                </a:lnTo>
                <a:lnTo>
                  <a:pt x="1003190" y="4674422"/>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Nadpis 1"/>
          <p:cNvSpPr>
            <a:spLocks noGrp="1"/>
          </p:cNvSpPr>
          <p:nvPr>
            <p:ph type="title"/>
          </p:nvPr>
        </p:nvSpPr>
        <p:spPr>
          <a:xfrm>
            <a:off x="7802218" y="1026726"/>
            <a:ext cx="4035286" cy="5095778"/>
          </a:xfrm>
        </p:spPr>
        <p:txBody>
          <a:bodyPr anchor="ctr">
            <a:normAutofit/>
          </a:bodyPr>
          <a:lstStyle/>
          <a:p>
            <a:pPr>
              <a:lnSpc>
                <a:spcPct val="80000"/>
              </a:lnSpc>
            </a:pPr>
            <a:r>
              <a:rPr lang="en-US" sz="3100" i="1" dirty="0"/>
              <a:t>Would a more generic solution than the one provided for the validation of the thesis make sense?</a:t>
            </a:r>
            <a:br>
              <a:rPr lang="en-US" sz="3100" i="1" dirty="0"/>
            </a:br>
            <a:r>
              <a:rPr lang="en-US" sz="3100" i="1" dirty="0"/>
              <a:t> </a:t>
            </a:r>
            <a:br>
              <a:rPr lang="en-US" sz="3100" i="1" dirty="0"/>
            </a:br>
            <a:r>
              <a:rPr lang="en-US" sz="3100" i="1" dirty="0"/>
              <a:t>What would be the challenges of such development?</a:t>
            </a:r>
            <a:endParaRPr lang="en-US" sz="3100" dirty="0"/>
          </a:p>
        </p:txBody>
      </p:sp>
      <p:sp>
        <p:nvSpPr>
          <p:cNvPr id="3" name="Zástupný objekt pre obsah 2"/>
          <p:cNvSpPr>
            <a:spLocks noGrp="1"/>
          </p:cNvSpPr>
          <p:nvPr>
            <p:ph idx="1"/>
          </p:nvPr>
        </p:nvSpPr>
        <p:spPr>
          <a:xfrm>
            <a:off x="258417" y="327990"/>
            <a:ext cx="6960315" cy="6301410"/>
          </a:xfrm>
          <a:effectLst/>
        </p:spPr>
        <p:txBody>
          <a:bodyPr>
            <a:normAutofit/>
          </a:bodyPr>
          <a:lstStyle/>
          <a:p>
            <a:pPr>
              <a:lnSpc>
                <a:spcPct val="90000"/>
              </a:lnSpc>
            </a:pPr>
            <a:r>
              <a:rPr lang="en-US" dirty="0"/>
              <a:t>Cannot not run on any solution</a:t>
            </a:r>
          </a:p>
          <a:p>
            <a:pPr lvl="1">
              <a:lnSpc>
                <a:spcPct val="90000"/>
              </a:lnSpc>
            </a:pPr>
            <a:r>
              <a:rPr lang="en-US" dirty="0"/>
              <a:t>References to </a:t>
            </a:r>
            <a:r>
              <a:rPr lang="en-US" dirty="0" err="1"/>
              <a:t>Kentico.Libraries</a:t>
            </a:r>
            <a:r>
              <a:rPr lang="en-US" dirty="0"/>
              <a:t> are necessary</a:t>
            </a:r>
          </a:p>
          <a:p>
            <a:pPr>
              <a:lnSpc>
                <a:spcPct val="90000"/>
              </a:lnSpc>
            </a:pPr>
            <a:r>
              <a:rPr lang="en-US" dirty="0"/>
              <a:t>Generating lot’s of code is possible but does not make sense</a:t>
            </a:r>
          </a:p>
          <a:p>
            <a:pPr>
              <a:lnSpc>
                <a:spcPct val="90000"/>
              </a:lnSpc>
            </a:pPr>
            <a:r>
              <a:rPr lang="en-US" dirty="0"/>
              <a:t>Running on artificial generated source codes poses many questions</a:t>
            </a:r>
          </a:p>
          <a:p>
            <a:pPr lvl="1">
              <a:lnSpc>
                <a:spcPct val="90000"/>
              </a:lnSpc>
            </a:pPr>
            <a:r>
              <a:rPr lang="en-US" dirty="0"/>
              <a:t>Test the analyzers separately?</a:t>
            </a:r>
          </a:p>
          <a:p>
            <a:pPr lvl="1">
              <a:lnSpc>
                <a:spcPct val="90000"/>
              </a:lnSpc>
            </a:pPr>
            <a:r>
              <a:rPr lang="en-US" dirty="0"/>
              <a:t>What about invocations on unintended nodes?</a:t>
            </a:r>
          </a:p>
          <a:p>
            <a:pPr lvl="1">
              <a:lnSpc>
                <a:spcPct val="90000"/>
              </a:lnSpc>
            </a:pPr>
            <a:r>
              <a:rPr lang="en-US" dirty="0"/>
              <a:t>Provide only code with diagnostics</a:t>
            </a:r>
            <a:r>
              <a:rPr lang="sk-SK" dirty="0"/>
              <a:t> or test </a:t>
            </a:r>
            <a:r>
              <a:rPr lang="sk-SK" dirty="0" err="1"/>
              <a:t>also</a:t>
            </a:r>
            <a:r>
              <a:rPr lang="sk-SK" dirty="0"/>
              <a:t> on </a:t>
            </a:r>
            <a:r>
              <a:rPr lang="sk-SK" dirty="0" err="1"/>
              <a:t>compliant</a:t>
            </a:r>
            <a:r>
              <a:rPr lang="sk-SK" dirty="0"/>
              <a:t> </a:t>
            </a:r>
            <a:r>
              <a:rPr lang="sk-SK" dirty="0" err="1"/>
              <a:t>code</a:t>
            </a:r>
            <a:r>
              <a:rPr lang="en-US" dirty="0"/>
              <a:t>?</a:t>
            </a:r>
          </a:p>
        </p:txBody>
      </p:sp>
      <p:sp>
        <p:nvSpPr>
          <p:cNvPr id="4" name="BlokTextu 3"/>
          <p:cNvSpPr txBox="1"/>
          <p:nvPr/>
        </p:nvSpPr>
        <p:spPr>
          <a:xfrm>
            <a:off x="258418" y="327991"/>
            <a:ext cx="6960314"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2000" dirty="0"/>
          </a:p>
          <a:p>
            <a:pPr algn="ctr"/>
            <a:r>
              <a:rPr lang="en-US" sz="2000" dirty="0"/>
              <a:t>“More generic” </a:t>
            </a:r>
            <a:r>
              <a:rPr lang="en-US" sz="2000"/>
              <a:t>in terms </a:t>
            </a:r>
            <a:r>
              <a:rPr lang="en-US" sz="2000" dirty="0"/>
              <a:t>of </a:t>
            </a:r>
            <a:r>
              <a:rPr lang="en-US" sz="2000" b="1" dirty="0"/>
              <a:t>running on different source codes</a:t>
            </a:r>
            <a:r>
              <a:rPr lang="en-US" sz="2000" dirty="0"/>
              <a:t> than </a:t>
            </a:r>
            <a:r>
              <a:rPr lang="en-US" sz="2000" dirty="0" err="1"/>
              <a:t>Kentico’s</a:t>
            </a:r>
            <a:r>
              <a:rPr lang="en-US" sz="2000" dirty="0"/>
              <a:t> CMS solution?</a:t>
            </a:r>
          </a:p>
          <a:p>
            <a:endParaRPr lang="en-US" sz="2000" dirty="0"/>
          </a:p>
        </p:txBody>
      </p:sp>
    </p:spTree>
    <p:extLst>
      <p:ext uri="{BB962C8B-B14F-4D97-AF65-F5344CB8AC3E}">
        <p14:creationId xmlns:p14="http://schemas.microsoft.com/office/powerpoint/2010/main" val="162082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10000" y="464441"/>
            <a:ext cx="10571998" cy="970450"/>
          </a:xfrm>
        </p:spPr>
        <p:txBody>
          <a:bodyPr/>
          <a:lstStyle/>
          <a:p>
            <a:r>
              <a:rPr lang="en-US"/>
              <a:t>Motivation</a:t>
            </a:r>
            <a:endParaRPr lang="en-US" dirty="0"/>
          </a:p>
        </p:txBody>
      </p:sp>
      <p:sp>
        <p:nvSpPr>
          <p:cNvPr id="3" name="Zástupný objekt pre obsah 2"/>
          <p:cNvSpPr>
            <a:spLocks noGrp="1"/>
          </p:cNvSpPr>
          <p:nvPr>
            <p:ph idx="1"/>
          </p:nvPr>
        </p:nvSpPr>
        <p:spPr>
          <a:xfrm>
            <a:off x="818712" y="2222287"/>
            <a:ext cx="10554574" cy="4317661"/>
          </a:xfrm>
        </p:spPr>
        <p:txBody>
          <a:bodyPr>
            <a:normAutofit/>
          </a:bodyPr>
          <a:lstStyle/>
          <a:p>
            <a:r>
              <a:rPr lang="en-US" dirty="0"/>
              <a:t>Need for static code analysis tool</a:t>
            </a:r>
          </a:p>
          <a:p>
            <a:pPr lvl="1"/>
            <a:r>
              <a:rPr lang="en-US" dirty="0"/>
              <a:t>Many internal conventions and guidelines</a:t>
            </a:r>
          </a:p>
          <a:p>
            <a:pPr lvl="1"/>
            <a:r>
              <a:rPr lang="en-US" dirty="0"/>
              <a:t>Complicated code reviews</a:t>
            </a:r>
          </a:p>
          <a:p>
            <a:r>
              <a:rPr lang="en-US" dirty="0"/>
              <a:t>Replace existing console application (“BugHunter”)</a:t>
            </a:r>
          </a:p>
          <a:p>
            <a:pPr lvl="1"/>
            <a:r>
              <a:rPr lang="en-US" dirty="0"/>
              <a:t>Dummy string matching</a:t>
            </a:r>
          </a:p>
          <a:p>
            <a:pPr lvl="1"/>
            <a:r>
              <a:rPr lang="en-US" dirty="0"/>
              <a:t>Many false negatives and positives</a:t>
            </a:r>
          </a:p>
          <a:p>
            <a:pPr lvl="1"/>
            <a:r>
              <a:rPr lang="en-US" dirty="0"/>
              <a:t>External application</a:t>
            </a:r>
          </a:p>
          <a:p>
            <a:pPr lvl="1"/>
            <a:r>
              <a:rPr lang="en-US" dirty="0"/>
              <a:t>Obscure and not granular configuration</a:t>
            </a:r>
          </a:p>
        </p:txBody>
      </p:sp>
    </p:spTree>
    <p:extLst>
      <p:ext uri="{BB962C8B-B14F-4D97-AF65-F5344CB8AC3E}">
        <p14:creationId xmlns:p14="http://schemas.microsoft.com/office/powerpoint/2010/main" val="139364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.NET Compiler Platform (“Roslyn”)</a:t>
            </a:r>
          </a:p>
        </p:txBody>
      </p:sp>
      <p:sp>
        <p:nvSpPr>
          <p:cNvPr id="3" name="Zástupný objekt pre obsah 2"/>
          <p:cNvSpPr>
            <a:spLocks noGrp="1"/>
          </p:cNvSpPr>
          <p:nvPr>
            <p:ph idx="1"/>
          </p:nvPr>
        </p:nvSpPr>
        <p:spPr>
          <a:xfrm>
            <a:off x="818712" y="2222287"/>
            <a:ext cx="6576001" cy="4267965"/>
          </a:xfrm>
        </p:spPr>
        <p:txBody>
          <a:bodyPr/>
          <a:lstStyle/>
          <a:p>
            <a:r>
              <a:rPr lang="en-US" dirty="0"/>
              <a:t>Compiler-as-a-service</a:t>
            </a:r>
          </a:p>
          <a:p>
            <a:pPr lvl="1"/>
            <a:r>
              <a:rPr lang="en-US" dirty="0"/>
              <a:t>Internals of the compiler pipeline as API</a:t>
            </a:r>
          </a:p>
          <a:p>
            <a:r>
              <a:rPr lang="en-US" dirty="0"/>
              <a:t>Analysis APIs</a:t>
            </a:r>
          </a:p>
          <a:p>
            <a:r>
              <a:rPr lang="en-US" dirty="0"/>
              <a:t>Refactoring APIs</a:t>
            </a:r>
          </a:p>
        </p:txBody>
      </p:sp>
    </p:spTree>
    <p:extLst>
      <p:ext uri="{BB962C8B-B14F-4D97-AF65-F5344CB8AC3E}">
        <p14:creationId xmlns:p14="http://schemas.microsoft.com/office/powerpoint/2010/main" val="41230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Thesis development</a:t>
            </a:r>
          </a:p>
        </p:txBody>
      </p:sp>
      <p:sp>
        <p:nvSpPr>
          <p:cNvPr id="3" name="Zástupný objekt pre obsah 2"/>
          <p:cNvSpPr>
            <a:spLocks noGrp="1"/>
          </p:cNvSpPr>
          <p:nvPr>
            <p:ph idx="1"/>
          </p:nvPr>
        </p:nvSpPr>
        <p:spPr>
          <a:xfrm>
            <a:off x="818712" y="2136913"/>
            <a:ext cx="10554574" cy="4442791"/>
          </a:xfrm>
        </p:spPr>
        <p:txBody>
          <a:bodyPr>
            <a:normAutofit/>
          </a:bodyPr>
          <a:lstStyle/>
          <a:p>
            <a:r>
              <a:rPr lang="en-US" dirty="0"/>
              <a:t>Analyzing the old tool</a:t>
            </a:r>
          </a:p>
          <a:p>
            <a:r>
              <a:rPr lang="en-US" dirty="0"/>
              <a:t>Implementation</a:t>
            </a:r>
          </a:p>
          <a:p>
            <a:pPr lvl="1"/>
            <a:r>
              <a:rPr lang="en-US" dirty="0"/>
              <a:t>Analyzers</a:t>
            </a:r>
          </a:p>
          <a:p>
            <a:pPr lvl="1"/>
            <a:r>
              <a:rPr lang="en-US" dirty="0"/>
              <a:t>Code fixes</a:t>
            </a:r>
          </a:p>
          <a:p>
            <a:r>
              <a:rPr lang="en-US" dirty="0"/>
              <a:t>Unit tests</a:t>
            </a:r>
          </a:p>
          <a:p>
            <a:r>
              <a:rPr lang="en-US" dirty="0"/>
              <a:t>Documentation</a:t>
            </a:r>
          </a:p>
          <a:p>
            <a:r>
              <a:rPr lang="en-US" dirty="0"/>
              <a:t>Performance optimization</a:t>
            </a:r>
          </a:p>
          <a:p>
            <a:pPr marL="0" indent="0">
              <a:buNone/>
            </a:pPr>
            <a:endParaRPr lang="en-US" dirty="0"/>
          </a:p>
        </p:txBody>
      </p:sp>
    </p:spTree>
    <p:extLst>
      <p:ext uri="{BB962C8B-B14F-4D97-AF65-F5344CB8AC3E}">
        <p14:creationId xmlns:p14="http://schemas.microsoft.com/office/powerpoint/2010/main" val="20443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Analyzer</a:t>
            </a:r>
          </a:p>
        </p:txBody>
      </p:sp>
      <p:pic>
        <p:nvPicPr>
          <p:cNvPr id="11" name="Zástupný objekt pre obsah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234" y="3647661"/>
            <a:ext cx="8575639" cy="2793062"/>
          </a:xfrm>
        </p:spPr>
      </p:pic>
      <p:sp>
        <p:nvSpPr>
          <p:cNvPr id="6" name="BlokTextu 5"/>
          <p:cNvSpPr txBox="1"/>
          <p:nvPr/>
        </p:nvSpPr>
        <p:spPr>
          <a:xfrm>
            <a:off x="6938788" y="2160989"/>
            <a:ext cx="1503938" cy="369332"/>
          </a:xfrm>
          <a:prstGeom prst="rect">
            <a:avLst/>
          </a:prstGeom>
          <a:noFill/>
        </p:spPr>
        <p:txBody>
          <a:bodyPr wrap="none" rtlCol="0">
            <a:spAutoFit/>
          </a:bodyPr>
          <a:lstStyle/>
          <a:p>
            <a:r>
              <a:rPr lang="en-US" b="1" dirty="0">
                <a:solidFill>
                  <a:schemeClr val="tx2"/>
                </a:solidFill>
                <a:latin typeface="Bradley Hand ITC" panose="03070402050302030203" pitchFamily="66" charset="0"/>
              </a:rPr>
              <a:t>Microsoft API</a:t>
            </a:r>
          </a:p>
        </p:txBody>
      </p:sp>
      <p:pic>
        <p:nvPicPr>
          <p:cNvPr id="9" name="Obrázok 8"/>
          <p:cNvPicPr>
            <a:picLocks noChangeAspect="1"/>
          </p:cNvPicPr>
          <p:nvPr/>
        </p:nvPicPr>
        <p:blipFill>
          <a:blip r:embed="rId4"/>
          <a:stretch>
            <a:fillRect/>
          </a:stretch>
        </p:blipFill>
        <p:spPr>
          <a:xfrm>
            <a:off x="9098564" y="2068233"/>
            <a:ext cx="2941973" cy="1861470"/>
          </a:xfrm>
          <a:prstGeom prst="rect">
            <a:avLst/>
          </a:prstGeom>
        </p:spPr>
      </p:pic>
      <p:sp>
        <p:nvSpPr>
          <p:cNvPr id="19" name="Voľný tvar: obrazec 18"/>
          <p:cNvSpPr/>
          <p:nvPr/>
        </p:nvSpPr>
        <p:spPr>
          <a:xfrm>
            <a:off x="7702826" y="2445026"/>
            <a:ext cx="1371600" cy="274618"/>
          </a:xfrm>
          <a:custGeom>
            <a:avLst/>
            <a:gdLst>
              <a:gd name="connsiteX0" fmla="*/ 0 w 1371600"/>
              <a:gd name="connsiteY0" fmla="*/ 0 h 274618"/>
              <a:gd name="connsiteX1" fmla="*/ 477078 w 1371600"/>
              <a:gd name="connsiteY1" fmla="*/ 268357 h 274618"/>
              <a:gd name="connsiteX2" fmla="*/ 1152939 w 1371600"/>
              <a:gd name="connsiteY2" fmla="*/ 178904 h 274618"/>
              <a:gd name="connsiteX3" fmla="*/ 1371600 w 1371600"/>
              <a:gd name="connsiteY3" fmla="*/ 59635 h 274618"/>
            </a:gdLst>
            <a:ahLst/>
            <a:cxnLst>
              <a:cxn ang="0">
                <a:pos x="connsiteX0" y="connsiteY0"/>
              </a:cxn>
              <a:cxn ang="0">
                <a:pos x="connsiteX1" y="connsiteY1"/>
              </a:cxn>
              <a:cxn ang="0">
                <a:pos x="connsiteX2" y="connsiteY2"/>
              </a:cxn>
              <a:cxn ang="0">
                <a:pos x="connsiteX3" y="connsiteY3"/>
              </a:cxn>
            </a:cxnLst>
            <a:rect l="l" t="t" r="r" b="b"/>
            <a:pathLst>
              <a:path w="1371600" h="274618">
                <a:moveTo>
                  <a:pt x="0" y="0"/>
                </a:moveTo>
                <a:cubicBezTo>
                  <a:pt x="142461" y="119270"/>
                  <a:pt x="284922" y="238540"/>
                  <a:pt x="477078" y="268357"/>
                </a:cubicBezTo>
                <a:cubicBezTo>
                  <a:pt x="669235" y="298174"/>
                  <a:pt x="1003852" y="213691"/>
                  <a:pt x="1152939" y="178904"/>
                </a:cubicBezTo>
                <a:cubicBezTo>
                  <a:pt x="1302026" y="144117"/>
                  <a:pt x="1330187" y="87796"/>
                  <a:pt x="1371600" y="59635"/>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1383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Analyzer</a:t>
            </a:r>
          </a:p>
        </p:txBody>
      </p:sp>
      <p:pic>
        <p:nvPicPr>
          <p:cNvPr id="11" name="Zástupný objekt pre obsah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34" y="3647661"/>
            <a:ext cx="8575639" cy="2793062"/>
          </a:xfrm>
        </p:spPr>
      </p:pic>
      <p:pic>
        <p:nvPicPr>
          <p:cNvPr id="9" name="Obrázok 8"/>
          <p:cNvPicPr>
            <a:picLocks noChangeAspect="1"/>
          </p:cNvPicPr>
          <p:nvPr/>
        </p:nvPicPr>
        <p:blipFill>
          <a:blip r:embed="rId3"/>
          <a:stretch>
            <a:fillRect/>
          </a:stretch>
        </p:blipFill>
        <p:spPr>
          <a:xfrm>
            <a:off x="9098564" y="2068233"/>
            <a:ext cx="2941973" cy="1861470"/>
          </a:xfrm>
          <a:prstGeom prst="rect">
            <a:avLst/>
          </a:prstGeom>
        </p:spPr>
      </p:pic>
      <p:sp>
        <p:nvSpPr>
          <p:cNvPr id="14" name="Symbol zákazu 13"/>
          <p:cNvSpPr/>
          <p:nvPr/>
        </p:nvSpPr>
        <p:spPr>
          <a:xfrm>
            <a:off x="10390646" y="2912165"/>
            <a:ext cx="357808" cy="31805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Rovná spojnica 16"/>
          <p:cNvCxnSpPr/>
          <p:nvPr/>
        </p:nvCxnSpPr>
        <p:spPr>
          <a:xfrm>
            <a:off x="5277679" y="4959626"/>
            <a:ext cx="31705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BlokTextu 7"/>
          <p:cNvSpPr txBox="1"/>
          <p:nvPr/>
        </p:nvSpPr>
        <p:spPr>
          <a:xfrm>
            <a:off x="6938788" y="2160989"/>
            <a:ext cx="1503938" cy="369332"/>
          </a:xfrm>
          <a:prstGeom prst="rect">
            <a:avLst/>
          </a:prstGeom>
          <a:noFill/>
        </p:spPr>
        <p:txBody>
          <a:bodyPr wrap="none" rtlCol="0">
            <a:spAutoFit/>
          </a:bodyPr>
          <a:lstStyle/>
          <a:p>
            <a:r>
              <a:rPr lang="en-US" b="1" dirty="0">
                <a:solidFill>
                  <a:schemeClr val="tx2"/>
                </a:solidFill>
                <a:latin typeface="Bradley Hand ITC" panose="03070402050302030203" pitchFamily="66" charset="0"/>
              </a:rPr>
              <a:t>Microsoft API</a:t>
            </a:r>
          </a:p>
        </p:txBody>
      </p:sp>
      <p:sp>
        <p:nvSpPr>
          <p:cNvPr id="10" name="Voľný tvar: obrazec 9"/>
          <p:cNvSpPr/>
          <p:nvPr/>
        </p:nvSpPr>
        <p:spPr>
          <a:xfrm>
            <a:off x="7702826" y="2445026"/>
            <a:ext cx="1371600" cy="274618"/>
          </a:xfrm>
          <a:custGeom>
            <a:avLst/>
            <a:gdLst>
              <a:gd name="connsiteX0" fmla="*/ 0 w 1371600"/>
              <a:gd name="connsiteY0" fmla="*/ 0 h 274618"/>
              <a:gd name="connsiteX1" fmla="*/ 477078 w 1371600"/>
              <a:gd name="connsiteY1" fmla="*/ 268357 h 274618"/>
              <a:gd name="connsiteX2" fmla="*/ 1152939 w 1371600"/>
              <a:gd name="connsiteY2" fmla="*/ 178904 h 274618"/>
              <a:gd name="connsiteX3" fmla="*/ 1371600 w 1371600"/>
              <a:gd name="connsiteY3" fmla="*/ 59635 h 274618"/>
            </a:gdLst>
            <a:ahLst/>
            <a:cxnLst>
              <a:cxn ang="0">
                <a:pos x="connsiteX0" y="connsiteY0"/>
              </a:cxn>
              <a:cxn ang="0">
                <a:pos x="connsiteX1" y="connsiteY1"/>
              </a:cxn>
              <a:cxn ang="0">
                <a:pos x="connsiteX2" y="connsiteY2"/>
              </a:cxn>
              <a:cxn ang="0">
                <a:pos x="connsiteX3" y="connsiteY3"/>
              </a:cxn>
            </a:cxnLst>
            <a:rect l="l" t="t" r="r" b="b"/>
            <a:pathLst>
              <a:path w="1371600" h="274618">
                <a:moveTo>
                  <a:pt x="0" y="0"/>
                </a:moveTo>
                <a:cubicBezTo>
                  <a:pt x="142461" y="119270"/>
                  <a:pt x="284922" y="238540"/>
                  <a:pt x="477078" y="268357"/>
                </a:cubicBezTo>
                <a:cubicBezTo>
                  <a:pt x="669235" y="298174"/>
                  <a:pt x="1003852" y="213691"/>
                  <a:pt x="1152939" y="178904"/>
                </a:cubicBezTo>
                <a:cubicBezTo>
                  <a:pt x="1302026" y="144117"/>
                  <a:pt x="1330187" y="87796"/>
                  <a:pt x="1371600" y="59635"/>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65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Analyzer</a:t>
            </a:r>
          </a:p>
        </p:txBody>
      </p:sp>
      <p:pic>
        <p:nvPicPr>
          <p:cNvPr id="11" name="Zástupný objekt pre obsah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34" y="3647661"/>
            <a:ext cx="8575639" cy="2793062"/>
          </a:xfrm>
        </p:spPr>
      </p:pic>
      <p:pic>
        <p:nvPicPr>
          <p:cNvPr id="4" name="Obrázok 3"/>
          <p:cNvPicPr>
            <a:picLocks noChangeAspect="1"/>
          </p:cNvPicPr>
          <p:nvPr/>
        </p:nvPicPr>
        <p:blipFill>
          <a:blip r:embed="rId3"/>
          <a:stretch>
            <a:fillRect/>
          </a:stretch>
        </p:blipFill>
        <p:spPr>
          <a:xfrm>
            <a:off x="9098564" y="2090329"/>
            <a:ext cx="2914973" cy="3039179"/>
          </a:xfrm>
          <a:prstGeom prst="rect">
            <a:avLst/>
          </a:prstGeom>
        </p:spPr>
      </p:pic>
      <p:sp>
        <p:nvSpPr>
          <p:cNvPr id="7" name="BlokTextu 6"/>
          <p:cNvSpPr txBox="1"/>
          <p:nvPr/>
        </p:nvSpPr>
        <p:spPr>
          <a:xfrm>
            <a:off x="7113516" y="3240586"/>
            <a:ext cx="1329210" cy="369332"/>
          </a:xfrm>
          <a:prstGeom prst="rect">
            <a:avLst/>
          </a:prstGeom>
          <a:noFill/>
        </p:spPr>
        <p:txBody>
          <a:bodyPr wrap="none" rtlCol="0">
            <a:spAutoFit/>
          </a:bodyPr>
          <a:lstStyle/>
          <a:p>
            <a:r>
              <a:rPr lang="en-US" b="1" dirty="0">
                <a:solidFill>
                  <a:schemeClr val="tx2"/>
                </a:solidFill>
                <a:latin typeface="Bradley Hand ITC" panose="03070402050302030203" pitchFamily="66" charset="0"/>
              </a:rPr>
              <a:t>Kentico API</a:t>
            </a:r>
          </a:p>
        </p:txBody>
      </p:sp>
      <p:cxnSp>
        <p:nvCxnSpPr>
          <p:cNvPr id="8" name="Rovná spojnica 7"/>
          <p:cNvCxnSpPr/>
          <p:nvPr/>
        </p:nvCxnSpPr>
        <p:spPr>
          <a:xfrm>
            <a:off x="5277679" y="4959626"/>
            <a:ext cx="31705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BlokTextu 8"/>
          <p:cNvSpPr txBox="1"/>
          <p:nvPr/>
        </p:nvSpPr>
        <p:spPr>
          <a:xfrm>
            <a:off x="6938788" y="2160989"/>
            <a:ext cx="1503938" cy="369332"/>
          </a:xfrm>
          <a:prstGeom prst="rect">
            <a:avLst/>
          </a:prstGeom>
          <a:noFill/>
        </p:spPr>
        <p:txBody>
          <a:bodyPr wrap="none" rtlCol="0">
            <a:spAutoFit/>
          </a:bodyPr>
          <a:lstStyle/>
          <a:p>
            <a:r>
              <a:rPr lang="en-US" b="1" dirty="0">
                <a:solidFill>
                  <a:schemeClr val="tx2"/>
                </a:solidFill>
                <a:latin typeface="Bradley Hand ITC" panose="03070402050302030203" pitchFamily="66" charset="0"/>
              </a:rPr>
              <a:t>Microsoft API</a:t>
            </a:r>
          </a:p>
        </p:txBody>
      </p:sp>
      <p:sp>
        <p:nvSpPr>
          <p:cNvPr id="10" name="Voľný tvar: obrazec 9"/>
          <p:cNvSpPr/>
          <p:nvPr/>
        </p:nvSpPr>
        <p:spPr>
          <a:xfrm>
            <a:off x="7702826" y="2445026"/>
            <a:ext cx="1371600" cy="274618"/>
          </a:xfrm>
          <a:custGeom>
            <a:avLst/>
            <a:gdLst>
              <a:gd name="connsiteX0" fmla="*/ 0 w 1371600"/>
              <a:gd name="connsiteY0" fmla="*/ 0 h 274618"/>
              <a:gd name="connsiteX1" fmla="*/ 477078 w 1371600"/>
              <a:gd name="connsiteY1" fmla="*/ 268357 h 274618"/>
              <a:gd name="connsiteX2" fmla="*/ 1152939 w 1371600"/>
              <a:gd name="connsiteY2" fmla="*/ 178904 h 274618"/>
              <a:gd name="connsiteX3" fmla="*/ 1371600 w 1371600"/>
              <a:gd name="connsiteY3" fmla="*/ 59635 h 274618"/>
            </a:gdLst>
            <a:ahLst/>
            <a:cxnLst>
              <a:cxn ang="0">
                <a:pos x="connsiteX0" y="connsiteY0"/>
              </a:cxn>
              <a:cxn ang="0">
                <a:pos x="connsiteX1" y="connsiteY1"/>
              </a:cxn>
              <a:cxn ang="0">
                <a:pos x="connsiteX2" y="connsiteY2"/>
              </a:cxn>
              <a:cxn ang="0">
                <a:pos x="connsiteX3" y="connsiteY3"/>
              </a:cxn>
            </a:cxnLst>
            <a:rect l="l" t="t" r="r" b="b"/>
            <a:pathLst>
              <a:path w="1371600" h="274618">
                <a:moveTo>
                  <a:pt x="0" y="0"/>
                </a:moveTo>
                <a:cubicBezTo>
                  <a:pt x="142461" y="119270"/>
                  <a:pt x="284922" y="238540"/>
                  <a:pt x="477078" y="268357"/>
                </a:cubicBezTo>
                <a:cubicBezTo>
                  <a:pt x="669235" y="298174"/>
                  <a:pt x="1003852" y="213691"/>
                  <a:pt x="1152939" y="178904"/>
                </a:cubicBezTo>
                <a:cubicBezTo>
                  <a:pt x="1302026" y="144117"/>
                  <a:pt x="1330187" y="87796"/>
                  <a:pt x="1371600" y="59635"/>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 name="Voľný tvar: obrazec 4"/>
          <p:cNvSpPr/>
          <p:nvPr/>
        </p:nvSpPr>
        <p:spPr>
          <a:xfrm>
            <a:off x="7722704" y="3143759"/>
            <a:ext cx="1371600" cy="136154"/>
          </a:xfrm>
          <a:custGeom>
            <a:avLst/>
            <a:gdLst>
              <a:gd name="connsiteX0" fmla="*/ 0 w 1371600"/>
              <a:gd name="connsiteY0" fmla="*/ 136154 h 136154"/>
              <a:gd name="connsiteX1" fmla="*/ 427383 w 1371600"/>
              <a:gd name="connsiteY1" fmla="*/ 6945 h 136154"/>
              <a:gd name="connsiteX2" fmla="*/ 894522 w 1371600"/>
              <a:gd name="connsiteY2" fmla="*/ 26824 h 136154"/>
              <a:gd name="connsiteX3" fmla="*/ 1371600 w 1371600"/>
              <a:gd name="connsiteY3" fmla="*/ 106337 h 136154"/>
            </a:gdLst>
            <a:ahLst/>
            <a:cxnLst>
              <a:cxn ang="0">
                <a:pos x="connsiteX0" y="connsiteY0"/>
              </a:cxn>
              <a:cxn ang="0">
                <a:pos x="connsiteX1" y="connsiteY1"/>
              </a:cxn>
              <a:cxn ang="0">
                <a:pos x="connsiteX2" y="connsiteY2"/>
              </a:cxn>
              <a:cxn ang="0">
                <a:pos x="connsiteX3" y="connsiteY3"/>
              </a:cxn>
            </a:cxnLst>
            <a:rect l="l" t="t" r="r" b="b"/>
            <a:pathLst>
              <a:path w="1371600" h="136154">
                <a:moveTo>
                  <a:pt x="0" y="136154"/>
                </a:moveTo>
                <a:cubicBezTo>
                  <a:pt x="139148" y="80660"/>
                  <a:pt x="278296" y="25167"/>
                  <a:pt x="427383" y="6945"/>
                </a:cubicBezTo>
                <a:cubicBezTo>
                  <a:pt x="576470" y="-11277"/>
                  <a:pt x="737153" y="10259"/>
                  <a:pt x="894522" y="26824"/>
                </a:cubicBezTo>
                <a:cubicBezTo>
                  <a:pt x="1051891" y="43389"/>
                  <a:pt x="1211745" y="74863"/>
                  <a:pt x="1371600" y="106337"/>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446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Code fix</a:t>
            </a:r>
          </a:p>
        </p:txBody>
      </p:sp>
      <p:pic>
        <p:nvPicPr>
          <p:cNvPr id="7" name="Zástupný objekt pre obsah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9594" y="2803802"/>
            <a:ext cx="9914148" cy="3636963"/>
          </a:xfrm>
        </p:spPr>
      </p:pic>
    </p:spTree>
    <p:extLst>
      <p:ext uri="{BB962C8B-B14F-4D97-AF65-F5344CB8AC3E}">
        <p14:creationId xmlns:p14="http://schemas.microsoft.com/office/powerpoint/2010/main" val="3411394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ácia">
  <a:themeElements>
    <a:clrScheme name="Vlastné 2">
      <a:dk1>
        <a:srgbClr val="0B5394"/>
      </a:dk1>
      <a:lt1>
        <a:srgbClr val="DBEFF9"/>
      </a:lt1>
      <a:dk2>
        <a:srgbClr val="17406D"/>
      </a:dk2>
      <a:lt2>
        <a:srgbClr val="FFFFFF"/>
      </a:lt2>
      <a:accent1>
        <a:srgbClr val="0B5394"/>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táci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ácia">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936</TotalTime>
  <Words>1395</Words>
  <Application>Microsoft Office PowerPoint</Application>
  <PresentationFormat>Širokouhlá</PresentationFormat>
  <Paragraphs>173</Paragraphs>
  <Slides>24</Slides>
  <Notes>16</Notes>
  <HiddenSlides>0</HiddenSlides>
  <MMClips>0</MMClips>
  <ScaleCrop>false</ScaleCrop>
  <HeadingPairs>
    <vt:vector size="8" baseType="variant">
      <vt:variant>
        <vt:lpstr>Použité písma</vt:lpstr>
      </vt:variant>
      <vt:variant>
        <vt:i4>6</vt:i4>
      </vt:variant>
      <vt:variant>
        <vt:lpstr>Motív</vt:lpstr>
      </vt:variant>
      <vt:variant>
        <vt:i4>1</vt:i4>
      </vt:variant>
      <vt:variant>
        <vt:lpstr>Vložené servery OLE</vt:lpstr>
      </vt:variant>
      <vt:variant>
        <vt:i4>1</vt:i4>
      </vt:variant>
      <vt:variant>
        <vt:lpstr>Nadpisy snímok</vt:lpstr>
      </vt:variant>
      <vt:variant>
        <vt:i4>24</vt:i4>
      </vt:variant>
    </vt:vector>
  </HeadingPairs>
  <TitlesOfParts>
    <vt:vector size="32" baseType="lpstr">
      <vt:lpstr>Bradley Hand ITC</vt:lpstr>
      <vt:lpstr>Calibri</vt:lpstr>
      <vt:lpstr>Century Gothic</vt:lpstr>
      <vt:lpstr>Consolas</vt:lpstr>
      <vt:lpstr>Wingdings</vt:lpstr>
      <vt:lpstr>Wingdings 2</vt:lpstr>
      <vt:lpstr>Citácia</vt:lpstr>
      <vt:lpstr>Visio</vt:lpstr>
      <vt:lpstr>Custom Roslyn Tool  for Static Code Analysis</vt:lpstr>
      <vt:lpstr>Goal</vt:lpstr>
      <vt:lpstr>Motivation</vt:lpstr>
      <vt:lpstr>.NET Compiler Platform (“Roslyn”)</vt:lpstr>
      <vt:lpstr>Thesis development</vt:lpstr>
      <vt:lpstr>Analyzer</vt:lpstr>
      <vt:lpstr>Analyzer</vt:lpstr>
      <vt:lpstr>Analyzer</vt:lpstr>
      <vt:lpstr>Code fix</vt:lpstr>
      <vt:lpstr>Online  documentation</vt:lpstr>
      <vt:lpstr>Prezentácia programu PowerPoint</vt:lpstr>
      <vt:lpstr>Unit tests</vt:lpstr>
      <vt:lpstr>Performance of the analyzers</vt:lpstr>
      <vt:lpstr>Analyzers’ execution times</vt:lpstr>
      <vt:lpstr>Analyzers’ execution times</vt:lpstr>
      <vt:lpstr>Tuning the performance</vt:lpstr>
      <vt:lpstr>Total impact on performance</vt:lpstr>
      <vt:lpstr>Benefits</vt:lpstr>
      <vt:lpstr>Current state</vt:lpstr>
      <vt:lpstr>Future work </vt:lpstr>
      <vt:lpstr>Thank you for your attention</vt:lpstr>
      <vt:lpstr>Question</vt:lpstr>
      <vt:lpstr>Would a more generic solution than the one provided for the validation of the thesis make sense?   What would be the challenges of such development?</vt:lpstr>
      <vt:lpstr>Would a more generic solution than the one provided for the validation of the thesis make sense?   What would be the challenges of such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Roslyn Tool for Static Code Analysis</dc:title>
  <dc:creator>Zuzana Dankovčíková</dc:creator>
  <cp:lastModifiedBy>Zuzana Dankovčíková</cp:lastModifiedBy>
  <cp:revision>80</cp:revision>
  <dcterms:created xsi:type="dcterms:W3CDTF">2017-06-11T18:56:14Z</dcterms:created>
  <dcterms:modified xsi:type="dcterms:W3CDTF">2017-06-22T20:40:19Z</dcterms:modified>
</cp:coreProperties>
</file>