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3c0867e2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3c0867e2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32fa66d8a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32fa66d8a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32fa66d8a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32fa66d8a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32fa66d8a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32fa66d8a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32fa66d8a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32fa66d8a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32fa66d8a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32fa66d8a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32fa66d8a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32fa66d8a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3354d904e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3354d904e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Algoritmos de b</a:t>
            </a:r>
            <a:r>
              <a:rPr lang="es-419"/>
              <a:t>úsqueda</a:t>
            </a:r>
            <a:endParaRPr/>
          </a:p>
        </p:txBody>
      </p:sp>
      <p:sp>
        <p:nvSpPr>
          <p:cNvPr id="55" name="Google Shape;55;p13"/>
          <p:cNvSpPr txBox="1"/>
          <p:nvPr/>
        </p:nvSpPr>
        <p:spPr>
          <a:xfrm>
            <a:off x="5751900" y="4149475"/>
            <a:ext cx="2907000" cy="41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rgbClr val="595959"/>
                </a:solidFill>
              </a:rPr>
              <a:t>Enrique Escalante Notario</a:t>
            </a:r>
            <a:endParaRPr sz="1800">
              <a:solidFill>
                <a:srgbClr val="595959"/>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Agentes reactivos</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s-419"/>
              <a:t>Los agentes más simples son los agentes reactivo</a:t>
            </a:r>
            <a:r>
              <a:rPr lang="es-419"/>
              <a:t>s, los cuales basan sus acciones en una aplicación directa desde los estados a las acciones. </a:t>
            </a:r>
            <a:r>
              <a:rPr b="1" lang="es-419"/>
              <a:t>Tales agentes no pueden funcionar bien en entornos en los que esta aplicación sea demasiado grande para almacenarla y que tarde mucho en aprenderla</a:t>
            </a:r>
            <a:r>
              <a:rPr lang="es-419"/>
              <a:t>. Por otra parte, los agentes basados en objetivos pueden tener éxito considerando las acciones futuras y lo deseable de sus resultados.</a:t>
            </a:r>
            <a:endParaRPr/>
          </a:p>
          <a:p>
            <a:pPr indent="0" lvl="0" marL="0" rtl="0" algn="l">
              <a:spcBef>
                <a:spcPts val="1200"/>
              </a:spcBef>
              <a:spcAft>
                <a:spcPts val="1200"/>
              </a:spcAft>
              <a:buNone/>
            </a:pPr>
            <a:r>
              <a:rPr lang="es-419"/>
              <a:t>Una clase de agente basado en objetivos llamado </a:t>
            </a:r>
            <a:r>
              <a:rPr b="1" lang="es-419"/>
              <a:t>agente resolvente-problemas, deciden qué hacer para encontrar secuencias de acciones que conduzcan a los estados deseables</a:t>
            </a:r>
            <a:r>
              <a:rPr lang="es-419"/>
              <a:t>. Los algoritmos son no informados, en el sentido que no dan información sobre el problema salvo su definición. Luego nos </a:t>
            </a:r>
            <a:r>
              <a:rPr lang="es-419"/>
              <a:t>ocuparemos de los algoritmos de búsqueda informada, los que tengan cierta idea de dónde buscar las soluciones.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419"/>
              <a:t>Agentes resolventes-problemas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Agentes resolventes-problemas</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419"/>
              <a:t>Se supone que los agentes inteligentes</a:t>
            </a:r>
            <a:r>
              <a:rPr b="1" lang="es-419"/>
              <a:t> deben maximizar su medida de rendimiento, esto puede simplificarse algunas veces si el agente puede  elegir un objetivo y trata de satisfacerlo</a:t>
            </a:r>
            <a:r>
              <a:rPr lang="es-419"/>
              <a:t>.</a:t>
            </a:r>
            <a:endParaRPr/>
          </a:p>
          <a:p>
            <a:pPr indent="0" lvl="0" marL="0" rtl="0" algn="l">
              <a:spcBef>
                <a:spcPts val="1200"/>
              </a:spcBef>
              <a:spcAft>
                <a:spcPts val="1200"/>
              </a:spcAft>
              <a:buNone/>
            </a:pPr>
            <a:r>
              <a:rPr i="1" lang="es-419"/>
              <a:t>Imagine un agente en la ciudad de Arad, Rumanía, disfrutando de un viaje de vacaciones. La medida de rendimiento del agente contiene muchos factores: desea mejorar su bronceado, mejorar su rumano, tomar fotos, disfrutar de la vida nocturna, evitar resacas, etcétera. El problema de decisión es complejo implicando muchos elementos y por eso, lee cuidadosamente las guías de viaje. Ahora, supongamos que el agente tiene un billete no reembolsable para volar a Bucarest al día siguiente. En este caso, tiene sentido que el agente elija el objetivo de conseguir Bucarest. Las acciones que no alcanzan Bucarest se pueden rechazar sin más consideraciones y el problema de decisión del agente se simplifica enormemente.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Agentes resolventes-problemas</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s-419"/>
              <a:t>Los objetivos ayudan a organizar su comportamiento limitando las metas que intenta alcanzar el agente.</a:t>
            </a:r>
            <a:r>
              <a:rPr b="1" lang="es-419"/>
              <a:t> </a:t>
            </a:r>
            <a:r>
              <a:rPr lang="es-419"/>
              <a:t>El primer paso para solucionar un problema es l</a:t>
            </a:r>
            <a:r>
              <a:rPr b="1" lang="es-419"/>
              <a:t>a formulación del objetivo</a:t>
            </a:r>
            <a:r>
              <a:rPr lang="es-419"/>
              <a:t>, basado en la situación actual y la medida de rendimiento del agente.</a:t>
            </a:r>
            <a:endParaRPr/>
          </a:p>
          <a:p>
            <a:pPr indent="0" lvl="0" marL="0" rtl="0" algn="l">
              <a:spcBef>
                <a:spcPts val="1200"/>
              </a:spcBef>
              <a:spcAft>
                <a:spcPts val="0"/>
              </a:spcAft>
              <a:buNone/>
            </a:pPr>
            <a:r>
              <a:rPr lang="es-419"/>
              <a:t>Consideraremos </a:t>
            </a:r>
            <a:r>
              <a:rPr b="1" lang="es-419"/>
              <a:t>un objetivo como un conjunto de estados del mundo (exactamente aquellos estados que satisfacen el objetivo)</a:t>
            </a:r>
            <a:r>
              <a:rPr lang="es-419"/>
              <a:t>. La tarea del agente </a:t>
            </a:r>
            <a:r>
              <a:rPr b="1" lang="es-419"/>
              <a:t>es encontrar qué secuencia</a:t>
            </a:r>
            <a:r>
              <a:rPr lang="es-419"/>
              <a:t> de acciones permite obtener un estado objetivo. Dado un objetivo,</a:t>
            </a:r>
            <a:r>
              <a:rPr b="1" lang="es-419"/>
              <a:t> la formulación del problema es el proceso de decidir qué acciones y estados tenemos que considerar.</a:t>
            </a:r>
            <a:r>
              <a:rPr lang="es-419"/>
              <a:t> </a:t>
            </a:r>
            <a:endParaRPr/>
          </a:p>
          <a:p>
            <a:pPr indent="0" lvl="0" marL="0" rtl="0" algn="l">
              <a:spcBef>
                <a:spcPts val="1200"/>
              </a:spcBef>
              <a:spcAft>
                <a:spcPts val="0"/>
              </a:spcAft>
              <a:buNone/>
            </a:pPr>
            <a:r>
              <a:rPr i="1" lang="es-419"/>
              <a:t>Nuestro agente ha adoptado el objetivo de conducir a Bucarest, y considera a dónde ir desde Arad. Existen tres carreteras desde Arad, una hacia Sibiu, una a Timisoara, y una a Zerind. Ninguna de estas alcanza el objetivo, y, a menos que el agente este familiarizado con la geografía de Rumanía, no sabría qué carretera seguir. </a:t>
            </a:r>
            <a:endParaRPr i="1"/>
          </a:p>
          <a:p>
            <a:pPr indent="0" lvl="0" marL="0" rtl="0" algn="l">
              <a:spcBef>
                <a:spcPts val="1200"/>
              </a:spcBef>
              <a:spcAft>
                <a:spcPts val="1200"/>
              </a:spcAft>
              <a:buNone/>
            </a:pPr>
            <a:r>
              <a:rPr lang="es-419"/>
              <a:t>En otras palabras, </a:t>
            </a:r>
            <a:r>
              <a:rPr b="1" lang="es-419"/>
              <a:t>el agente no sabrá cuál de las posibles acciones es mejor, porque no conoce lo suficiente los estados</a:t>
            </a:r>
            <a:r>
              <a:rPr lang="es-419"/>
              <a:t> que resultan al tomar cada acción.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Agentes resolventes-problemas</a:t>
            </a:r>
            <a:endParaRPr/>
          </a:p>
        </p:txBody>
      </p:sp>
      <p:sp>
        <p:nvSpPr>
          <p:cNvPr id="84" name="Google Shape;84;p1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i="1" lang="es-419"/>
              <a:t>Pero, supongamos que el agente tiene un mapa de Rumanía, en papel o en su memoria.</a:t>
            </a:r>
            <a:r>
              <a:rPr lang="es-419"/>
              <a:t> </a:t>
            </a:r>
            <a:endParaRPr/>
          </a:p>
          <a:p>
            <a:pPr indent="0" lvl="0" marL="0" rtl="0" algn="l">
              <a:spcBef>
                <a:spcPts val="1200"/>
              </a:spcBef>
              <a:spcAft>
                <a:spcPts val="0"/>
              </a:spcAft>
              <a:buNone/>
            </a:pPr>
            <a:r>
              <a:rPr lang="es-419"/>
              <a:t>Una vez que ha encontrado un camino en el mapa desde Arad a Bucarest, puede </a:t>
            </a:r>
            <a:r>
              <a:rPr b="1" lang="es-419"/>
              <a:t>alcanzar su objetivo, tomando las acciones</a:t>
            </a:r>
            <a:r>
              <a:rPr lang="es-419"/>
              <a:t> de conducir que corresponden con los tramos del viaje. En general, un agente </a:t>
            </a:r>
            <a:r>
              <a:rPr b="1" lang="es-419"/>
              <a:t>con distintas opciones</a:t>
            </a:r>
            <a:r>
              <a:rPr lang="es-419"/>
              <a:t> inmediatas de valores desconocidos puede decidir qué hacer, examinando las diferentes secuencias posibles de acciones que le conduzcan a estados de valores conocidos, y entonces</a:t>
            </a:r>
            <a:r>
              <a:rPr b="1" lang="es-419"/>
              <a:t> escoger la mejor secuencia.</a:t>
            </a:r>
            <a:endParaRPr b="1"/>
          </a:p>
          <a:p>
            <a:pPr indent="0" lvl="0" marL="0" rtl="0" algn="l">
              <a:spcBef>
                <a:spcPts val="1200"/>
              </a:spcBef>
              <a:spcAft>
                <a:spcPts val="0"/>
              </a:spcAft>
              <a:buNone/>
            </a:pPr>
            <a:r>
              <a:rPr lang="es-419"/>
              <a:t>Este proceso de </a:t>
            </a:r>
            <a:r>
              <a:rPr b="1" lang="es-419"/>
              <a:t>hallar esta secuencia se llama búsqueda</a:t>
            </a:r>
            <a:r>
              <a:rPr lang="es-419"/>
              <a:t>. </a:t>
            </a:r>
            <a:r>
              <a:rPr b="1" lang="es-419"/>
              <a:t>Un algoritmo de búsqueda toma como entrada un problema y devuelve una solución de la forma secuencia de acciones.</a:t>
            </a:r>
            <a:r>
              <a:rPr lang="es-419"/>
              <a:t> </a:t>
            </a:r>
            <a:endParaRPr/>
          </a:p>
          <a:p>
            <a:pPr indent="0" lvl="0" marL="0" rtl="0" algn="l">
              <a:spcBef>
                <a:spcPts val="1200"/>
              </a:spcBef>
              <a:spcAft>
                <a:spcPts val="1200"/>
              </a:spcAft>
              <a:buNone/>
            </a:pPr>
            <a:r>
              <a:rPr lang="es-419"/>
              <a:t>Una vez que encontramos </a:t>
            </a:r>
            <a:r>
              <a:rPr b="1" lang="es-419"/>
              <a:t>una solución, se ejecuta las acciones que esta recomienda</a:t>
            </a:r>
            <a:r>
              <a:rPr lang="es-419"/>
              <a:t>. Esta es la llamada </a:t>
            </a:r>
            <a:r>
              <a:rPr b="1" lang="es-419"/>
              <a:t>fase de ejecución</a:t>
            </a:r>
            <a:r>
              <a:rPr lang="es-419"/>
              <a:t>. Así, </a:t>
            </a:r>
            <a:r>
              <a:rPr lang="es-419">
                <a:solidFill>
                  <a:srgbClr val="FF0000"/>
                </a:solidFill>
              </a:rPr>
              <a:t>tenemos un diseño simple de un agente «formular, buscar, ejecutar».</a:t>
            </a:r>
            <a:r>
              <a:rPr lang="es-419"/>
              <a:t> </a:t>
            </a:r>
            <a:endParaRPr/>
          </a:p>
        </p:txBody>
      </p:sp>
      <p:sp>
        <p:nvSpPr>
          <p:cNvPr id="85" name="Google Shape;85;p18"/>
          <p:cNvSpPr txBox="1"/>
          <p:nvPr>
            <p:ph idx="2" type="body"/>
          </p:nvPr>
        </p:nvSpPr>
        <p:spPr>
          <a:xfrm>
            <a:off x="4311600" y="1337775"/>
            <a:ext cx="4570500" cy="29559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50000"/>
              </a:lnSpc>
              <a:spcBef>
                <a:spcPts val="0"/>
              </a:spcBef>
              <a:spcAft>
                <a:spcPts val="0"/>
              </a:spcAft>
              <a:buClr>
                <a:schemeClr val="dk1"/>
              </a:buClr>
              <a:buSzPts val="440"/>
              <a:buFont typeface="Arial"/>
              <a:buNone/>
            </a:pPr>
            <a:r>
              <a:rPr b="1" lang="es-419" sz="760"/>
              <a:t>función</a:t>
            </a:r>
            <a:r>
              <a:rPr lang="es-419" sz="760"/>
              <a:t> AGENTE-SENCILLO-RESOLVENTE-PROBLEMAS(percepción) </a:t>
            </a:r>
            <a:r>
              <a:rPr b="1" lang="es-419" sz="760"/>
              <a:t>devuelve</a:t>
            </a:r>
            <a:r>
              <a:rPr lang="es-419" sz="760"/>
              <a:t> una acción</a:t>
            </a:r>
            <a:endParaRPr sz="760"/>
          </a:p>
          <a:p>
            <a:pPr indent="457200" lvl="0" marL="0" rtl="0" algn="l">
              <a:lnSpc>
                <a:spcPct val="50000"/>
              </a:lnSpc>
              <a:spcBef>
                <a:spcPts val="1200"/>
              </a:spcBef>
              <a:spcAft>
                <a:spcPts val="0"/>
              </a:spcAft>
              <a:buClr>
                <a:schemeClr val="dk1"/>
              </a:buClr>
              <a:buSzPts val="440"/>
              <a:buFont typeface="Arial"/>
              <a:buNone/>
            </a:pPr>
            <a:r>
              <a:rPr b="1" lang="es-419" sz="760"/>
              <a:t>entradas</a:t>
            </a:r>
            <a:r>
              <a:rPr lang="es-419" sz="760"/>
              <a:t>: percepción, una percepción</a:t>
            </a:r>
            <a:endParaRPr sz="760"/>
          </a:p>
          <a:p>
            <a:pPr indent="457200" lvl="0" marL="0" rtl="0" algn="l">
              <a:lnSpc>
                <a:spcPct val="50000"/>
              </a:lnSpc>
              <a:spcBef>
                <a:spcPts val="1200"/>
              </a:spcBef>
              <a:spcAft>
                <a:spcPts val="0"/>
              </a:spcAft>
              <a:buSzPts val="440"/>
              <a:buNone/>
            </a:pPr>
            <a:r>
              <a:rPr b="1" lang="es-419" sz="760"/>
              <a:t>estático</a:t>
            </a:r>
            <a:r>
              <a:rPr lang="es-419" sz="760"/>
              <a:t>: sec, una secuencia de acciones, vacía inicialmente</a:t>
            </a:r>
            <a:endParaRPr sz="760"/>
          </a:p>
          <a:p>
            <a:pPr indent="0" lvl="0" marL="457200" rtl="0" algn="l">
              <a:lnSpc>
                <a:spcPct val="50000"/>
              </a:lnSpc>
              <a:spcBef>
                <a:spcPts val="1200"/>
              </a:spcBef>
              <a:spcAft>
                <a:spcPts val="0"/>
              </a:spcAft>
              <a:buClr>
                <a:schemeClr val="dk1"/>
              </a:buClr>
              <a:buSzPts val="440"/>
              <a:buFont typeface="Arial"/>
              <a:buNone/>
            </a:pPr>
            <a:r>
              <a:rPr lang="es-419" sz="760"/>
              <a:t>               estado, una descripción del estado actual del mundo</a:t>
            </a:r>
            <a:endParaRPr sz="760"/>
          </a:p>
          <a:p>
            <a:pPr indent="0" lvl="0" marL="0" rtl="0" algn="l">
              <a:lnSpc>
                <a:spcPct val="50000"/>
              </a:lnSpc>
              <a:spcBef>
                <a:spcPts val="1200"/>
              </a:spcBef>
              <a:spcAft>
                <a:spcPts val="0"/>
              </a:spcAft>
              <a:buClr>
                <a:schemeClr val="dk1"/>
              </a:buClr>
              <a:buSzPts val="440"/>
              <a:buFont typeface="Arial"/>
              <a:buNone/>
            </a:pPr>
            <a:r>
              <a:rPr lang="es-419" sz="760"/>
              <a:t>                                objetivo, un objetivo, inicialmente nulo</a:t>
            </a:r>
            <a:endParaRPr sz="760"/>
          </a:p>
          <a:p>
            <a:pPr indent="457200" lvl="0" marL="0" rtl="0" algn="l">
              <a:lnSpc>
                <a:spcPct val="50000"/>
              </a:lnSpc>
              <a:spcBef>
                <a:spcPts val="1200"/>
              </a:spcBef>
              <a:spcAft>
                <a:spcPts val="0"/>
              </a:spcAft>
              <a:buClr>
                <a:schemeClr val="dk1"/>
              </a:buClr>
              <a:buSzPts val="440"/>
              <a:buFont typeface="Arial"/>
              <a:buNone/>
            </a:pPr>
            <a:r>
              <a:rPr lang="es-419" sz="760"/>
              <a:t>               problema, una formulación del problema</a:t>
            </a:r>
            <a:endParaRPr sz="760"/>
          </a:p>
          <a:p>
            <a:pPr indent="457200" lvl="0" marL="0" rtl="0" algn="l">
              <a:lnSpc>
                <a:spcPct val="50000"/>
              </a:lnSpc>
              <a:spcBef>
                <a:spcPts val="1200"/>
              </a:spcBef>
              <a:spcAft>
                <a:spcPts val="0"/>
              </a:spcAft>
              <a:buClr>
                <a:schemeClr val="dk1"/>
              </a:buClr>
              <a:buSzPts val="440"/>
              <a:buFont typeface="Arial"/>
              <a:buNone/>
            </a:pPr>
            <a:r>
              <a:rPr lang="es-419" sz="760"/>
              <a:t>estado ← ACTUALIZAR-ESTADO(estado, percepción)</a:t>
            </a:r>
            <a:endParaRPr sz="760"/>
          </a:p>
          <a:p>
            <a:pPr indent="457200" lvl="0" marL="0" rtl="0" algn="l">
              <a:lnSpc>
                <a:spcPct val="50000"/>
              </a:lnSpc>
              <a:spcBef>
                <a:spcPts val="1200"/>
              </a:spcBef>
              <a:spcAft>
                <a:spcPts val="0"/>
              </a:spcAft>
              <a:buClr>
                <a:schemeClr val="dk1"/>
              </a:buClr>
              <a:buSzPts val="440"/>
              <a:buFont typeface="Arial"/>
              <a:buNone/>
            </a:pPr>
            <a:r>
              <a:rPr b="1" lang="es-419" sz="760"/>
              <a:t>si</a:t>
            </a:r>
            <a:r>
              <a:rPr lang="es-419" sz="760"/>
              <a:t> sec está vacía entonces hacer</a:t>
            </a:r>
            <a:endParaRPr sz="760"/>
          </a:p>
          <a:p>
            <a:pPr indent="457200" lvl="0" marL="457200" rtl="0" algn="l">
              <a:lnSpc>
                <a:spcPct val="50000"/>
              </a:lnSpc>
              <a:spcBef>
                <a:spcPts val="1200"/>
              </a:spcBef>
              <a:spcAft>
                <a:spcPts val="0"/>
              </a:spcAft>
              <a:buClr>
                <a:schemeClr val="dk1"/>
              </a:buClr>
              <a:buSzPts val="440"/>
              <a:buFont typeface="Arial"/>
              <a:buNone/>
            </a:pPr>
            <a:r>
              <a:rPr lang="es-419" sz="760"/>
              <a:t>objetivo ← FORMULAR-OBJETIVO(estado)</a:t>
            </a:r>
            <a:endParaRPr sz="760"/>
          </a:p>
          <a:p>
            <a:pPr indent="457200" lvl="0" marL="457200" rtl="0" algn="l">
              <a:lnSpc>
                <a:spcPct val="50000"/>
              </a:lnSpc>
              <a:spcBef>
                <a:spcPts val="1200"/>
              </a:spcBef>
              <a:spcAft>
                <a:spcPts val="0"/>
              </a:spcAft>
              <a:buClr>
                <a:schemeClr val="dk1"/>
              </a:buClr>
              <a:buSzPts val="440"/>
              <a:buFont typeface="Arial"/>
              <a:buNone/>
            </a:pPr>
            <a:r>
              <a:rPr lang="es-419" sz="760"/>
              <a:t>problema ← FORMULAR-PROBLEMA(estado,objetivo)</a:t>
            </a:r>
            <a:endParaRPr sz="760"/>
          </a:p>
          <a:p>
            <a:pPr indent="457200" lvl="0" marL="457200" rtl="0" algn="l">
              <a:lnSpc>
                <a:spcPct val="50000"/>
              </a:lnSpc>
              <a:spcBef>
                <a:spcPts val="1200"/>
              </a:spcBef>
              <a:spcAft>
                <a:spcPts val="0"/>
              </a:spcAft>
              <a:buClr>
                <a:schemeClr val="dk1"/>
              </a:buClr>
              <a:buSzPts val="440"/>
              <a:buFont typeface="Arial"/>
              <a:buNone/>
            </a:pPr>
            <a:r>
              <a:rPr lang="es-419" sz="760"/>
              <a:t>sec ← BÚSQUEDA(problema)</a:t>
            </a:r>
            <a:endParaRPr sz="760"/>
          </a:p>
          <a:p>
            <a:pPr indent="457200" lvl="0" marL="0" rtl="0" algn="l">
              <a:lnSpc>
                <a:spcPct val="50000"/>
              </a:lnSpc>
              <a:spcBef>
                <a:spcPts val="1200"/>
              </a:spcBef>
              <a:spcAft>
                <a:spcPts val="0"/>
              </a:spcAft>
              <a:buClr>
                <a:schemeClr val="dk1"/>
              </a:buClr>
              <a:buSzPts val="440"/>
              <a:buFont typeface="Arial"/>
              <a:buNone/>
            </a:pPr>
            <a:r>
              <a:rPr lang="es-419" sz="760"/>
              <a:t>acción ← PRIMERO(secuencia)</a:t>
            </a:r>
            <a:endParaRPr sz="760"/>
          </a:p>
          <a:p>
            <a:pPr indent="457200" lvl="0" marL="0" rtl="0" algn="l">
              <a:lnSpc>
                <a:spcPct val="50000"/>
              </a:lnSpc>
              <a:spcBef>
                <a:spcPts val="1200"/>
              </a:spcBef>
              <a:spcAft>
                <a:spcPts val="0"/>
              </a:spcAft>
              <a:buClr>
                <a:schemeClr val="dk1"/>
              </a:buClr>
              <a:buSzPts val="440"/>
              <a:buFont typeface="Arial"/>
              <a:buNone/>
            </a:pPr>
            <a:r>
              <a:rPr lang="es-419" sz="760"/>
              <a:t>sec ← RESTO(secuencia)</a:t>
            </a:r>
            <a:endParaRPr sz="760"/>
          </a:p>
          <a:p>
            <a:pPr indent="457200" lvl="0" marL="0" rtl="0" algn="l">
              <a:lnSpc>
                <a:spcPct val="50000"/>
              </a:lnSpc>
              <a:spcBef>
                <a:spcPts val="1200"/>
              </a:spcBef>
              <a:spcAft>
                <a:spcPts val="1200"/>
              </a:spcAft>
              <a:buSzPts val="440"/>
              <a:buNone/>
            </a:pPr>
            <a:r>
              <a:rPr b="1" lang="es-419" sz="760"/>
              <a:t>devolver</a:t>
            </a:r>
            <a:r>
              <a:rPr lang="es-419" sz="760"/>
              <a:t> acción</a:t>
            </a:r>
            <a:endParaRPr sz="76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419"/>
              <a:t>Agentes resolventes-problemas</a:t>
            </a:r>
            <a:endParaRPr/>
          </a:p>
          <a:p>
            <a:pPr indent="0" lvl="0" marL="0" rtl="0" algn="l">
              <a:spcBef>
                <a:spcPts val="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419"/>
              <a:t>El agente diseñado supone que el entorno es </a:t>
            </a:r>
            <a:endParaRPr/>
          </a:p>
          <a:p>
            <a:pPr indent="-334327" lvl="0" marL="457200" rtl="0" algn="l">
              <a:spcBef>
                <a:spcPts val="1200"/>
              </a:spcBef>
              <a:spcAft>
                <a:spcPts val="0"/>
              </a:spcAft>
              <a:buSzPct val="100000"/>
              <a:buChar char="●"/>
            </a:pPr>
            <a:r>
              <a:rPr b="1" lang="es-419"/>
              <a:t>estático</a:t>
            </a:r>
            <a:r>
              <a:rPr lang="es-419"/>
              <a:t>, porque la formulación y búsqueda del problema se hace sin prestar atención a cualquier cambio que puede ocurrir en el entorno. </a:t>
            </a:r>
            <a:endParaRPr/>
          </a:p>
          <a:p>
            <a:pPr indent="-334327" lvl="0" marL="457200" rtl="0" algn="l">
              <a:spcBef>
                <a:spcPts val="0"/>
              </a:spcBef>
              <a:spcAft>
                <a:spcPts val="0"/>
              </a:spcAft>
              <a:buSzPct val="100000"/>
              <a:buChar char="●"/>
            </a:pPr>
            <a:r>
              <a:rPr lang="es-419"/>
              <a:t>se conoce el estado inicial; conocerlo es fácil si el entorno es </a:t>
            </a:r>
            <a:r>
              <a:rPr b="1" lang="es-419"/>
              <a:t>observable</a:t>
            </a:r>
            <a:r>
              <a:rPr lang="es-419"/>
              <a:t>. </a:t>
            </a:r>
            <a:endParaRPr/>
          </a:p>
          <a:p>
            <a:pPr indent="-334327" lvl="0" marL="457200" rtl="0" algn="l">
              <a:spcBef>
                <a:spcPts val="0"/>
              </a:spcBef>
              <a:spcAft>
                <a:spcPts val="0"/>
              </a:spcAft>
              <a:buSzPct val="100000"/>
              <a:buChar char="●"/>
            </a:pPr>
            <a:r>
              <a:rPr lang="es-419"/>
              <a:t>puede verse como </a:t>
            </a:r>
            <a:r>
              <a:rPr b="1" lang="es-419"/>
              <a:t>discreto</a:t>
            </a:r>
            <a:r>
              <a:rPr lang="es-419"/>
              <a:t>.</a:t>
            </a:r>
            <a:endParaRPr/>
          </a:p>
          <a:p>
            <a:pPr indent="-334327" lvl="0" marL="457200" rtl="0" algn="l">
              <a:spcBef>
                <a:spcPts val="0"/>
              </a:spcBef>
              <a:spcAft>
                <a:spcPts val="0"/>
              </a:spcAft>
              <a:buSzPct val="100000"/>
              <a:buChar char="●"/>
            </a:pPr>
            <a:r>
              <a:rPr lang="es-419"/>
              <a:t>es </a:t>
            </a:r>
            <a:r>
              <a:rPr b="1" lang="es-419"/>
              <a:t>determinista</a:t>
            </a:r>
            <a:r>
              <a:rPr lang="es-419"/>
              <a:t>. </a:t>
            </a:r>
            <a:endParaRPr/>
          </a:p>
          <a:p>
            <a:pPr indent="0" lvl="0" marL="0" rtl="0" algn="l">
              <a:spcBef>
                <a:spcPts val="1200"/>
              </a:spcBef>
              <a:spcAft>
                <a:spcPts val="1200"/>
              </a:spcAft>
              <a:buNone/>
            </a:pPr>
            <a:r>
              <a:rPr lang="es-419"/>
              <a:t>Las soluciones a los problemas son simples secuencias de acciones, así que </a:t>
            </a:r>
            <a:r>
              <a:rPr b="1" lang="es-419"/>
              <a:t>no pueden manejar ningún acontecimiento inesperado</a:t>
            </a:r>
            <a:r>
              <a:rPr lang="es-419"/>
              <a:t>; además,</a:t>
            </a:r>
            <a:r>
              <a:rPr b="1" lang="es-419"/>
              <a:t> las soluciones se ejecutan sin prestar atención a las percepciones</a:t>
            </a:r>
            <a:r>
              <a:rPr lang="es-419"/>
              <a:t>. Los agentes que realizan sus planes con los ojos cerrados, por así decirlo, deben estar absolutamente seguros de lo que pasa (los teóricos de control lo llaman sistema de lazo abierto, porque ignorar las percepciones rompe el lazo entre el agente y el entorno).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Pr</a:t>
            </a:r>
            <a:r>
              <a:rPr lang="es-419"/>
              <a:t>áctica 3</a:t>
            </a:r>
            <a:endParaRPr/>
          </a:p>
        </p:txBody>
      </p:sp>
      <p:sp>
        <p:nvSpPr>
          <p:cNvPr id="97" name="Google Shape;97;p20"/>
          <p:cNvSpPr txBox="1"/>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1" lang="es-419" sz="800">
                <a:solidFill>
                  <a:srgbClr val="595959"/>
                </a:solidFill>
              </a:rPr>
              <a:t>Objetivo</a:t>
            </a:r>
            <a:r>
              <a:rPr lang="es-419" sz="800">
                <a:solidFill>
                  <a:srgbClr val="595959"/>
                </a:solidFill>
              </a:rPr>
              <a:t>: </a:t>
            </a:r>
            <a:r>
              <a:rPr lang="es-419" sz="800">
                <a:solidFill>
                  <a:srgbClr val="595959"/>
                </a:solidFill>
              </a:rPr>
              <a:t>Diseñar e implementar una política de limpieza para una </a:t>
            </a:r>
            <a:r>
              <a:rPr b="1" lang="es-419" sz="800">
                <a:solidFill>
                  <a:srgbClr val="595959"/>
                </a:solidFill>
              </a:rPr>
              <a:t>aspiradora inteligente</a:t>
            </a:r>
            <a:r>
              <a:rPr lang="es-419" sz="800">
                <a:solidFill>
                  <a:srgbClr val="595959"/>
                </a:solidFill>
              </a:rPr>
              <a:t> que opere en un </a:t>
            </a:r>
            <a:r>
              <a:rPr b="1" lang="es-419" sz="800">
                <a:solidFill>
                  <a:srgbClr val="595959"/>
                </a:solidFill>
              </a:rPr>
              <a:t>mundo bidimensional</a:t>
            </a:r>
            <a:r>
              <a:rPr lang="es-419" sz="800">
                <a:solidFill>
                  <a:srgbClr val="595959"/>
                </a:solidFill>
              </a:rPr>
              <a:t> (una cuadrícula), tomando en cuenta:</a:t>
            </a:r>
            <a:endParaRPr sz="800">
              <a:solidFill>
                <a:srgbClr val="595959"/>
              </a:solidFill>
            </a:endParaRPr>
          </a:p>
          <a:p>
            <a:pPr indent="-279400" lvl="0" marL="457200" rtl="0" algn="l">
              <a:lnSpc>
                <a:spcPct val="90000"/>
              </a:lnSpc>
              <a:spcBef>
                <a:spcPts val="1200"/>
              </a:spcBef>
              <a:spcAft>
                <a:spcPts val="0"/>
              </a:spcAft>
              <a:buClr>
                <a:srgbClr val="595959"/>
              </a:buClr>
              <a:buSzPts val="800"/>
              <a:buChar char="●"/>
            </a:pPr>
            <a:r>
              <a:rPr lang="es-419" sz="800">
                <a:solidFill>
                  <a:srgbClr val="595959"/>
                </a:solidFill>
              </a:rPr>
              <a:t>Obstáculos</a:t>
            </a:r>
            <a:endParaRPr sz="800">
              <a:solidFill>
                <a:srgbClr val="595959"/>
              </a:solidFill>
            </a:endParaRPr>
          </a:p>
          <a:p>
            <a:pPr indent="-279400" lvl="0" marL="457200" rtl="0" algn="l">
              <a:lnSpc>
                <a:spcPct val="90000"/>
              </a:lnSpc>
              <a:spcBef>
                <a:spcPts val="0"/>
              </a:spcBef>
              <a:spcAft>
                <a:spcPts val="0"/>
              </a:spcAft>
              <a:buClr>
                <a:srgbClr val="595959"/>
              </a:buClr>
              <a:buSzPts val="800"/>
              <a:buChar char="●"/>
            </a:pPr>
            <a:r>
              <a:rPr lang="es-419" sz="800">
                <a:solidFill>
                  <a:srgbClr val="595959"/>
                </a:solidFill>
              </a:rPr>
              <a:t>Distribución aleatoria de suciedad (normal y muy sucia)</a:t>
            </a:r>
            <a:endParaRPr sz="800">
              <a:solidFill>
                <a:srgbClr val="595959"/>
              </a:solidFill>
            </a:endParaRPr>
          </a:p>
          <a:p>
            <a:pPr indent="-279400" lvl="0" marL="457200" rtl="0" algn="l">
              <a:lnSpc>
                <a:spcPct val="90000"/>
              </a:lnSpc>
              <a:spcBef>
                <a:spcPts val="0"/>
              </a:spcBef>
              <a:spcAft>
                <a:spcPts val="0"/>
              </a:spcAft>
              <a:buClr>
                <a:srgbClr val="595959"/>
              </a:buClr>
              <a:buSzPts val="800"/>
              <a:buChar char="●"/>
            </a:pPr>
            <a:r>
              <a:rPr lang="es-419" sz="800">
                <a:solidFill>
                  <a:srgbClr val="595959"/>
                </a:solidFill>
              </a:rPr>
              <a:t>Restricciones de batería</a:t>
            </a:r>
            <a:endParaRPr sz="800">
              <a:solidFill>
                <a:srgbClr val="595959"/>
              </a:solidFill>
            </a:endParaRPr>
          </a:p>
          <a:p>
            <a:pPr indent="-279400" lvl="0" marL="457200" rtl="0" algn="l">
              <a:lnSpc>
                <a:spcPct val="90000"/>
              </a:lnSpc>
              <a:spcBef>
                <a:spcPts val="0"/>
              </a:spcBef>
              <a:spcAft>
                <a:spcPts val="0"/>
              </a:spcAft>
              <a:buClr>
                <a:srgbClr val="595959"/>
              </a:buClr>
              <a:buSzPts val="800"/>
              <a:buChar char="●"/>
            </a:pPr>
            <a:r>
              <a:rPr lang="es-419" sz="800">
                <a:solidFill>
                  <a:srgbClr val="595959"/>
                </a:solidFill>
              </a:rPr>
              <a:t>Múltiples puntos de interés (por ejemplo, celdas muy sucias)</a:t>
            </a:r>
            <a:endParaRPr sz="800">
              <a:solidFill>
                <a:srgbClr val="595959"/>
              </a:solidFill>
            </a:endParaRPr>
          </a:p>
          <a:p>
            <a:pPr indent="-279400" lvl="0" marL="457200" rtl="0" algn="l">
              <a:lnSpc>
                <a:spcPct val="90000"/>
              </a:lnSpc>
              <a:spcBef>
                <a:spcPts val="0"/>
              </a:spcBef>
              <a:spcAft>
                <a:spcPts val="0"/>
              </a:spcAft>
              <a:buClr>
                <a:srgbClr val="595959"/>
              </a:buClr>
              <a:buSzPts val="800"/>
              <a:buChar char="●"/>
            </a:pPr>
            <a:r>
              <a:rPr lang="es-419" sz="800">
                <a:solidFill>
                  <a:srgbClr val="595959"/>
                </a:solidFill>
              </a:rPr>
              <a:t>Métricas de rendimiento enfocadas en número de acciones, eficiencia energética y tiempo total de limpieza</a:t>
            </a:r>
            <a:endParaRPr sz="800">
              <a:solidFill>
                <a:srgbClr val="595959"/>
              </a:solidFill>
            </a:endParaRPr>
          </a:p>
          <a:p>
            <a:pPr indent="0" lvl="0" marL="0" rtl="0" algn="l">
              <a:lnSpc>
                <a:spcPct val="90000"/>
              </a:lnSpc>
              <a:spcBef>
                <a:spcPts val="1200"/>
              </a:spcBef>
              <a:spcAft>
                <a:spcPts val="0"/>
              </a:spcAft>
              <a:buNone/>
            </a:pPr>
            <a:r>
              <a:rPr lang="es-419" sz="800">
                <a:solidFill>
                  <a:srgbClr val="595959"/>
                </a:solidFill>
              </a:rPr>
              <a:t>Esta práctica busca que el agente tome decisiones óptimas para </a:t>
            </a:r>
            <a:r>
              <a:rPr b="1" lang="es-419" sz="800">
                <a:solidFill>
                  <a:srgbClr val="595959"/>
                </a:solidFill>
              </a:rPr>
              <a:t>maximizar la eficiencia de limpieza</a:t>
            </a:r>
            <a:r>
              <a:rPr lang="es-419" sz="800">
                <a:solidFill>
                  <a:srgbClr val="595959"/>
                </a:solidFill>
              </a:rPr>
              <a:t> y minimizar acciones innecesarias.</a:t>
            </a:r>
            <a:endParaRPr sz="800">
              <a:solidFill>
                <a:srgbClr val="595959"/>
              </a:solidFill>
            </a:endParaRPr>
          </a:p>
          <a:p>
            <a:pPr indent="0" lvl="0" marL="0" rtl="0" algn="l">
              <a:lnSpc>
                <a:spcPct val="90000"/>
              </a:lnSpc>
              <a:spcBef>
                <a:spcPts val="1200"/>
              </a:spcBef>
              <a:spcAft>
                <a:spcPts val="0"/>
              </a:spcAft>
              <a:buNone/>
            </a:pPr>
            <a:r>
              <a:rPr b="1" lang="es-419" sz="800">
                <a:solidFill>
                  <a:srgbClr val="595959"/>
                </a:solidFill>
              </a:rPr>
              <a:t>Descripción:</a:t>
            </a:r>
            <a:endParaRPr b="1" sz="800">
              <a:solidFill>
                <a:srgbClr val="595959"/>
              </a:solidFill>
            </a:endParaRPr>
          </a:p>
          <a:p>
            <a:pPr indent="-279400" lvl="0" marL="457200" rtl="0" algn="l">
              <a:lnSpc>
                <a:spcPct val="90000"/>
              </a:lnSpc>
              <a:spcBef>
                <a:spcPts val="1200"/>
              </a:spcBef>
              <a:spcAft>
                <a:spcPts val="0"/>
              </a:spcAft>
              <a:buClr>
                <a:srgbClr val="595959"/>
              </a:buClr>
              <a:buSzPts val="800"/>
              <a:buAutoNum type="arabicPeriod"/>
            </a:pPr>
            <a:r>
              <a:rPr lang="es-419" sz="800">
                <a:solidFill>
                  <a:srgbClr val="595959"/>
                </a:solidFill>
              </a:rPr>
              <a:t>Dimensiones: El mundo se representa como una cuadrícula de tamaño M x N (por ejemplo, 5×5 o 10×10, según se requiera). Cada celda puede tener uno de los siguientes estados: Limpia, Sucia (requiere 1 acción de limpieza), Muy sucia (requiere 2 acciones de limpieza) y Obstáculo (celda intransitable).</a:t>
            </a:r>
            <a:endParaRPr sz="800">
              <a:solidFill>
                <a:srgbClr val="595959"/>
              </a:solidFill>
            </a:endParaRPr>
          </a:p>
          <a:p>
            <a:pPr indent="-279400" lvl="0" marL="457200" rtl="0" algn="l">
              <a:lnSpc>
                <a:spcPct val="90000"/>
              </a:lnSpc>
              <a:spcBef>
                <a:spcPts val="0"/>
              </a:spcBef>
              <a:spcAft>
                <a:spcPts val="0"/>
              </a:spcAft>
              <a:buClr>
                <a:srgbClr val="595959"/>
              </a:buClr>
              <a:buSzPts val="800"/>
              <a:buAutoNum type="arabicPeriod"/>
            </a:pPr>
            <a:r>
              <a:rPr lang="es-419" sz="800">
                <a:solidFill>
                  <a:srgbClr val="595959"/>
                </a:solidFill>
              </a:rPr>
              <a:t>Distribución inicial: Se genera aleatoriamente la ubicación de un número determinado de celdas sucias y muy sucias. Se colocan obstáculos de forma aleatoria (con una densidad que el usuario pueda configurar). Se debe garantizar que haya al menos una celda libre para colocar a la aspiradora. </a:t>
            </a:r>
            <a:endParaRPr sz="800">
              <a:solidFill>
                <a:srgbClr val="595959"/>
              </a:solidFill>
            </a:endParaRPr>
          </a:p>
          <a:p>
            <a:pPr indent="-279400" lvl="0" marL="457200" rtl="0" algn="l">
              <a:lnSpc>
                <a:spcPct val="90000"/>
              </a:lnSpc>
              <a:spcBef>
                <a:spcPts val="0"/>
              </a:spcBef>
              <a:spcAft>
                <a:spcPts val="0"/>
              </a:spcAft>
              <a:buClr>
                <a:srgbClr val="595959"/>
              </a:buClr>
              <a:buSzPts val="800"/>
              <a:buAutoNum type="arabicPeriod"/>
            </a:pPr>
            <a:r>
              <a:rPr lang="es-419" sz="800">
                <a:solidFill>
                  <a:srgbClr val="595959"/>
                </a:solidFill>
              </a:rPr>
              <a:t>Posición Inicial de la Aspiradora: Colocada en una celda libre (no obstáculo) al inicio de la simulación. La celda inicial también se considera la estación de carga.</a:t>
            </a:r>
            <a:endParaRPr sz="800">
              <a:solidFill>
                <a:srgbClr val="595959"/>
              </a:solidFill>
            </a:endParaRPr>
          </a:p>
          <a:p>
            <a:pPr indent="0" lvl="0" marL="457200" rtl="0" algn="l">
              <a:lnSpc>
                <a:spcPct val="90000"/>
              </a:lnSpc>
              <a:spcBef>
                <a:spcPts val="1200"/>
              </a:spcBef>
              <a:spcAft>
                <a:spcPts val="0"/>
              </a:spcAft>
              <a:buNone/>
            </a:pPr>
            <a:r>
              <a:t/>
            </a:r>
            <a:endParaRPr sz="800">
              <a:solidFill>
                <a:srgbClr val="595959"/>
              </a:solidFill>
            </a:endParaRPr>
          </a:p>
          <a:p>
            <a:pPr indent="0" lvl="0" marL="0" rtl="0" algn="l">
              <a:lnSpc>
                <a:spcPct val="90000"/>
              </a:lnSpc>
              <a:spcBef>
                <a:spcPts val="1200"/>
              </a:spcBef>
              <a:spcAft>
                <a:spcPts val="1200"/>
              </a:spcAft>
              <a:buNone/>
            </a:pPr>
            <a:r>
              <a:rPr lang="es-419" sz="800">
                <a:solidFill>
                  <a:srgbClr val="595959"/>
                </a:solidFill>
              </a:rPr>
              <a:t>   </a:t>
            </a:r>
            <a:endParaRPr sz="800">
              <a:solidFill>
                <a:srgbClr val="595959"/>
              </a:solidFill>
            </a:endParaRPr>
          </a:p>
        </p:txBody>
      </p:sp>
      <p:sp>
        <p:nvSpPr>
          <p:cNvPr id="98" name="Google Shape;98;p20"/>
          <p:cNvSpPr txBox="1"/>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p>
            <a:pPr indent="-279400" lvl="0" marL="457200" rtl="0" algn="l">
              <a:lnSpc>
                <a:spcPct val="90000"/>
              </a:lnSpc>
              <a:spcBef>
                <a:spcPts val="0"/>
              </a:spcBef>
              <a:spcAft>
                <a:spcPts val="0"/>
              </a:spcAft>
              <a:buClr>
                <a:schemeClr val="dk2"/>
              </a:buClr>
              <a:buSzPts val="800"/>
              <a:buAutoNum type="arabicPeriod" startAt="4"/>
            </a:pPr>
            <a:r>
              <a:rPr lang="es-419" sz="800">
                <a:solidFill>
                  <a:schemeClr val="dk2"/>
                </a:solidFill>
              </a:rPr>
              <a:t>Acciones disponibles: </a:t>
            </a:r>
            <a:endParaRPr sz="800">
              <a:solidFill>
                <a:schemeClr val="dk2"/>
              </a:solidFill>
            </a:endParaRPr>
          </a:p>
          <a:p>
            <a:pPr indent="-279400" lvl="1" marL="914400" rtl="0" algn="l">
              <a:lnSpc>
                <a:spcPct val="90000"/>
              </a:lnSpc>
              <a:spcBef>
                <a:spcPts val="0"/>
              </a:spcBef>
              <a:spcAft>
                <a:spcPts val="0"/>
              </a:spcAft>
              <a:buClr>
                <a:schemeClr val="dk2"/>
              </a:buClr>
              <a:buSzPts val="800"/>
              <a:buAutoNum type="alphaLcPeriod"/>
            </a:pPr>
            <a:r>
              <a:rPr lang="es-419" sz="800">
                <a:solidFill>
                  <a:schemeClr val="dk2"/>
                </a:solidFill>
              </a:rPr>
              <a:t>limpiar(): Limpia la celda actual. Si la celda está "muy sucia", se requiere ejecutar esta acción dos veces para dejarla completamente limpia.</a:t>
            </a:r>
            <a:endParaRPr sz="800">
              <a:solidFill>
                <a:schemeClr val="dk2"/>
              </a:solidFill>
            </a:endParaRPr>
          </a:p>
          <a:p>
            <a:pPr indent="-279400" lvl="1" marL="914400" rtl="0" algn="l">
              <a:lnSpc>
                <a:spcPct val="90000"/>
              </a:lnSpc>
              <a:spcBef>
                <a:spcPts val="0"/>
              </a:spcBef>
              <a:spcAft>
                <a:spcPts val="0"/>
              </a:spcAft>
              <a:buClr>
                <a:schemeClr val="dk2"/>
              </a:buClr>
              <a:buSzPts val="800"/>
              <a:buAutoNum type="alphaLcPeriod"/>
            </a:pPr>
            <a:r>
              <a:rPr lang="es-419" sz="800">
                <a:solidFill>
                  <a:schemeClr val="dk2"/>
                </a:solidFill>
              </a:rPr>
              <a:t>mover(dirección): El agente puede moverse hacia arriba, abajo, izquierda o derecha (siempre que no sea obstáculo y esté dentro de los límites de la cuadrícula).</a:t>
            </a:r>
            <a:endParaRPr sz="800">
              <a:solidFill>
                <a:schemeClr val="dk2"/>
              </a:solidFill>
            </a:endParaRPr>
          </a:p>
          <a:p>
            <a:pPr indent="-279400" lvl="1" marL="914400" rtl="0" algn="l">
              <a:lnSpc>
                <a:spcPct val="90000"/>
              </a:lnSpc>
              <a:spcBef>
                <a:spcPts val="0"/>
              </a:spcBef>
              <a:spcAft>
                <a:spcPts val="0"/>
              </a:spcAft>
              <a:buClr>
                <a:schemeClr val="dk2"/>
              </a:buClr>
              <a:buSzPts val="800"/>
              <a:buAutoNum type="alphaLcPeriod"/>
            </a:pPr>
            <a:r>
              <a:rPr lang="es-419" sz="800">
                <a:solidFill>
                  <a:schemeClr val="dk2"/>
                </a:solidFill>
              </a:rPr>
              <a:t>cargar(): Si la batería se agota, el agente debe regresar a la celda de inicio para recargarse.</a:t>
            </a:r>
            <a:endParaRPr sz="800">
              <a:solidFill>
                <a:schemeClr val="dk2"/>
              </a:solidFill>
            </a:endParaRPr>
          </a:p>
          <a:p>
            <a:pPr indent="-279400" lvl="1" marL="914400" rtl="0" algn="l">
              <a:lnSpc>
                <a:spcPct val="90000"/>
              </a:lnSpc>
              <a:spcBef>
                <a:spcPts val="0"/>
              </a:spcBef>
              <a:spcAft>
                <a:spcPts val="0"/>
              </a:spcAft>
              <a:buClr>
                <a:schemeClr val="dk2"/>
              </a:buClr>
              <a:buSzPts val="800"/>
              <a:buAutoNum type="alphaLcPeriod"/>
            </a:pPr>
            <a:r>
              <a:rPr lang="es-419" sz="800">
                <a:solidFill>
                  <a:schemeClr val="dk2"/>
                </a:solidFill>
              </a:rPr>
              <a:t>mover_cargador(): Se puede mover el punto de carga, cada celda movida, se considera un desgaste de dos acciones.</a:t>
            </a:r>
            <a:endParaRPr sz="800">
              <a:solidFill>
                <a:schemeClr val="dk2"/>
              </a:solidFill>
            </a:endParaRPr>
          </a:p>
          <a:p>
            <a:pPr indent="-279400" lvl="0" marL="457200" rtl="0" algn="l">
              <a:lnSpc>
                <a:spcPct val="90000"/>
              </a:lnSpc>
              <a:spcBef>
                <a:spcPts val="0"/>
              </a:spcBef>
              <a:spcAft>
                <a:spcPts val="0"/>
              </a:spcAft>
              <a:buClr>
                <a:schemeClr val="dk2"/>
              </a:buClr>
              <a:buSzPts val="800"/>
              <a:buAutoNum type="arabicPeriod" startAt="4"/>
            </a:pPr>
            <a:r>
              <a:rPr lang="es-419" sz="800">
                <a:solidFill>
                  <a:schemeClr val="dk2"/>
                </a:solidFill>
              </a:rPr>
              <a:t>Restricción de Batería: La aspiradora tiene un máximo de 20 acciones (o un número configurable) antes de requerir recarga. Una acción puede ser un movimiento o una acción de limpieza. Para recargar la batería, el agente debe ir a la posición inicial y ejecutar la acción de carga.</a:t>
            </a:r>
            <a:endParaRPr sz="800">
              <a:solidFill>
                <a:schemeClr val="dk2"/>
              </a:solidFill>
            </a:endParaRPr>
          </a:p>
          <a:p>
            <a:pPr indent="-279400" lvl="0" marL="457200" rtl="0" algn="l">
              <a:lnSpc>
                <a:spcPct val="90000"/>
              </a:lnSpc>
              <a:spcBef>
                <a:spcPts val="0"/>
              </a:spcBef>
              <a:spcAft>
                <a:spcPts val="0"/>
              </a:spcAft>
              <a:buClr>
                <a:schemeClr val="dk2"/>
              </a:buClr>
              <a:buSzPts val="800"/>
              <a:buAutoNum type="arabicPeriod" startAt="4"/>
            </a:pPr>
            <a:r>
              <a:rPr lang="es-419" sz="800">
                <a:solidFill>
                  <a:schemeClr val="dk2"/>
                </a:solidFill>
              </a:rPr>
              <a:t>Métrica de Evaluación: </a:t>
            </a:r>
            <a:endParaRPr sz="800">
              <a:solidFill>
                <a:schemeClr val="dk2"/>
              </a:solidFill>
            </a:endParaRPr>
          </a:p>
          <a:p>
            <a:pPr indent="-279400" lvl="0" marL="914400" rtl="0" algn="l">
              <a:lnSpc>
                <a:spcPct val="90000"/>
              </a:lnSpc>
              <a:spcBef>
                <a:spcPts val="0"/>
              </a:spcBef>
              <a:spcAft>
                <a:spcPts val="0"/>
              </a:spcAft>
              <a:buClr>
                <a:schemeClr val="dk2"/>
              </a:buClr>
              <a:buSzPts val="800"/>
              <a:buChar char="●"/>
            </a:pPr>
            <a:r>
              <a:rPr lang="es-419" sz="800">
                <a:solidFill>
                  <a:schemeClr val="dk2"/>
                </a:solidFill>
              </a:rPr>
              <a:t>Total de acciones ejecutadas, movimientos, limpiezas y recargas</a:t>
            </a:r>
            <a:endParaRPr sz="800">
              <a:solidFill>
                <a:schemeClr val="dk2"/>
              </a:solidFill>
            </a:endParaRPr>
          </a:p>
          <a:p>
            <a:pPr indent="-279400" lvl="0" marL="914400" rtl="0" algn="l">
              <a:lnSpc>
                <a:spcPct val="90000"/>
              </a:lnSpc>
              <a:spcBef>
                <a:spcPts val="0"/>
              </a:spcBef>
              <a:spcAft>
                <a:spcPts val="0"/>
              </a:spcAft>
              <a:buClr>
                <a:schemeClr val="dk2"/>
              </a:buClr>
              <a:buSzPts val="800"/>
              <a:buChar char="●"/>
            </a:pPr>
            <a:r>
              <a:rPr lang="es-419" sz="800">
                <a:solidFill>
                  <a:schemeClr val="dk2"/>
                </a:solidFill>
              </a:rPr>
              <a:t>Eficiencia energética, cantidad de celdas limpiadas por ciclo de batería;</a:t>
            </a:r>
            <a:endParaRPr sz="800">
              <a:solidFill>
                <a:schemeClr val="dk2"/>
              </a:solidFill>
            </a:endParaRPr>
          </a:p>
          <a:p>
            <a:pPr indent="-279400" lvl="0" marL="914400" rtl="0" algn="l">
              <a:lnSpc>
                <a:spcPct val="90000"/>
              </a:lnSpc>
              <a:spcBef>
                <a:spcPts val="0"/>
              </a:spcBef>
              <a:spcAft>
                <a:spcPts val="0"/>
              </a:spcAft>
              <a:buClr>
                <a:schemeClr val="dk2"/>
              </a:buClr>
              <a:buSzPts val="800"/>
              <a:buChar char="●"/>
            </a:pPr>
            <a:r>
              <a:rPr lang="es-419" sz="800">
                <a:solidFill>
                  <a:schemeClr val="dk2"/>
                </a:solidFill>
              </a:rPr>
              <a:t>Tiempo total hasta la limpieza completa (o número de pasos total de simulación).</a:t>
            </a:r>
            <a:endParaRPr sz="800">
              <a:solidFill>
                <a:schemeClr val="dk2"/>
              </a:solidFill>
            </a:endParaRPr>
          </a:p>
          <a:p>
            <a:pPr indent="-279400" lvl="0" marL="914400" rtl="0" algn="l">
              <a:lnSpc>
                <a:spcPct val="90000"/>
              </a:lnSpc>
              <a:spcBef>
                <a:spcPts val="0"/>
              </a:spcBef>
              <a:spcAft>
                <a:spcPts val="0"/>
              </a:spcAft>
              <a:buClr>
                <a:schemeClr val="dk2"/>
              </a:buClr>
              <a:buSzPts val="800"/>
              <a:buChar char="●"/>
            </a:pPr>
            <a:r>
              <a:rPr lang="es-419" sz="800">
                <a:solidFill>
                  <a:schemeClr val="dk2"/>
                </a:solidFill>
              </a:rPr>
              <a:t>Se pueden incorporar métricas como la distancia total recorrida o el tiempo que pasa entre recargas.</a:t>
            </a:r>
            <a:endParaRPr sz="800">
              <a:solidFill>
                <a:schemeClr val="dk2"/>
              </a:solidFill>
            </a:endParaRPr>
          </a:p>
          <a:p>
            <a:pPr indent="-279400" lvl="0" marL="457200" rtl="0" algn="l">
              <a:lnSpc>
                <a:spcPct val="90000"/>
              </a:lnSpc>
              <a:spcBef>
                <a:spcPts val="0"/>
              </a:spcBef>
              <a:spcAft>
                <a:spcPts val="0"/>
              </a:spcAft>
              <a:buClr>
                <a:schemeClr val="dk2"/>
              </a:buClr>
              <a:buSzPts val="800"/>
              <a:buAutoNum type="arabicPeriod" startAt="4"/>
            </a:pPr>
            <a:r>
              <a:rPr lang="es-419" sz="800">
                <a:solidFill>
                  <a:schemeClr val="dk2"/>
                </a:solidFill>
              </a:rPr>
              <a:t>Condición de Terminación: La simulación concluye cuando todas las celdas alcanzables (no bloqueadas por obstáculos) están limpias.</a:t>
            </a:r>
            <a:endParaRPr sz="785">
              <a:solidFill>
                <a:srgbClr val="59595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