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f46152f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f46152f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f46152f9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f46152f9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f46152f9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f46152f9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f46152f9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f46152f9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f46152f9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f46152f9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f46152f9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f46152f9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f46152f9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f46152f9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f46152f9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f46152f9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f46152f9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f46152f9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f46152f9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f46152f9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f46152f9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f46152f9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f46152f9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3f46152f9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f46152f9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f46152f9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f46152f9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f46152f9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f46152f9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f46152f9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f46152f9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3f46152f9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f46152f9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f46152f9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f46152f9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f46152f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f46152f9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f46152f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f46152f9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f46152f9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f46152f9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f46152f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f46152f9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f46152f9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f46152f9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f46152f9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f46152f9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f46152f9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Problemas y soluciones bien definidos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500"/>
              <a:t>Notaciones comunes (Big-O)</a:t>
            </a:r>
            <a:endParaRPr sz="2500"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Big-O (O): Límite superior asintótico. Mide el peor caso.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Ejemplo: O(n) indica que el tiempo de ejecución crece de forma lineal con el tamaño de la entrada.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Big-Theta (Θ): Límite ajustado asintótico. Mide el caso medio típico.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Big-Omega (Ω): Límite inferior asintótico. Mide el mejor caso.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Uso práctico: La notación más común es Big-O, pues se suele diseñar teniendo en cuenta el peor escenario posible.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500"/>
              <a:t>Tipos de complejidad de tiempo</a:t>
            </a:r>
            <a:endParaRPr sz="2500"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Constante O(1): Independiente del tamaño de la entrada.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Logarítmica O(log(n)): Crece muy lentamente; ejemplo típico: búsqueda binaria.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Lineal O(n): Crece proporcionalmente al tamaño de la entrada; ejemplo: recorridos simples en un arreglo.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Cuadrática O(n</a:t>
            </a:r>
            <a:r>
              <a:rPr baseline="30000" lang="es-419"/>
              <a:t>2</a:t>
            </a:r>
            <a:r>
              <a:rPr lang="es-419"/>
              <a:t>): Típico de anidamientos dobles de bucles.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Exponencial O(2</a:t>
            </a:r>
            <a:r>
              <a:rPr baseline="30000" lang="es-419"/>
              <a:t>n</a:t>
            </a:r>
            <a:r>
              <a:rPr lang="es-419"/>
              <a:t>): Aumenta de manera muy rápida; común en problemas de combinatoria sin optimizaciones.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Factorial O(n!): Uno de los crecimientos más acelerados; frecuente en problemas de permutaciones exhaustivas.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500"/>
              <a:t>Clasificación de problemas</a:t>
            </a:r>
            <a:endParaRPr sz="2500"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Problemas P: Aquellos que pueden resolverse en tiempo polinómico (O(n</a:t>
            </a:r>
            <a:r>
              <a:rPr baseline="30000" lang="es-419"/>
              <a:t>k</a:t>
            </a:r>
            <a:r>
              <a:rPr lang="es-419"/>
              <a:t>) para alguna k).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    		Ejemplo: Ordenar una lista (se puede hacer en O(nlog(n))).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Problemas NP: Son aquellos cuya solución se puede verificar en tiempo polinómico, pero encontrarla podría tomar más tiempo (no se sabe si existe un algoritmo polinómico que los resuelva).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    		Ejemplo: El Problema del Viajante (TSP).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NP-Completos: Subconjunto de NP a los que se puede reducir cualquier problema NP en tiempo polinómico.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    		Ejemplo: SAT (Satisfacción booleana), 3-SAT.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NP-Difíciles (NP-hard): Problemas al menos tan complicados como los NP-completos; no necesariamente en NP.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s-419" sz="2500"/>
              <a:t>Clasificación de problemas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550" y="1202725"/>
            <a:ext cx="5306975" cy="33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Ejemplos prácticos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419" sz="1100"/>
              <a:t>Búsqueda Binaria</a:t>
            </a:r>
            <a:endParaRPr b="1" sz="1100"/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s-419" sz="1100"/>
              <a:t>Complejidad: O(log⁡(n)).</a:t>
            </a:r>
            <a:endParaRPr sz="1100"/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s-419" sz="1100"/>
              <a:t>Clasificación: Está en P, ya que se resuelve de forma eficiente.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419" sz="1100"/>
              <a:t>Ordenamiento (Merge Sort, Quick Sort)</a:t>
            </a:r>
            <a:endParaRPr b="1" sz="1100"/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s-419" sz="1100"/>
              <a:t>Complejidad: O(n log(⁡n)).</a:t>
            </a:r>
            <a:endParaRPr sz="1100"/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s-419" sz="1100"/>
              <a:t>Clasificación: Problema en P.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419" sz="1100"/>
              <a:t>Problema de las N-Reinas</a:t>
            </a:r>
            <a:endParaRPr b="1" sz="1100"/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s-419" sz="1100"/>
              <a:t>Complejidad: Exponencial en su forma naive (O(n!) en el peor caso).</a:t>
            </a:r>
            <a:endParaRPr sz="1100"/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s-419" sz="1100"/>
              <a:t>Clasificación: Pertenece a NP (verificar una solución es rápido).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419" sz="1100"/>
              <a:t>Problema del Viajante (TSP)</a:t>
            </a:r>
            <a:endParaRPr b="1" sz="1100"/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s-419" sz="1100"/>
              <a:t>Complejidad: Exponencial en general; es NP-completo.</a:t>
            </a:r>
            <a:endParaRPr sz="1100"/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s-419" sz="1100"/>
              <a:t>Clasificación: NP, con heurísticas y aproximaciones para casos reales.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419" sz="1100"/>
              <a:t>Problema de la Mochila (Knapsack)</a:t>
            </a:r>
            <a:endParaRPr b="1" sz="1100"/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s-419" sz="1100"/>
              <a:t>Complejidad: NP-completo en su forma general.</a:t>
            </a:r>
            <a:endParaRPr sz="1100"/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s-419" sz="1100"/>
              <a:t>Clasificación: El resultado se puede verificar en tiempo polinómico, pero hallarlo de forma exacta es más costoso (aunque hay soluciones pseudo-polinómicas usando programación dinámina)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Determine la complejidad </a:t>
            </a:r>
            <a:r>
              <a:rPr lang="es-419"/>
              <a:t>algorítmica</a:t>
            </a:r>
            <a:r>
              <a:rPr lang="es-419"/>
              <a:t> para </a:t>
            </a:r>
            <a:r>
              <a:rPr lang="es-419"/>
              <a:t>los siguientes</a:t>
            </a:r>
            <a:r>
              <a:rPr lang="es-419"/>
              <a:t> casos: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Recorrer un arreglo de tamaño n y buscar un elemento.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Dado un arreglo ordenado de tamaño n, buscar un elemento usando la técnica de “divide y vencerás”.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Recorremos un arreglo dos veces en bucles anidados. Por ejemplo, para comparar cada elemento con los demás.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Calcular el factorial de manera recursiva.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Problemas de juguetes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Mundo de la aspiradora</a:t>
            </a:r>
            <a:endParaRPr/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/>
              <a:t>El primer ejemplo que examinaremos es el mundo de la aspiradora, se puede formular como sigue: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-419"/>
              <a:t>Estados</a:t>
            </a:r>
            <a:r>
              <a:rPr lang="es-419"/>
              <a:t>: el agente está en una de dos localizaciones, cada una de las cuales puede o no contener suciedad. Así, hay 2x2</a:t>
            </a:r>
            <a:r>
              <a:rPr baseline="30000" lang="es-419"/>
              <a:t>2</a:t>
            </a:r>
            <a:r>
              <a:rPr lang="es-419"/>
              <a:t> = 8 posibles estados del mundo.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419"/>
              <a:t>Estado inicial</a:t>
            </a:r>
            <a:r>
              <a:rPr lang="es-419"/>
              <a:t>: cualquier estado puede designarse como un estado inicial.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419"/>
              <a:t>Función sucesor</a:t>
            </a:r>
            <a:r>
              <a:rPr lang="es-419"/>
              <a:t>: esta genera los estados legales que resultan al intentar las tres acciones (Izquierda, Derecha y Aspirar).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419"/>
              <a:t>Test objetivo</a:t>
            </a:r>
            <a:r>
              <a:rPr lang="es-419"/>
              <a:t>: comprueba si todos los cuadrados están limpios.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419"/>
              <a:t>Costo del camino</a:t>
            </a:r>
            <a:r>
              <a:rPr lang="es-419"/>
              <a:t>: cada costo individual es 1, así que el costo del camino es el número de pasos que lo compone.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Comparado con el mundo real, este problema de juguete tiene localizaciones discretas, suciedad discreta, limpieza fiable, y nunca se ensucia una vez que se ha limpiado. Una cosa a tener en cuenta es que el estado está determinado por la localización del agente y por las localizaciones de la suciedad. Un entorno grande con </a:t>
            </a:r>
            <a:r>
              <a:rPr i="1" lang="es-419"/>
              <a:t>n</a:t>
            </a:r>
            <a:r>
              <a:rPr lang="es-419"/>
              <a:t> localizaciones tiene </a:t>
            </a:r>
            <a:r>
              <a:rPr i="1" lang="es-419"/>
              <a:t>n 2</a:t>
            </a:r>
            <a:r>
              <a:rPr baseline="30000" i="1" lang="es-419"/>
              <a:t>n</a:t>
            </a:r>
            <a:r>
              <a:rPr lang="es-419"/>
              <a:t> estados.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Mundo de la aspiradora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38" y="1145425"/>
            <a:ext cx="836912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8-puzzle</a:t>
            </a:r>
            <a:endParaRPr/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8-puzzle, consiste en un tablero de 3 x 3 con ocho fichas numeradas y un espacio en blanco. Una ficha adyacente al espacio en blanco puede deslizarse a este. La meta es alcanzar el estado objetivo especificado. La formulación estándar es como sigue: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-419"/>
              <a:t>Estados</a:t>
            </a:r>
            <a:r>
              <a:rPr lang="es-419"/>
              <a:t>: la descripción de un estado especifica la localización de cada una de las ocho fichas y el blanco en cada uno de los nueve cuadrados.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419"/>
              <a:t>Estado inicial: </a:t>
            </a:r>
            <a:r>
              <a:rPr lang="es-419"/>
              <a:t>cualquier estado puede ser un estado inicial. Nótese que cualquier objetivo puede alcanzarse desde exactamente la mitad de los estados iniciales posibles. Justifique.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419"/>
              <a:t>Función sucesor</a:t>
            </a:r>
            <a:r>
              <a:rPr lang="es-419"/>
              <a:t>: esta genera los estados legales que resultan de aplicar las cuatro acciones (mover el blanco a la Izquierda, Derecha, Arriba y Abajo).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419"/>
              <a:t>Test objetivo</a:t>
            </a:r>
            <a:r>
              <a:rPr lang="es-419"/>
              <a:t>: comprueba si el estado coincide con la configuración objetivo.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419"/>
              <a:t>Costo del camino</a:t>
            </a:r>
            <a:r>
              <a:rPr lang="es-419"/>
              <a:t>: el costo de cada paso del camino tiene valor 1, así que el costo del camino es el número de pasos.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 problema puede definirse, formalmente, por cuatro componentes: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El </a:t>
            </a:r>
            <a:r>
              <a:rPr b="1" lang="es-419"/>
              <a:t>estado inicial</a:t>
            </a:r>
            <a:r>
              <a:rPr lang="es-419"/>
              <a:t> en el que comienza el agente.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-419"/>
              <a:t>Por ejemplo, el estado inicial para nuestro agente en Rumanía se describe como En(Arad)</a:t>
            </a:r>
            <a:r>
              <a:rPr lang="es-419"/>
              <a:t>. 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Una descripción de las posibles </a:t>
            </a:r>
            <a:r>
              <a:rPr b="1" lang="es-419"/>
              <a:t>acciones</a:t>
            </a:r>
            <a:r>
              <a:rPr lang="es-419"/>
              <a:t> disponibles por el agente. La formulación más común utiliza una </a:t>
            </a:r>
            <a:r>
              <a:rPr b="1" lang="es-419"/>
              <a:t>función sucesor.</a:t>
            </a:r>
            <a:r>
              <a:rPr lang="es-419"/>
              <a:t> Dado un estado particular x, SUCESOR-FN(x) devuelve un conjunto de pares ordenados  &lt;acción, sucesor&gt;.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-419"/>
              <a:t>Por ejemplo, desde el estado En(Arad), la función sucesor para el problema de Rumanía devolverá {&lt;Ir(Sibiu), En(Sibiu)&gt;, &lt;Ir(Timisoara), En(Timisoara)&gt;, &lt;Ir(Zerind), En(Zerind)&gt;}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Implícitamente el estado inicial y la función sucesor definen el espacio de estados del problema. </a:t>
            </a:r>
            <a:r>
              <a:rPr b="1" lang="es-419"/>
              <a:t>El espacio de estados forma un grafo en el cual los nodos son estados y los arcos entre los nodos son acciones</a:t>
            </a:r>
            <a:r>
              <a:rPr lang="es-419"/>
              <a:t>. Un camino en el espacio de estados es una secuencia de estados conectados por una secuencia de acciones.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Un </a:t>
            </a:r>
            <a:r>
              <a:rPr b="1" lang="es-419"/>
              <a:t>camino</a:t>
            </a:r>
            <a:r>
              <a:rPr lang="es-419"/>
              <a:t> en el espacio de estados es una secuencia de estados conectados por una secuencia de acciones.</a:t>
            </a:r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Problemas y soluciones bien definidos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8-puzzle</a:t>
            </a:r>
            <a:endParaRPr/>
          </a:p>
        </p:txBody>
      </p:sp>
      <p:pic>
        <p:nvPicPr>
          <p:cNvPr id="167" name="Google Shape;1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1825"/>
            <a:ext cx="8839201" cy="282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8-puzzle</a:t>
            </a:r>
            <a:endParaRPr/>
          </a:p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Las acciones se han abstraído a los estados iniciales y finales, ignorando las localizaciones intermedias en donde se deslizan los bloques.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El 8-puzzle pertenece a la familia de puzzles con </a:t>
            </a:r>
            <a:r>
              <a:rPr b="1" lang="es-419"/>
              <a:t>piezas deslizantes</a:t>
            </a:r>
            <a:r>
              <a:rPr lang="es-419"/>
              <a:t>, los cuales a menudo se usan como problemas test para los nuevos algoritmos de IA. </a:t>
            </a:r>
            <a:r>
              <a:rPr b="1" lang="es-419"/>
              <a:t>Esta clase general se conoce por ser NP completa</a:t>
            </a:r>
            <a:r>
              <a:rPr lang="es-419"/>
              <a:t>, así que no esperamos encontrar métodos perceptiblemente mejores (en el caso peor).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El 8-puzzle tiene 9!/2=181,440 estados alcanzables y se resuelve fácilmente.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El 15 puzzle (sobre un tablero de 4x4) tiene alrededor de 1.3 trillones de estados, y configuraciones aleatorias pueden resolverse óptimamente en pocos milisegundos por los mejores algoritmos de búsqueda.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El 24 puzzle (sobre un tablero de 5x5) tiene alrededor de 10</a:t>
            </a:r>
            <a:r>
              <a:rPr baseline="30000" lang="es-419"/>
              <a:t>25</a:t>
            </a:r>
            <a:r>
              <a:rPr lang="es-419"/>
              <a:t> estados, y configuraciones aleatorias siguen siendo absolutamente difíciles de resolver de manera óptima con los computadores y algoritmos actuales.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8 reinas</a:t>
            </a:r>
            <a:endParaRPr/>
          </a:p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objetivo del problema de las 8-reinas es colocar las ocho reinas en un tablero de ajedrez de manera que cada reina no ataque a ninguna otra. (Una reina ataca alguna pieza si está en la misma fila, columna o diagonal.)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Aunque existen algoritmos eficientes específicos para este problema y para el problema general de las n reinas, sigue siendo un problema test interesante para los algoritmos de búsqueda. Existen dos principales formulaciones. 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Una formulación incremental que implica a operadores que aumentan la descripción del estado, comenzando con un estado vacío; para el problema de las 8-reinas, esto significa que cada acción añade una reina al estado. 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Una formulación completa de estados comienza con las ocho reinas en el tablero y las mueve. En cualquier caso, el coste del camino no tiene ningún interés porque solamente cuenta el estado final. </a:t>
            </a:r>
            <a:endParaRPr/>
          </a:p>
        </p:txBody>
      </p:sp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750" y="798975"/>
            <a:ext cx="391178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8 reinas</a:t>
            </a:r>
            <a:endParaRPr/>
          </a:p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primera formulación incremental que se puede intentar es la siguiente: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-419"/>
              <a:t>Estados</a:t>
            </a:r>
            <a:r>
              <a:rPr lang="es-419"/>
              <a:t>: cualquier combinación de cero a ocho reinas en el tablero es un estado.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419"/>
              <a:t>Estado inicial</a:t>
            </a:r>
            <a:r>
              <a:rPr lang="es-419"/>
              <a:t>: ninguna reina sobre el tablero.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419"/>
              <a:t>Función sucesor</a:t>
            </a:r>
            <a:r>
              <a:rPr lang="es-419"/>
              <a:t>: añadir una reina a cualquier cuadrado vacío.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419"/>
              <a:t>Test objetivo</a:t>
            </a:r>
            <a:r>
              <a:rPr lang="es-419"/>
              <a:t>: ocho reinas sobre el tablero, ninguna es atacada.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En esta formulación, tenemos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64x63x…x57≈3x10</a:t>
            </a:r>
            <a:r>
              <a:rPr baseline="30000" lang="es-419"/>
              <a:t>14</a:t>
            </a:r>
            <a:r>
              <a:rPr lang="es-419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posibles combinaciones a investigar.</a:t>
            </a:r>
            <a:endParaRPr/>
          </a:p>
        </p:txBody>
      </p:sp>
      <p:pic>
        <p:nvPicPr>
          <p:cNvPr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750" y="798975"/>
            <a:ext cx="391178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8 reinas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Una mejor formulación deberá prohibir colocar una reina en cualquier cuadrado que esté realmente atacado: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-419"/>
              <a:t>Estados</a:t>
            </a:r>
            <a:r>
              <a:rPr lang="es-419"/>
              <a:t>: son estados, la combinación de n reinas (0≤n≤8), una por columna desde la columna más a la izquierda, sin que una reina ataque a otra.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419"/>
              <a:t>Función sucesor</a:t>
            </a:r>
            <a:r>
              <a:rPr lang="es-419"/>
              <a:t>: añadir una reina en cualquier cuadrado en la columna más a la izquierda vacía tal que no sea atacada por cualquier otra reina.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Esta formulación reduce el espacio de estados de las 8-reinas de 3x10</a:t>
            </a:r>
            <a:r>
              <a:rPr baseline="30000" lang="es-419"/>
              <a:t>14</a:t>
            </a:r>
            <a:r>
              <a:rPr lang="es-419"/>
              <a:t> a 2,057, y las soluciones son fáciles de encontrar. Por otra parte, para 100 reinas la formulación inicial tiene 10</a:t>
            </a:r>
            <a:r>
              <a:rPr baseline="30000" lang="es-419"/>
              <a:t>400</a:t>
            </a:r>
            <a:r>
              <a:rPr lang="es-419"/>
              <a:t> estados mientras que las formulaciones mejoradas tienen cerca de 10</a:t>
            </a:r>
            <a:r>
              <a:rPr baseline="30000" lang="es-419"/>
              <a:t>52</a:t>
            </a:r>
            <a:r>
              <a:rPr lang="es-419"/>
              <a:t> estados. </a:t>
            </a:r>
            <a:endParaRPr/>
          </a:p>
        </p:txBody>
      </p:sp>
      <p:pic>
        <p:nvPicPr>
          <p:cNvPr id="194" name="Google Shape;1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750" y="798975"/>
            <a:ext cx="391178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Problemas y soluciones bien definidos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300" y="1017725"/>
            <a:ext cx="5866451" cy="324732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536725" y="4306475"/>
            <a:ext cx="79803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El mapa de Rumanía que se muestra puede interpretarse como un grafo del espacio de estados si vemos cada carretera como dos acciones de conducir, una en cada dirección.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El </a:t>
            </a:r>
            <a:r>
              <a:rPr b="1" lang="es-419"/>
              <a:t>test objetivo</a:t>
            </a:r>
            <a:r>
              <a:rPr lang="es-419"/>
              <a:t>, el cual determina si un estado es un estado objetivo. Algunas veces existe un conjunto explícito de posibles estados objetivo, y el test simplemente comprueba si el estado es uno de ellos. El objetivo del agente en Rumanía es el conjunto {En(Bucarest)}. Algunas veces el objetivo se especifica como una propiedad abstracta más que como un conjunto de estados enumerados explícitamente.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-419"/>
              <a:t>Por ejemplo, en el ajedrez, el objetivo es alcanzar un estado llamado «jaque mate», donde el rey del oponente es atacado y no tiene escapatoria</a:t>
            </a:r>
            <a:r>
              <a:rPr lang="es-419"/>
              <a:t>.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Una </a:t>
            </a:r>
            <a:r>
              <a:rPr b="1" lang="es-419"/>
              <a:t>función costo del camino</a:t>
            </a:r>
            <a:r>
              <a:rPr lang="es-419"/>
              <a:t> que asigna un costo numérico a cada camino. El agente resolvente de problemas </a:t>
            </a:r>
            <a:r>
              <a:rPr b="1" lang="es-419"/>
              <a:t>elige una función costo que refleje nuestra medida de rendimiento</a:t>
            </a:r>
            <a:r>
              <a:rPr lang="es-419"/>
              <a:t>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-419"/>
              <a:t>Para el agente que intenta llegar a Bucarest, el tiempo es esencial, así que el costo del camino puede describirse como su longitud en kilómetros.</a:t>
            </a:r>
            <a:r>
              <a:rPr lang="es-419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Suponemos que el costo del camino puede describirse como la suma de los costos de las acciones individuales a lo largo del camino. El costo individual de una acción a que va desde un estado x al estado y se denota por c(x,a,y). Suponemos que los costos son no negativos.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/>
              <a:t>Una solución de un problema es un camino desde el estado inicial a un estado objetivo.</a:t>
            </a:r>
            <a:r>
              <a:rPr lang="es-419"/>
              <a:t> La calidad de la solución se mide por la función costo del camino, y </a:t>
            </a:r>
            <a:r>
              <a:rPr b="1" lang="es-419"/>
              <a:t>una solución óptima tiene el costo más pequeño del camino</a:t>
            </a:r>
            <a:r>
              <a:rPr lang="es-419"/>
              <a:t> entre todas las soluciones.</a:t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Problemas y soluciones bien definidos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Formular los problemas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Formular los problemas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/>
              <a:t>Propusimos una formulación del problema de ir a Bucarest en términos de estado inicial, función sucesor, test objetivo y costo del camino. Esta formulación parece razonable, a pesar de omitir muchos aspectos del mundo real. Todas estas consideraciones que se dejan fuera de nuestras descripciones del estado porque son irrelevantes para el problema de encontrar una ruta a Bucarest. </a:t>
            </a:r>
            <a:r>
              <a:rPr b="1" lang="es-419"/>
              <a:t>Al proceso de eliminar detalles de una representación se le llama abstracción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Además de abstraer la descripción del estado, debemos abstraer sus acciones</a:t>
            </a:r>
            <a:r>
              <a:rPr lang="es-419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-419"/>
              <a:t>Una acción de conducir tiene muchos efectos. Además de cambiar la localización del vehículo y de sus ocupantes, pasa el tiempo, consume combustible, genera contaminación, y cambia el agente (como dicen, el viaje ilustra). En nuestra formulación, tenemos en cuenta solamente el cambio en la localización. También, hay muchas acciones que omitiremos: encender la radio, mirar por la ventana, el retraso de los policías, etcétera. Y por supuesto, no especificamos acciones a nivel de «girar la rueda tres grados a la izquierda».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Formular los problemas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¿Podemos ser más precisos para definir los niveles apropiados de abstracción?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-419"/>
              <a:t>Por ejemplo, la trayectoria de Arad a Sibiu a Rimnicu Vilcea a Pitesti a Bucarest.</a:t>
            </a:r>
            <a:r>
              <a:rPr lang="es-419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Esta solución abstracta corresponde a una gran cantidad de trayectorias más detalladas.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-419"/>
              <a:t>Por ejemplo, podríamos conducir con la radio encendida entre Sibiu y Rimnicu Vilcea, y después lo apagamos para el resto del viaje.</a:t>
            </a:r>
            <a:r>
              <a:rPr lang="es-419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La abstracción es válida si podemos ampliar cualquier solución abstracta a una solución en el mundo más detallado</a:t>
            </a:r>
            <a:r>
              <a:rPr lang="es-419"/>
              <a:t>; una condición suficiente es que para cada estado detallado de «en Arad», haya una trayectoria detallada a algún estado «en Sibiu», etcétera.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La abstracción es útil si al realizar cada una de las acciones en la solución es más fácil que en el problema original</a:t>
            </a:r>
            <a:r>
              <a:rPr lang="es-419"/>
              <a:t>; en este caso pueden ser realizadas por un agente que conduce sin búsqueda o planificación adicional.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/>
              <a:t>La elección de una buena abstracción implica quitar tantos detalles como sean posibles, mientras que se conserve la validez y se asegure que las acciones abstractas son fáciles de realizar.</a:t>
            </a:r>
            <a:r>
              <a:rPr lang="es-419"/>
              <a:t> Si no fuera por la capacidad de construir abstracciones útiles, los agentes inteligentes quedarían totalmente absorbidos por el mundo real.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Complejidad algorítmica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Complejidad algorítmica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Definición</a:t>
            </a:r>
            <a:r>
              <a:rPr lang="es-419"/>
              <a:t>: La complejidad algorítmica mide los recursos que un algoritmo necesita (tiempo y/o espacio) en función del tamaño de la entrada.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Importancia</a:t>
            </a:r>
            <a:r>
              <a:rPr lang="es-419"/>
              <a:t>: Permite predecir y comparar la eficiencia de diferentes métodos para resolver un mismo problema.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Aspectos clave: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Tiempo de ejecución.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Uso de memoria.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