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1271491d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1271491d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1271491d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1271491d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1271491d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1271491d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1271491d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1271491d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1271491d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1271491d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1271491d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1271491d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1271491d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1271491d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1271491d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1271491d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1271491d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1271491d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1271491d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1271491d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1271491d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1271491d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Introducción a la Inteligencia Artificial</a:t>
            </a:r>
            <a:endParaRPr/>
          </a:p>
        </p:txBody>
      </p:sp>
      <p:sp>
        <p:nvSpPr>
          <p:cNvPr id="55" name="Google Shape;55;p13"/>
          <p:cNvSpPr txBox="1"/>
          <p:nvPr/>
        </p:nvSpPr>
        <p:spPr>
          <a:xfrm>
            <a:off x="5751900" y="4149475"/>
            <a:ext cx="29070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Enrique Escalante Notario</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Actuar de forma racional: el enfoque del agente racional</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419"/>
              <a:t>Un agente es algo que razona</a:t>
            </a:r>
            <a:r>
              <a:rPr lang="es-419"/>
              <a:t>. Pero de los agentes informáticos se espera que tengan otros atributos que los distingan de los “programas” convencionales, como que estén dotados de controles autónomos, que perciban su entorno, que persistan durante un período de tiempo prolongado, que se adapten a los cambios, y que sean capaces de alcanzar objetivos diferentes. Un agente racional es aquel que actúa con la intención de alcanzar el mejor resultado o, cuando hay incertidumbre, el mejor resultado esperado.</a:t>
            </a:r>
            <a:endParaRPr/>
          </a:p>
          <a:p>
            <a:pPr indent="0" lvl="0" marL="0" rtl="0" algn="l">
              <a:spcBef>
                <a:spcPts val="1200"/>
              </a:spcBef>
              <a:spcAft>
                <a:spcPts val="0"/>
              </a:spcAft>
              <a:buNone/>
            </a:pPr>
            <a:r>
              <a:rPr lang="es-419"/>
              <a:t>En el caso del enfoque de la IA según las “leyes del pensamiento”, todo el énfasis se pone en hacer inferencias correctas. La obtención de estas inferencias correctas puede, a veces, formar parte de lo que se considera un agente racional, ya que una manera racional de actuar es llegar a la conclusión lógica de que si una acción dada permite alcanzar un objetivo, hay que llevar a cabo dicha acción. Sin embargo, el efectuar una inferencia correcta no depende siempre de la racionalidad, ya que existen situaciones para las que no hay nada correcto que hacer y en las que hay que tomar una decisión. Existen también formas de actuar racionalmente que no implican realizar inferencias. </a:t>
            </a:r>
            <a:endParaRPr/>
          </a:p>
          <a:p>
            <a:pPr indent="0" lvl="0" marL="0" rtl="0" algn="l">
              <a:spcBef>
                <a:spcPts val="1200"/>
              </a:spcBef>
              <a:spcAft>
                <a:spcPts val="1200"/>
              </a:spcAft>
              <a:buClr>
                <a:schemeClr val="dk1"/>
              </a:buClr>
              <a:buSzPct val="61111"/>
              <a:buFont typeface="Arial"/>
              <a:buNone/>
            </a:pPr>
            <a:r>
              <a:rPr lang="es-419"/>
              <a:t>Todas la habilidades que se necesitan en la Prueba de Turing deben permitir emprender acciones racionales.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Actuar de forma racional: el enfoque del agente racional</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Por esta razón, el estudiar la IA desde el enfoque del diseño de un agente racional ofrece al menos dos ventajas. </a:t>
            </a:r>
            <a:endParaRPr/>
          </a:p>
          <a:p>
            <a:pPr indent="-334327" lvl="0" marL="457200" rtl="0" algn="l">
              <a:spcBef>
                <a:spcPts val="1200"/>
              </a:spcBef>
              <a:spcAft>
                <a:spcPts val="0"/>
              </a:spcAft>
              <a:buSzPct val="100000"/>
              <a:buChar char="●"/>
            </a:pPr>
            <a:r>
              <a:rPr lang="es-419"/>
              <a:t>La primera es más general que el enfoque que proporcionan las «leyes del pensamiento», dado que el efectuar inferencias correctas es sólo uno de los mecanismos existentes para garantizar la racionalidad. </a:t>
            </a:r>
            <a:endParaRPr/>
          </a:p>
          <a:p>
            <a:pPr indent="-334327" lvl="0" marL="457200" rtl="0" algn="l">
              <a:spcBef>
                <a:spcPts val="0"/>
              </a:spcBef>
              <a:spcAft>
                <a:spcPts val="0"/>
              </a:spcAft>
              <a:buSzPct val="100000"/>
              <a:buChar char="●"/>
            </a:pPr>
            <a:r>
              <a:rPr lang="es-419"/>
              <a:t>La segunda es más afín a la forma en la que se ha producido el avance científico que los enfoques basados en la conducta o pensamiento humano, porque la norma de la racionalidad está claramente definida y es de aplicación general. </a:t>
            </a:r>
            <a:endParaRPr/>
          </a:p>
          <a:p>
            <a:pPr indent="0" lvl="0" marL="0" rtl="0" algn="l">
              <a:spcBef>
                <a:spcPts val="1200"/>
              </a:spcBef>
              <a:spcAft>
                <a:spcPts val="0"/>
              </a:spcAft>
              <a:buNone/>
            </a:pPr>
            <a:r>
              <a:rPr lang="es-419"/>
              <a:t>Por tanto, nos centraremos en los principios generales que rigen a los agentes racionales y en los elementos necesarios para construirlos.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Ejercicios</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419"/>
              <a:t>Defina con sus propias palabras: a) inteligencia, b) inteligencia artificial, c) agente.</a:t>
            </a:r>
            <a:endParaRPr/>
          </a:p>
          <a:p>
            <a:pPr indent="-342900" lvl="0" marL="457200" rtl="0" algn="l">
              <a:spcBef>
                <a:spcPts val="0"/>
              </a:spcBef>
              <a:spcAft>
                <a:spcPts val="0"/>
              </a:spcAft>
              <a:buSzPts val="1800"/>
              <a:buAutoNum type="arabicPeriod"/>
            </a:pPr>
            <a:r>
              <a:rPr lang="es-419"/>
              <a:t>Hay clases de problemas bien conocidos que son intratables para los computadores, y otras clases sobre los cuales un computador no pueda tomar una decisión. ¿Quiere esto decir que es imposible lograr la IA?</a:t>
            </a:r>
            <a:endParaRPr/>
          </a:p>
          <a:p>
            <a:pPr indent="-342900" lvl="0" marL="457200" rtl="0" algn="l">
              <a:spcBef>
                <a:spcPts val="0"/>
              </a:spcBef>
              <a:spcAft>
                <a:spcPts val="0"/>
              </a:spcAft>
              <a:buSzPts val="1800"/>
              <a:buAutoNum type="arabicPeriod"/>
            </a:pPr>
            <a:r>
              <a:rPr lang="es-419"/>
              <a:t>Basado en las capacidades mostradas por sistemas como ChatGPT, ¿este es más inteligente que el humano?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Objetivos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Propósito</a:t>
            </a:r>
            <a:r>
              <a:rPr lang="es-419"/>
              <a:t> del curso: Desarrolla sistemas inteligentes a partir de algoritmos de aprendizaje, modelos de representación de conocimiento y el aprendizaje de máquina.</a:t>
            </a:r>
            <a:endParaRPr/>
          </a:p>
          <a:p>
            <a:pPr indent="0" lvl="0" marL="0" rtl="0" algn="l">
              <a:spcBef>
                <a:spcPts val="1200"/>
              </a:spcBef>
              <a:spcAft>
                <a:spcPts val="0"/>
              </a:spcAft>
              <a:buNone/>
            </a:pPr>
            <a:r>
              <a:rPr lang="es-419"/>
              <a:t>Prop</a:t>
            </a:r>
            <a:r>
              <a:rPr lang="es-419"/>
              <a:t>ósito de la unidad: Diferencia el tipo de problemas de la inteligencia artificial a partir de sus aplicaciones y los agentes inteligentes.</a:t>
            </a:r>
            <a:endParaRPr/>
          </a:p>
          <a:p>
            <a:pPr indent="0" lvl="0" marL="0" rtl="0" algn="l">
              <a:spcBef>
                <a:spcPts val="1200"/>
              </a:spcBef>
              <a:spcAft>
                <a:spcPts val="0"/>
              </a:spcAft>
              <a:buNone/>
            </a:pPr>
            <a:r>
              <a:rPr lang="es-419"/>
              <a:t>Propósito de la sesión: </a:t>
            </a:r>
            <a:endParaRPr/>
          </a:p>
          <a:p>
            <a:pPr indent="-342900" lvl="0" marL="457200" rtl="0" algn="l">
              <a:spcBef>
                <a:spcPts val="1200"/>
              </a:spcBef>
              <a:spcAft>
                <a:spcPts val="0"/>
              </a:spcAft>
              <a:buSzPts val="1800"/>
              <a:buChar char="●"/>
            </a:pPr>
            <a:r>
              <a:rPr lang="es-419"/>
              <a:t>Introducción a la inteligencia</a:t>
            </a:r>
            <a:endParaRPr/>
          </a:p>
          <a:p>
            <a:pPr indent="-342900" lvl="0" marL="457200" rtl="0" algn="l">
              <a:spcBef>
                <a:spcPts val="0"/>
              </a:spcBef>
              <a:spcAft>
                <a:spcPts val="0"/>
              </a:spcAft>
              <a:buSzPts val="1800"/>
              <a:buChar char="●"/>
            </a:pPr>
            <a:r>
              <a:rPr lang="es-419"/>
              <a:t>Tipos de inteligencia artificial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¿Qu</a:t>
            </a:r>
            <a:r>
              <a:rPr lang="es-419"/>
              <a:t>é es la 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a:t>
            </a:r>
            <a:r>
              <a:rPr lang="es-419"/>
              <a:t>é es la IA?</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419"/>
              <a:t>¿Cómo pensamos? </a:t>
            </a:r>
            <a:endParaRPr/>
          </a:p>
          <a:p>
            <a:pPr indent="0" lvl="0" marL="0" rtl="0" algn="l">
              <a:spcBef>
                <a:spcPts val="1200"/>
              </a:spcBef>
              <a:spcAft>
                <a:spcPts val="0"/>
              </a:spcAft>
              <a:buNone/>
            </a:pPr>
            <a:r>
              <a:rPr lang="es-419"/>
              <a:t>Entender cómo un simple puñado de materia puede percibir, entender, predecir y manipular un mundo mucho más grande y complicado que ella misma.</a:t>
            </a:r>
            <a:endParaRPr/>
          </a:p>
          <a:p>
            <a:pPr indent="0" lvl="0" marL="0" rtl="0" algn="l">
              <a:spcBef>
                <a:spcPts val="1200"/>
              </a:spcBef>
              <a:spcAft>
                <a:spcPts val="0"/>
              </a:spcAft>
              <a:buClr>
                <a:schemeClr val="dk1"/>
              </a:buClr>
              <a:buSzPct val="61111"/>
              <a:buFont typeface="Arial"/>
              <a:buNone/>
            </a:pPr>
            <a:r>
              <a:rPr lang="es-419"/>
              <a:t>El campo de la </a:t>
            </a:r>
            <a:r>
              <a:rPr b="1" lang="es-419"/>
              <a:t>inteligencia artificial, o IA</a:t>
            </a:r>
            <a:r>
              <a:rPr lang="es-419"/>
              <a:t>, va más allá: no sólo intenta comprender, sino que también se esfuerza en construir entidades inteligentes.</a:t>
            </a:r>
            <a:endParaRPr/>
          </a:p>
          <a:p>
            <a:pPr indent="0" lvl="0" marL="0" rtl="0" algn="l">
              <a:spcBef>
                <a:spcPts val="1200"/>
              </a:spcBef>
              <a:spcAft>
                <a:spcPts val="0"/>
              </a:spcAft>
              <a:buNone/>
            </a:pPr>
            <a:r>
              <a:rPr lang="es-419"/>
              <a:t>“La IA abarca en la actualidad una gran variedad de subcampos, que van desde áreas de propósito general, como el aprendizaje y la percepción, a otras más específicas como el ajedrez, la demostración de teoremas matemáticos, la escritura de poesía y el diagnóstico de enfermedades. La IA sintetiza y automatiza tareas intelectuales y es, por lo tanto, potencialmente relevante para cualquier ámbito de la actividad intelectual humana. En este sentido, es un campo genuinamente universal.”</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Definiciones</a:t>
            </a:r>
            <a:endParaRPr/>
          </a:p>
        </p:txBody>
      </p:sp>
      <p:pic>
        <p:nvPicPr>
          <p:cNvPr id="78" name="Google Shape;78;p17"/>
          <p:cNvPicPr preferRelativeResize="0"/>
          <p:nvPr/>
        </p:nvPicPr>
        <p:blipFill>
          <a:blip r:embed="rId3">
            <a:alphaModFix/>
          </a:blip>
          <a:stretch>
            <a:fillRect/>
          </a:stretch>
        </p:blipFill>
        <p:spPr>
          <a:xfrm>
            <a:off x="1409038" y="1016475"/>
            <a:ext cx="6325926" cy="373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La figura anterior presenta definiciones de inteligencia artificial extraídas de ocho libros de texto. Las que aparecen en la parte superior se refieren a procesos mentales y al razonamiento, mientras que las de la parte inferior aluden a la conducta. Las definiciones de la izquierda miden el éxito en términos de la fidelidad en la forma de actuar de los humanos, mientras que las de la derecha toman como referencia un concepto ideal de inteligencia, que llamaremos </a:t>
            </a:r>
            <a:r>
              <a:rPr b="1" lang="es-419"/>
              <a:t>racionalidad</a:t>
            </a:r>
            <a:r>
              <a:rPr lang="es-419"/>
              <a:t>. Un sistema es racional si hace “lo correcto”, en función de su conocimiento.</a:t>
            </a:r>
            <a:endParaRPr/>
          </a:p>
          <a:p>
            <a:pPr indent="0" lvl="0" marL="0" rtl="0" algn="l">
              <a:spcBef>
                <a:spcPts val="1200"/>
              </a:spcBef>
              <a:spcAft>
                <a:spcPts val="0"/>
              </a:spcAft>
              <a:buNone/>
            </a:pPr>
            <a:r>
              <a:rPr lang="es-419"/>
              <a:t> El enfoque centrado en el comportamiento humano debe ser una ciencia empírica, que incluya hipótesis y confirmaciones mediante experimentos. El enfoque racional implica una combinación de matemáticas e ingeniería. Cada grupo al mismo tiempo ha ignorado y ha ayudado al otro.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Comportamiento humano: enfoque de la Turing test</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419"/>
              <a:t>La Prueba de Turing (1950), se diseñó para proporcionar una definición operacional y satisfactoria de inteligencia. En vez de proporcionar una lista larga y quizá controvertida de cualidades necesarias para obtener inteligencia artificialmente, él sugirió una prueba basada en la incapacidad de diferenciar entre entidades inteligentes indiscutibles y seres humanos. </a:t>
            </a:r>
            <a:endParaRPr/>
          </a:p>
          <a:p>
            <a:pPr indent="0" lvl="0" marL="0" rtl="0" algn="l">
              <a:spcBef>
                <a:spcPts val="1200"/>
              </a:spcBef>
              <a:spcAft>
                <a:spcPts val="0"/>
              </a:spcAft>
              <a:buNone/>
            </a:pPr>
            <a:r>
              <a:rPr i="1" lang="es-419"/>
              <a:t>Una computadora supera la prueba si un evaluador humano no es capaz de distinguir si las respuestas, a una serie de preguntas planteadas, son de una persona o no</a:t>
            </a:r>
            <a:r>
              <a:rPr lang="es-419"/>
              <a:t>, para ello la computadora debe poseer las siguientes capacidades:</a:t>
            </a:r>
            <a:endParaRPr/>
          </a:p>
          <a:p>
            <a:pPr indent="-308610" lvl="0" marL="457200" rtl="0" algn="l">
              <a:spcBef>
                <a:spcPts val="1200"/>
              </a:spcBef>
              <a:spcAft>
                <a:spcPts val="0"/>
              </a:spcAft>
              <a:buSzPct val="100000"/>
              <a:buChar char="●"/>
            </a:pPr>
            <a:r>
              <a:rPr b="1" lang="es-419"/>
              <a:t>Procesamiento de lenguaje natural</a:t>
            </a:r>
            <a:r>
              <a:rPr lang="es-419"/>
              <a:t> que le permita comunicarse satisfactoriamente.</a:t>
            </a:r>
            <a:endParaRPr/>
          </a:p>
          <a:p>
            <a:pPr indent="-308610" lvl="0" marL="457200" rtl="0" algn="l">
              <a:spcBef>
                <a:spcPts val="0"/>
              </a:spcBef>
              <a:spcAft>
                <a:spcPts val="0"/>
              </a:spcAft>
              <a:buSzPct val="100000"/>
              <a:buChar char="●"/>
            </a:pPr>
            <a:r>
              <a:rPr b="1" lang="es-419"/>
              <a:t>Representación del conocimiento</a:t>
            </a:r>
            <a:r>
              <a:rPr lang="es-419"/>
              <a:t> para almacenar lo que se conoce o siente.</a:t>
            </a:r>
            <a:endParaRPr/>
          </a:p>
          <a:p>
            <a:pPr indent="-308610" lvl="0" marL="457200" rtl="0" algn="l">
              <a:spcBef>
                <a:spcPts val="0"/>
              </a:spcBef>
              <a:spcAft>
                <a:spcPts val="0"/>
              </a:spcAft>
              <a:buSzPct val="100000"/>
              <a:buChar char="●"/>
            </a:pPr>
            <a:r>
              <a:rPr b="1" lang="es-419"/>
              <a:t>Razonamiento automático</a:t>
            </a:r>
            <a:r>
              <a:rPr lang="es-419"/>
              <a:t> para utilizar la información almacenada para responder a preguntas y extraer nuevas conclusiones.</a:t>
            </a:r>
            <a:endParaRPr/>
          </a:p>
          <a:p>
            <a:pPr indent="-308610" lvl="0" marL="457200" rtl="0" algn="l">
              <a:spcBef>
                <a:spcPts val="0"/>
              </a:spcBef>
              <a:spcAft>
                <a:spcPts val="0"/>
              </a:spcAft>
              <a:buSzPct val="100000"/>
              <a:buChar char="●"/>
            </a:pPr>
            <a:r>
              <a:rPr b="1" lang="es-419"/>
              <a:t>Aprendizaje automático</a:t>
            </a:r>
            <a:r>
              <a:rPr lang="es-419"/>
              <a:t> para adaptarse a nuevas circunstancias y para detectar y extrapolar patrones.</a:t>
            </a:r>
            <a:endParaRPr/>
          </a:p>
          <a:p>
            <a:pPr indent="-308610" lvl="0" marL="457200" rtl="0" algn="l">
              <a:spcBef>
                <a:spcPts val="0"/>
              </a:spcBef>
              <a:spcAft>
                <a:spcPts val="0"/>
              </a:spcAft>
              <a:buSzPct val="100000"/>
              <a:buChar char="●"/>
            </a:pPr>
            <a:r>
              <a:rPr b="1" lang="es-419"/>
              <a:t>Visión computacional </a:t>
            </a:r>
            <a:r>
              <a:rPr lang="es-419"/>
              <a:t>para percibir objetos.</a:t>
            </a:r>
            <a:endParaRPr/>
          </a:p>
          <a:p>
            <a:pPr indent="-308610" lvl="0" marL="457200" rtl="0" algn="l">
              <a:spcBef>
                <a:spcPts val="0"/>
              </a:spcBef>
              <a:spcAft>
                <a:spcPts val="0"/>
              </a:spcAft>
              <a:buSzPct val="100000"/>
              <a:buChar char="●"/>
            </a:pPr>
            <a:r>
              <a:rPr b="1" lang="es-419"/>
              <a:t>Robótica </a:t>
            </a:r>
            <a:r>
              <a:rPr lang="es-419"/>
              <a:t>para manipular y mover objetos.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Pensar como un humano: el enfoque del modelo cognitivo</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419"/>
              <a:t>Para poder decir que un programa dado piensa como un humano, es necesario contar con un mecanismo para determinar cómo piensan los humanos. </a:t>
            </a:r>
            <a:endParaRPr/>
          </a:p>
          <a:p>
            <a:pPr indent="-308610" lvl="0" marL="457200" rtl="0" algn="l">
              <a:spcBef>
                <a:spcPts val="1200"/>
              </a:spcBef>
              <a:spcAft>
                <a:spcPts val="0"/>
              </a:spcAft>
              <a:buSzPct val="100000"/>
              <a:buChar char="●"/>
            </a:pPr>
            <a:r>
              <a:rPr lang="es-419"/>
              <a:t>Mediante introspección (intentando atrapar nuestros propios pensamientos conforme éstos van apareciendo)</a:t>
            </a:r>
            <a:endParaRPr/>
          </a:p>
          <a:p>
            <a:pPr indent="-308610" lvl="0" marL="457200" rtl="0" algn="l">
              <a:spcBef>
                <a:spcPts val="0"/>
              </a:spcBef>
              <a:spcAft>
                <a:spcPts val="0"/>
              </a:spcAft>
              <a:buSzPct val="100000"/>
              <a:buChar char="●"/>
            </a:pPr>
            <a:r>
              <a:rPr lang="es-419"/>
              <a:t>Mediante experimentos psicológicos. </a:t>
            </a:r>
            <a:endParaRPr/>
          </a:p>
          <a:p>
            <a:pPr indent="-308610" lvl="0" marL="457200" rtl="0" algn="l">
              <a:spcBef>
                <a:spcPts val="0"/>
              </a:spcBef>
              <a:spcAft>
                <a:spcPts val="0"/>
              </a:spcAft>
              <a:buSzPct val="100000"/>
              <a:buChar char="●"/>
            </a:pPr>
            <a:r>
              <a:rPr lang="es-419"/>
              <a:t>Imágenes cerebrales, observar el cerebro en acción.</a:t>
            </a:r>
            <a:endParaRPr/>
          </a:p>
          <a:p>
            <a:pPr indent="0" lvl="0" marL="0" rtl="0" algn="l">
              <a:spcBef>
                <a:spcPts val="1200"/>
              </a:spcBef>
              <a:spcAft>
                <a:spcPts val="0"/>
              </a:spcAft>
              <a:buNone/>
            </a:pPr>
            <a:r>
              <a:rPr lang="es-419"/>
              <a:t>Una vez se cuente con una teoría lo suficientemente precisa sobre cómo trabaja la mente, se podrá expresar esa teoría en la forma de un programa de computador. Si los datos de entrada/salida del programa y los tiempos de reacción son similares a los de un humano, existe la evidencia de que algunos de los mecanismos del programa se pueden comparar con los que utilizan los seres humanos. </a:t>
            </a:r>
            <a:endParaRPr/>
          </a:p>
          <a:p>
            <a:pPr indent="0" lvl="0" marL="0" rtl="0" algn="l">
              <a:spcBef>
                <a:spcPts val="1200"/>
              </a:spcBef>
              <a:spcAft>
                <a:spcPts val="1200"/>
              </a:spcAft>
              <a:buNone/>
            </a:pPr>
            <a:r>
              <a:rPr lang="es-419"/>
              <a:t>En el campo interdisciplinario de la ciencia cognitiva convergen modelos computacionales de IA y técnicas experimentales de psicología intentando elaborar teorías precisas y verificables sobre el funcionamiento de la mente humana. La auténtica ciencia cognitiva se fundamenta necesariamente en la investigación experimental en humanos y animales, por lo tanto, </a:t>
            </a:r>
            <a:r>
              <a:rPr lang="es-419"/>
              <a:t>sólo</a:t>
            </a:r>
            <a:r>
              <a:rPr lang="es-419"/>
              <a:t> haremos comentarios </a:t>
            </a:r>
            <a:r>
              <a:rPr lang="es-419"/>
              <a:t>ocasionales</a:t>
            </a:r>
            <a:r>
              <a:rPr lang="es-419"/>
              <a:t> sobre este campo.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Pensamiento racional, basado en “leyes del pensamiento”</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419"/>
              <a:t>El filósofo griego Aristóteles fue uno de los primeros en intentar codificar la “manera correcta de pensar”, es decir, un proceso de razonamiento irrefutable. Sus silogismos son esquemas de estructuras de argumentación mediante las que siempre se llega a conclusiones correctas si se parte de premisas correctas, por ejemplo: </a:t>
            </a:r>
            <a:endParaRPr/>
          </a:p>
          <a:p>
            <a:pPr indent="0" lvl="0" marL="0" rtl="0" algn="l">
              <a:spcBef>
                <a:spcPts val="1200"/>
              </a:spcBef>
              <a:spcAft>
                <a:spcPts val="0"/>
              </a:spcAft>
              <a:buNone/>
            </a:pPr>
            <a:r>
              <a:rPr i="1" lang="es-419"/>
              <a:t>Sócrates es un hombre; todos los hombres son mortales; por lo tanto, Sócrates es mortal. </a:t>
            </a:r>
            <a:endParaRPr i="1"/>
          </a:p>
          <a:p>
            <a:pPr indent="0" lvl="0" marL="0" rtl="0" algn="l">
              <a:spcBef>
                <a:spcPts val="1200"/>
              </a:spcBef>
              <a:spcAft>
                <a:spcPts val="1200"/>
              </a:spcAft>
              <a:buNone/>
            </a:pPr>
            <a:r>
              <a:rPr lang="es-419"/>
              <a:t>Estas leyes de pensamiento supuestamente gobiernan la manera de operar de la mente; su estudio fue el inicio de un campo llamado </a:t>
            </a:r>
            <a:r>
              <a:rPr b="1" lang="es-419"/>
              <a:t>lógica</a:t>
            </a:r>
            <a:r>
              <a:rPr lang="es-419"/>
              <a:t>. </a:t>
            </a:r>
            <a:r>
              <a:rPr lang="es-419"/>
              <a:t>En  el siglo XIX, se desarrolló una notación precisa para definir sentencias sobre todo tipo de elementos del mundo y especificar relaciones entre ellos. La llamada tradición logista dentro del campo de la inteligencia artificial trata de construir sistemas inteligentes a partir de estos programas. Este enfoque presenta dos obstáculos. No es fácil transformar conocimiento informal y expresarlo en los términos formales que requieren de notación lógica. En segundo lugar, hay una gran diferencia entre poder resolver un problema “en principio” y hacerlo en la práctica. Incluso problemas con apenas una docena de datos pueden agotar los recursos computacionales de cualquier computador, a menos que cuente con alguna directiva sobre los pasos de razonamiento que hay que llevar a cabo primero.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