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3f46152f9d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3f46152f9d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40a9734e3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40a9734e3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40a9734e3e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40a9734e3e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40a9734e3e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40a9734e3e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40a9734e3e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40a9734e3e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40a9734e3e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40a9734e3e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40a9734e3e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40a9734e3e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40a9734e3e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40a9734e3e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40a9734e3e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40a9734e3e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40a9734e3e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40a9734e3e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40a9734e3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40a9734e3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3f46152f9d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3f46152f9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40a9734e3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40a9734e3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40a9734e3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40a9734e3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40a9734e3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40a9734e3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40a9734e3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40a9734e3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40a9734e3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40a9734e3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40a9734e3e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40a9734e3e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40a9734e3e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40a9734e3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40a9734e3e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40a9734e3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40a9734e3e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40a9734e3e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40a9734e3e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40a9734e3e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40a9734e3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40a9734e3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40a9734e3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40a9734e3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40a9734e3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40a9734e3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40a9734e3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40a9734e3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40a9734e3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40a9734e3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40a9734e3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40a9734e3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40a9734e3e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40a9734e3e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419"/>
              <a:t>Problemas del mundo real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Definición de grafo</a:t>
            </a:r>
            <a:endParaRPr/>
          </a:p>
        </p:txBody>
      </p:sp>
      <p:sp>
        <p:nvSpPr>
          <p:cNvPr id="107" name="Google Shape;10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s-419"/>
              <a:t>    Un grafo está compuesto por:</a:t>
            </a:r>
            <a:endParaRPr/>
          </a:p>
          <a:p>
            <a:pPr indent="0" lvl="0" marL="0" rtl="0" algn="l">
              <a:spcBef>
                <a:spcPts val="1200"/>
              </a:spcBef>
              <a:spcAft>
                <a:spcPts val="0"/>
              </a:spcAft>
              <a:buNone/>
            </a:pPr>
            <a:r>
              <a:rPr lang="es-419"/>
              <a:t>        Conjunto de nodos (vértices).</a:t>
            </a:r>
            <a:endParaRPr/>
          </a:p>
          <a:p>
            <a:pPr indent="0" lvl="0" marL="0" rtl="0" algn="l">
              <a:spcBef>
                <a:spcPts val="1200"/>
              </a:spcBef>
              <a:spcAft>
                <a:spcPts val="0"/>
              </a:spcAft>
              <a:buNone/>
            </a:pPr>
            <a:r>
              <a:rPr lang="es-419"/>
              <a:t>        Conjunto de enlaces (aristas o enlaces).</a:t>
            </a:r>
            <a:endParaRPr/>
          </a:p>
          <a:p>
            <a:pPr indent="0" lvl="0" marL="0" rtl="0" algn="l">
              <a:spcBef>
                <a:spcPts val="1200"/>
              </a:spcBef>
              <a:spcAft>
                <a:spcPts val="1200"/>
              </a:spcAft>
              <a:buNone/>
            </a:pPr>
            <a:r>
              <a:rPr lang="es-419"/>
              <a:t>    Dos nodos son adyacentes si están conectados por un enlace.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Ejemplos de grafos</a:t>
            </a:r>
            <a:endParaRPr/>
          </a:p>
        </p:txBody>
      </p:sp>
      <p:sp>
        <p:nvSpPr>
          <p:cNvPr id="113" name="Google Shape;11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Se presentan ejemplos simples de grafos: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419"/>
              <a:t>    Grafos sin etiquetas.</a:t>
            </a:r>
            <a:endParaRPr/>
          </a:p>
          <a:p>
            <a:pPr indent="0" lvl="0" marL="0" rtl="0" algn="l">
              <a:spcBef>
                <a:spcPts val="1200"/>
              </a:spcBef>
              <a:spcAft>
                <a:spcPts val="1200"/>
              </a:spcAft>
              <a:buNone/>
            </a:pPr>
            <a:r>
              <a:rPr lang="es-419"/>
              <a:t>    Grafos etiquetados, donde los enlaces tienen etiquetas o pesos.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Tipos de grafos</a:t>
            </a:r>
            <a:endParaRPr/>
          </a:p>
        </p:txBody>
      </p:sp>
      <p:sp>
        <p:nvSpPr>
          <p:cNvPr id="119" name="Google Shape;11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s-419"/>
              <a:t>    Multigrafos: Más de un enlace entre dos nodos adyacentes.</a:t>
            </a:r>
            <a:endParaRPr/>
          </a:p>
          <a:p>
            <a:pPr indent="0" lvl="0" marL="0" rtl="0" algn="l">
              <a:spcBef>
                <a:spcPts val="1200"/>
              </a:spcBef>
              <a:spcAft>
                <a:spcPts val="0"/>
              </a:spcAft>
              <a:buNone/>
            </a:pPr>
            <a:r>
              <a:rPr lang="es-419"/>
              <a:t>    Pseudo-grafos: Un nodo tiene un enlace a sí mismo (lazo).</a:t>
            </a:r>
            <a:endParaRPr/>
          </a:p>
          <a:p>
            <a:pPr indent="0" lvl="0" marL="0" rtl="0" algn="l">
              <a:spcBef>
                <a:spcPts val="1200"/>
              </a:spcBef>
              <a:spcAft>
                <a:spcPts val="1200"/>
              </a:spcAft>
              <a:buNone/>
            </a:pPr>
            <a:r>
              <a:rPr lang="es-419"/>
              <a:t>    Dígrafos: Grafos dirigidos donde los enlaces tienen un sentido.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Grado de un nodo</a:t>
            </a:r>
            <a:endParaRPr/>
          </a:p>
        </p:txBody>
      </p:sp>
      <p:sp>
        <p:nvSpPr>
          <p:cNvPr id="125" name="Google Shape;12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s-419"/>
              <a:t>    El grado de un nodo es el número de enlaces que tiene.</a:t>
            </a:r>
            <a:endParaRPr/>
          </a:p>
          <a:p>
            <a:pPr indent="0" lvl="0" marL="0" rtl="0" algn="l">
              <a:spcBef>
                <a:spcPts val="1200"/>
              </a:spcBef>
              <a:spcAft>
                <a:spcPts val="1200"/>
              </a:spcAft>
              <a:buNone/>
            </a:pPr>
            <a:r>
              <a:rPr lang="es-419"/>
              <a:t>    Un grafo es regular si todos los nodos tienen el mismo grado.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Camino y conectividad </a:t>
            </a:r>
            <a:endParaRPr/>
          </a:p>
        </p:txBody>
      </p:sp>
      <p:sp>
        <p:nvSpPr>
          <p:cNvPr id="131" name="Google Shape;13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s-419"/>
              <a:t>    Un camino es una sucesión de nodos y enlaces.</a:t>
            </a:r>
            <a:endParaRPr/>
          </a:p>
          <a:p>
            <a:pPr indent="0" lvl="0" marL="0" rtl="0" algn="l">
              <a:spcBef>
                <a:spcPts val="1200"/>
              </a:spcBef>
              <a:spcAft>
                <a:spcPts val="0"/>
              </a:spcAft>
              <a:buNone/>
            </a:pPr>
            <a:r>
              <a:rPr lang="es-419"/>
              <a:t>    Un grafo es conexo si existe un camino entre cada par de nodos.</a:t>
            </a:r>
            <a:endParaRPr/>
          </a:p>
          <a:p>
            <a:pPr indent="0" lvl="0" marL="0" rtl="0" algn="l">
              <a:spcBef>
                <a:spcPts val="1200"/>
              </a:spcBef>
              <a:spcAft>
                <a:spcPts val="0"/>
              </a:spcAft>
              <a:buNone/>
            </a:pPr>
            <a:r>
              <a:rPr lang="es-419"/>
              <a:t>    La longitud de un camino es el número de enlaces que contiene.</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Ciclos y circuitos</a:t>
            </a:r>
            <a:endParaRPr/>
          </a:p>
        </p:txBody>
      </p:sp>
      <p:sp>
        <p:nvSpPr>
          <p:cNvPr id="137" name="Google Shape;13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s-419"/>
              <a:t>    Ciclo: Camino cerrado donde el primer y último nodo son el mismo.</a:t>
            </a:r>
            <a:endParaRPr/>
          </a:p>
          <a:p>
            <a:pPr indent="0" lvl="0" marL="0" rtl="0" algn="l">
              <a:spcBef>
                <a:spcPts val="1200"/>
              </a:spcBef>
              <a:spcAft>
                <a:spcPts val="1200"/>
              </a:spcAft>
              <a:buNone/>
            </a:pPr>
            <a:r>
              <a:rPr lang="es-419"/>
              <a:t>    Circuito: Ciclo sin enlaces repetidos.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Árboles </a:t>
            </a:r>
            <a:endParaRPr/>
          </a:p>
        </p:txBody>
      </p:sp>
      <p:sp>
        <p:nvSpPr>
          <p:cNvPr id="143" name="Google Shape;14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rPr lang="es-419"/>
              <a:t>    Un árbol es un dígrafo conexo sin ciclos.</a:t>
            </a:r>
            <a:endParaRPr/>
          </a:p>
          <a:p>
            <a:pPr indent="0" lvl="0" marL="0" rtl="0" algn="l">
              <a:spcBef>
                <a:spcPts val="1200"/>
              </a:spcBef>
              <a:spcAft>
                <a:spcPts val="0"/>
              </a:spcAft>
              <a:buNone/>
            </a:pPr>
            <a:r>
              <a:rPr lang="es-419"/>
              <a:t>    Características de un árbol:</a:t>
            </a:r>
            <a:endParaRPr/>
          </a:p>
          <a:p>
            <a:pPr indent="0" lvl="0" marL="0" rtl="0" algn="l">
              <a:spcBef>
                <a:spcPts val="1200"/>
              </a:spcBef>
              <a:spcAft>
                <a:spcPts val="0"/>
              </a:spcAft>
              <a:buNone/>
            </a:pPr>
            <a:r>
              <a:rPr lang="es-419"/>
              <a:t>        Un único camino entre cada par de nodos.</a:t>
            </a:r>
            <a:endParaRPr/>
          </a:p>
          <a:p>
            <a:pPr indent="0" lvl="0" marL="0" rtl="0" algn="l">
              <a:spcBef>
                <a:spcPts val="1200"/>
              </a:spcBef>
              <a:spcAft>
                <a:spcPts val="0"/>
              </a:spcAft>
              <a:buNone/>
            </a:pPr>
            <a:r>
              <a:rPr lang="es-419"/>
              <a:t>        Nodos:</a:t>
            </a:r>
            <a:endParaRPr/>
          </a:p>
          <a:p>
            <a:pPr indent="0" lvl="0" marL="0" rtl="0" algn="l">
              <a:spcBef>
                <a:spcPts val="1200"/>
              </a:spcBef>
              <a:spcAft>
                <a:spcPts val="0"/>
              </a:spcAft>
              <a:buNone/>
            </a:pPr>
            <a:r>
              <a:rPr lang="es-419"/>
              <a:t>            Raíz: Nodo de inicio.</a:t>
            </a:r>
            <a:endParaRPr/>
          </a:p>
          <a:p>
            <a:pPr indent="0" lvl="0" marL="0" rtl="0" algn="l">
              <a:spcBef>
                <a:spcPts val="1200"/>
              </a:spcBef>
              <a:spcAft>
                <a:spcPts val="0"/>
              </a:spcAft>
              <a:buNone/>
            </a:pPr>
            <a:r>
              <a:rPr lang="es-419"/>
              <a:t>            Nodos internos: Nodos intermedios.</a:t>
            </a:r>
            <a:endParaRPr/>
          </a:p>
          <a:p>
            <a:pPr indent="0" lvl="0" marL="0" rtl="0" algn="l">
              <a:spcBef>
                <a:spcPts val="1200"/>
              </a:spcBef>
              <a:spcAft>
                <a:spcPts val="1200"/>
              </a:spcAft>
              <a:buNone/>
            </a:pPr>
            <a:r>
              <a:rPr lang="es-419"/>
              <a:t>            Nodos hoja: Nodos finales.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Jerarquías en Árboles </a:t>
            </a:r>
            <a:endParaRPr/>
          </a:p>
        </p:txBody>
      </p:sp>
      <p:sp>
        <p:nvSpPr>
          <p:cNvPr id="149" name="Google Shape;14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Se establece una jerarquía entre nodos: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419"/>
              <a:t>    Hijos: Nodos a los que se enlaza desde un nodo.</a:t>
            </a:r>
            <a:endParaRPr/>
          </a:p>
          <a:p>
            <a:pPr indent="0" lvl="0" marL="0" rtl="0" algn="l">
              <a:spcBef>
                <a:spcPts val="1200"/>
              </a:spcBef>
              <a:spcAft>
                <a:spcPts val="0"/>
              </a:spcAft>
              <a:buNone/>
            </a:pPr>
            <a:r>
              <a:rPr lang="es-419"/>
              <a:t>    Padres: Nodos de los que proviene un enlace.</a:t>
            </a:r>
            <a:endParaRPr/>
          </a:p>
          <a:p>
            <a:pPr indent="0" lvl="0" marL="0" rtl="0" algn="l">
              <a:spcBef>
                <a:spcPts val="1200"/>
              </a:spcBef>
              <a:spcAft>
                <a:spcPts val="1200"/>
              </a:spcAft>
              <a:buNone/>
            </a:pPr>
            <a:r>
              <a:rPr lang="es-419"/>
              <a:t>    Ascendentes y Descendientes: Nodos por encima o por debajo en la jerarquía.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Complejidad de Árboles </a:t>
            </a:r>
            <a:endParaRPr/>
          </a:p>
        </p:txBody>
      </p:sp>
      <p:sp>
        <p:nvSpPr>
          <p:cNvPr id="155" name="Google Shape;155;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419"/>
              <a:t>    Los algoritmos de búsqueda en árboles suelen ser de tipo exponencial e intratables.</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419"/>
              <a:t>B</a:t>
            </a:r>
            <a:r>
              <a:rPr lang="es-419"/>
              <a:t>úsqueda de soluciones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B</a:t>
            </a:r>
            <a:r>
              <a:rPr lang="es-419"/>
              <a:t>úsqueda de ruta</a:t>
            </a:r>
            <a:endParaRPr/>
          </a:p>
        </p:txBody>
      </p:sp>
      <p:sp>
        <p:nvSpPr>
          <p:cNvPr id="60" name="Google Shape;60;p14"/>
          <p:cNvSpPr txBox="1"/>
          <p:nvPr>
            <p:ph idx="1" type="body"/>
          </p:nvPr>
        </p:nvSpPr>
        <p:spPr>
          <a:xfrm>
            <a:off x="311700" y="1152475"/>
            <a:ext cx="8520600" cy="35187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lang="es-419"/>
              <a:t>Los algoritmos de búsqueda de rutas se han utilizado en una variedad de aplicaciones, tales como rutas en redes de computadores, planificación de operaciones militares, y en sistemas de planificación de viajes de líneas aéreas. Estos problemas son complejos de especificar. Consideremos un ejemplo simplificado de un problema de viajes de líneas aéreas que especificamos como:</a:t>
            </a:r>
            <a:endParaRPr/>
          </a:p>
          <a:p>
            <a:pPr indent="-308610" lvl="0" marL="457200" rtl="0" algn="l">
              <a:spcBef>
                <a:spcPts val="1200"/>
              </a:spcBef>
              <a:spcAft>
                <a:spcPts val="0"/>
              </a:spcAft>
              <a:buSzPct val="100000"/>
              <a:buChar char="●"/>
            </a:pPr>
            <a:r>
              <a:rPr b="1" lang="es-419"/>
              <a:t>Estados</a:t>
            </a:r>
            <a:r>
              <a:rPr lang="es-419"/>
              <a:t>: cada estado está representado por una localización (por ejemplo, un aeropuerto) y la hora actual.</a:t>
            </a:r>
            <a:endParaRPr/>
          </a:p>
          <a:p>
            <a:pPr indent="-308610" lvl="0" marL="457200" rtl="0" algn="l">
              <a:spcBef>
                <a:spcPts val="0"/>
              </a:spcBef>
              <a:spcAft>
                <a:spcPts val="0"/>
              </a:spcAft>
              <a:buSzPct val="100000"/>
              <a:buChar char="●"/>
            </a:pPr>
            <a:r>
              <a:rPr b="1" lang="es-419"/>
              <a:t>Estado inicial</a:t>
            </a:r>
            <a:r>
              <a:rPr lang="es-419"/>
              <a:t>: especificado por el problema.</a:t>
            </a:r>
            <a:endParaRPr/>
          </a:p>
          <a:p>
            <a:pPr indent="-308610" lvl="0" marL="457200" rtl="0" algn="l">
              <a:spcBef>
                <a:spcPts val="0"/>
              </a:spcBef>
              <a:spcAft>
                <a:spcPts val="0"/>
              </a:spcAft>
              <a:buSzPct val="100000"/>
              <a:buChar char="●"/>
            </a:pPr>
            <a:r>
              <a:rPr b="1" lang="es-419"/>
              <a:t>Función sucesor</a:t>
            </a:r>
            <a:r>
              <a:rPr lang="es-419"/>
              <a:t>: devuelve los estados que resultan de tomar cualquier vuelo programado (quizá más especificado por la clase de asiento y su posición) desde el aeropuerto actual a otro, que salgan a la hora actual más el tiempo de tránsito del aeropuerto.</a:t>
            </a:r>
            <a:endParaRPr/>
          </a:p>
          <a:p>
            <a:pPr indent="-308610" lvl="0" marL="457200" rtl="0" algn="l">
              <a:spcBef>
                <a:spcPts val="0"/>
              </a:spcBef>
              <a:spcAft>
                <a:spcPts val="0"/>
              </a:spcAft>
              <a:buSzPct val="100000"/>
              <a:buChar char="●"/>
            </a:pPr>
            <a:r>
              <a:rPr b="1" lang="es-419"/>
              <a:t>Test objetivo</a:t>
            </a:r>
            <a:r>
              <a:rPr lang="es-419"/>
              <a:t>: ¿tenemos nuestro destino para una cierta hora especificada?</a:t>
            </a:r>
            <a:endParaRPr/>
          </a:p>
          <a:p>
            <a:pPr indent="-308610" lvl="0" marL="457200" rtl="0" algn="l">
              <a:spcBef>
                <a:spcPts val="0"/>
              </a:spcBef>
              <a:spcAft>
                <a:spcPts val="0"/>
              </a:spcAft>
              <a:buSzPct val="100000"/>
              <a:buChar char="●"/>
            </a:pPr>
            <a:r>
              <a:rPr b="1" lang="es-419"/>
              <a:t>Costo del camino</a:t>
            </a:r>
            <a:r>
              <a:rPr lang="es-419"/>
              <a:t>: esto depende del costo en dinero, tiempo de espera, tiempo del vuelo, costumbres y procedimientos de la inmigración, calidad del asiento, hora, tipo de avión, kilometraje del aviador experto, etcétera.</a:t>
            </a:r>
            <a:endParaRPr/>
          </a:p>
          <a:p>
            <a:pPr indent="0" lvl="0" marL="0" rtl="0" algn="l">
              <a:spcBef>
                <a:spcPts val="1200"/>
              </a:spcBef>
              <a:spcAft>
                <a:spcPts val="1200"/>
              </a:spcAft>
              <a:buNone/>
            </a:pPr>
            <a:r>
              <a:rPr lang="es-419"/>
              <a:t>Cualquier viajero experto sabe, sin embargo, que no todo el transporte aéreo va según lo planificado. Un sistema realmente bueno debe incluir planes de contingencia (tales como reserva en vuelos alternativos) hasta el punto de que éstos estén justificados por el coste y la probabilidad de la falta del plan original.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Árbol de búsqueda</a:t>
            </a:r>
            <a:endParaRPr/>
          </a:p>
        </p:txBody>
      </p:sp>
      <p:sp>
        <p:nvSpPr>
          <p:cNvPr id="166" name="Google Shape;166;p32"/>
          <p:cNvSpPr txBox="1"/>
          <p:nvPr>
            <p:ph idx="1" type="body"/>
          </p:nvPr>
        </p:nvSpPr>
        <p:spPr>
          <a:xfrm>
            <a:off x="311700" y="1152475"/>
            <a:ext cx="41478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1200"/>
              </a:spcAft>
              <a:buNone/>
            </a:pPr>
            <a:r>
              <a:rPr lang="es-419"/>
              <a:t>Hemos formulado algunos problemas, ahora necesitamos resolverlos. Esto se hace mediante búsqueda a través del espacio de estados. Nos ocuparemos de las técnicas de búsqueda </a:t>
            </a:r>
            <a:r>
              <a:rPr b="1" lang="es-419"/>
              <a:t>que utilizan un árbol de búsqueda explícito generado por el estado inicial y la función sucesor, definiendo así el espacio de estados.</a:t>
            </a:r>
            <a:r>
              <a:rPr lang="es-419"/>
              <a:t> En general, podemos tener un grafo de búsqueda más que un árbol, cuando el mismo estado puede alcanzarse desde varios caminos. </a:t>
            </a:r>
            <a:endParaRPr/>
          </a:p>
        </p:txBody>
      </p:sp>
      <p:pic>
        <p:nvPicPr>
          <p:cNvPr id="167" name="Google Shape;167;p32"/>
          <p:cNvPicPr preferRelativeResize="0"/>
          <p:nvPr/>
        </p:nvPicPr>
        <p:blipFill>
          <a:blip r:embed="rId3">
            <a:alphaModFix/>
          </a:blip>
          <a:stretch>
            <a:fillRect/>
          </a:stretch>
        </p:blipFill>
        <p:spPr>
          <a:xfrm>
            <a:off x="4459500" y="1090825"/>
            <a:ext cx="4671499" cy="34164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Árbol de búsqueda</a:t>
            </a:r>
            <a:endParaRPr/>
          </a:p>
        </p:txBody>
      </p:sp>
      <p:sp>
        <p:nvSpPr>
          <p:cNvPr id="173" name="Google Shape;173;p33"/>
          <p:cNvSpPr txBox="1"/>
          <p:nvPr>
            <p:ph idx="1" type="body"/>
          </p:nvPr>
        </p:nvSpPr>
        <p:spPr>
          <a:xfrm>
            <a:off x="311700" y="1152475"/>
            <a:ext cx="4260300" cy="34164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Clr>
                <a:schemeClr val="dk1"/>
              </a:buClr>
              <a:buSzPct val="61111"/>
              <a:buFont typeface="Arial"/>
              <a:buNone/>
            </a:pPr>
            <a:r>
              <a:rPr lang="es-419"/>
              <a:t>L</a:t>
            </a:r>
            <a:r>
              <a:rPr lang="es-419"/>
              <a:t>a raíz del árbol de búsqueda es el nodo de búsqueda que corresponde al estado inicial, En(Arad). </a:t>
            </a:r>
            <a:r>
              <a:rPr b="1" lang="es-419"/>
              <a:t>El primer paso es comprobar si éste es un estado objetivo.</a:t>
            </a:r>
            <a:r>
              <a:rPr lang="es-419"/>
              <a:t> Claramente es que no, pero es importante comprobarlo de modo que podamos resolver problemas como «comenzar en Arad, consigue Arad». Como no estamos en un estado objetivo, tenemos que considerar otros estados. Esto se hace expandiendo el estado actual; es decir aplicando la función sucesor al estado actual y generar así un nuevo conjunto de estados. En este caso, conseguimos tres nuevos estados: En(Sibiu), En(Timisoara) y En(Zerind). Ahora debemos escoger cuál de estas tres posibilidades podemos considerar.</a:t>
            </a:r>
            <a:endParaRPr/>
          </a:p>
          <a:p>
            <a:pPr indent="0" lvl="0" marL="0" rtl="0" algn="l">
              <a:spcBef>
                <a:spcPts val="1200"/>
              </a:spcBef>
              <a:spcAft>
                <a:spcPts val="1200"/>
              </a:spcAft>
              <a:buNone/>
            </a:pPr>
            <a:r>
              <a:t/>
            </a:r>
            <a:endParaRPr/>
          </a:p>
        </p:txBody>
      </p:sp>
      <p:pic>
        <p:nvPicPr>
          <p:cNvPr id="174" name="Google Shape;174;p33"/>
          <p:cNvPicPr preferRelativeResize="0"/>
          <p:nvPr/>
        </p:nvPicPr>
        <p:blipFill>
          <a:blip r:embed="rId3">
            <a:alphaModFix/>
          </a:blip>
          <a:stretch>
            <a:fillRect/>
          </a:stretch>
        </p:blipFill>
        <p:spPr>
          <a:xfrm>
            <a:off x="4459500" y="1090825"/>
            <a:ext cx="4671499" cy="34164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Estrategia de b</a:t>
            </a:r>
            <a:r>
              <a:rPr lang="es-419"/>
              <a:t>úsqueda</a:t>
            </a:r>
            <a:endParaRPr/>
          </a:p>
        </p:txBody>
      </p:sp>
      <p:sp>
        <p:nvSpPr>
          <p:cNvPr id="180" name="Google Shape;180;p3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s-419"/>
              <a:t>Esto es la esencia de la búsqueda, llevamos a cabo una opción y dejamos de lado las demás para más tarde, en caso de que la primera opción no conduzca a una solución. </a:t>
            </a:r>
            <a:endParaRPr/>
          </a:p>
          <a:p>
            <a:pPr indent="0" lvl="0" marL="0" rtl="0" algn="l">
              <a:spcBef>
                <a:spcPts val="1200"/>
              </a:spcBef>
              <a:spcAft>
                <a:spcPts val="0"/>
              </a:spcAft>
              <a:buNone/>
            </a:pPr>
            <a:r>
              <a:rPr lang="es-419"/>
              <a:t>Supongamos que primero elegimos Sibiu. Comprobamos si es un estado objetivo (que no lo es) y entonces expandimos para conseguir En(Arad), En(Fagaras), En(Oradea) yEn(RimnicuVilcea). </a:t>
            </a:r>
            <a:endParaRPr/>
          </a:p>
          <a:p>
            <a:pPr indent="0" lvl="0" marL="0" rtl="0" algn="l">
              <a:spcBef>
                <a:spcPts val="1200"/>
              </a:spcBef>
              <a:spcAft>
                <a:spcPts val="0"/>
              </a:spcAft>
              <a:buNone/>
            </a:pPr>
            <a:r>
              <a:rPr lang="es-419"/>
              <a:t>Entonces podemos escoger cualquiera de estas cuatro o volver atrás y escoger Timisoara o Zerind. </a:t>
            </a:r>
            <a:endParaRPr/>
          </a:p>
          <a:p>
            <a:pPr indent="0" lvl="0" marL="0" rtl="0" algn="l">
              <a:spcBef>
                <a:spcPts val="1200"/>
              </a:spcBef>
              <a:spcAft>
                <a:spcPts val="1200"/>
              </a:spcAft>
              <a:buNone/>
            </a:pPr>
            <a:r>
              <a:rPr lang="es-419"/>
              <a:t>Continuamos escogiendo, comprobando y expandiendo hasta que se encuentra una solución o no existen más estados para expandir. El estado a expandir está determinado por la estrategia de búsqueda.</a:t>
            </a:r>
            <a:endParaRPr/>
          </a:p>
        </p:txBody>
      </p:sp>
      <p:sp>
        <p:nvSpPr>
          <p:cNvPr id="181" name="Google Shape;181;p34"/>
          <p:cNvSpPr txBox="1"/>
          <p:nvPr/>
        </p:nvSpPr>
        <p:spPr>
          <a:xfrm>
            <a:off x="4678850" y="1209075"/>
            <a:ext cx="3222300" cy="293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82" name="Google Shape;182;p3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78571"/>
              <a:buFont typeface="Arial"/>
              <a:buNone/>
            </a:pPr>
            <a:r>
              <a:rPr b="1" lang="es-419"/>
              <a:t>función</a:t>
            </a:r>
            <a:r>
              <a:rPr lang="es-419"/>
              <a:t> BÚSQUEDA-ÁRBOLES(problema,estrategia) </a:t>
            </a:r>
            <a:r>
              <a:rPr b="1" lang="es-419"/>
              <a:t>devuelve</a:t>
            </a:r>
            <a:r>
              <a:rPr lang="es-419"/>
              <a:t> una solución o fallo</a:t>
            </a:r>
            <a:endParaRPr/>
          </a:p>
          <a:p>
            <a:pPr indent="457200" lvl="0" marL="0" rtl="0" algn="l">
              <a:spcBef>
                <a:spcPts val="1200"/>
              </a:spcBef>
              <a:spcAft>
                <a:spcPts val="0"/>
              </a:spcAft>
              <a:buClr>
                <a:schemeClr val="dk1"/>
              </a:buClr>
              <a:buSzPct val="78571"/>
              <a:buFont typeface="Arial"/>
              <a:buNone/>
            </a:pPr>
            <a:r>
              <a:rPr lang="es-419"/>
              <a:t>inicializa el árbol de búsqueda usando el estado inicial del problema</a:t>
            </a:r>
            <a:endParaRPr/>
          </a:p>
          <a:p>
            <a:pPr indent="457200" lvl="0" marL="0" rtl="0" algn="l">
              <a:spcBef>
                <a:spcPts val="1200"/>
              </a:spcBef>
              <a:spcAft>
                <a:spcPts val="0"/>
              </a:spcAft>
              <a:buClr>
                <a:schemeClr val="dk1"/>
              </a:buClr>
              <a:buSzPct val="78571"/>
              <a:buFont typeface="Arial"/>
              <a:buNone/>
            </a:pPr>
            <a:r>
              <a:rPr b="1" lang="es-419"/>
              <a:t>bucle hacer</a:t>
            </a:r>
            <a:endParaRPr b="1"/>
          </a:p>
          <a:p>
            <a:pPr indent="457200" lvl="0" marL="457200" rtl="0" algn="l">
              <a:spcBef>
                <a:spcPts val="1200"/>
              </a:spcBef>
              <a:spcAft>
                <a:spcPts val="0"/>
              </a:spcAft>
              <a:buClr>
                <a:schemeClr val="dk1"/>
              </a:buClr>
              <a:buSzPct val="78571"/>
              <a:buFont typeface="Arial"/>
              <a:buNone/>
            </a:pPr>
            <a:r>
              <a:rPr b="1" lang="es-419"/>
              <a:t>si</a:t>
            </a:r>
            <a:r>
              <a:rPr lang="es-419"/>
              <a:t> no hay candidatos para expandir entonces devolver fallo</a:t>
            </a:r>
            <a:endParaRPr/>
          </a:p>
          <a:p>
            <a:pPr indent="457200" lvl="0" marL="457200" rtl="0" algn="l">
              <a:spcBef>
                <a:spcPts val="1200"/>
              </a:spcBef>
              <a:spcAft>
                <a:spcPts val="0"/>
              </a:spcAft>
              <a:buClr>
                <a:schemeClr val="dk1"/>
              </a:buClr>
              <a:buSzPct val="78571"/>
              <a:buFont typeface="Arial"/>
              <a:buNone/>
            </a:pPr>
            <a:r>
              <a:rPr b="1" lang="es-419"/>
              <a:t>escoger</a:t>
            </a:r>
            <a:r>
              <a:rPr lang="es-419"/>
              <a:t>, de acuerdo a la estrategia, un nodo hoja para expandir</a:t>
            </a:r>
            <a:endParaRPr/>
          </a:p>
          <a:p>
            <a:pPr indent="457200" lvl="0" marL="457200" rtl="0" algn="l">
              <a:spcBef>
                <a:spcPts val="1200"/>
              </a:spcBef>
              <a:spcAft>
                <a:spcPts val="0"/>
              </a:spcAft>
              <a:buClr>
                <a:schemeClr val="dk1"/>
              </a:buClr>
              <a:buSzPct val="78571"/>
              <a:buFont typeface="Arial"/>
              <a:buNone/>
            </a:pPr>
            <a:r>
              <a:rPr b="1" lang="es-419"/>
              <a:t>si</a:t>
            </a:r>
            <a:r>
              <a:rPr lang="es-419"/>
              <a:t> el nodo contiene un estado objetivo entonces devolver la correspondiente solución</a:t>
            </a:r>
            <a:endParaRPr/>
          </a:p>
          <a:p>
            <a:pPr indent="457200" lvl="0" marL="457200" rtl="0" algn="l">
              <a:spcBef>
                <a:spcPts val="1200"/>
              </a:spcBef>
              <a:spcAft>
                <a:spcPts val="1200"/>
              </a:spcAft>
              <a:buNone/>
            </a:pPr>
            <a:r>
              <a:rPr b="1" lang="es-419"/>
              <a:t>en otro caso</a:t>
            </a:r>
            <a:r>
              <a:rPr lang="es-419"/>
              <a:t> expandir el nodo y añadir los nodos resultado al árbol de búsqueda</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Estrateg</a:t>
            </a:r>
            <a:r>
              <a:rPr lang="es-419"/>
              <a:t>ía de búsqueda</a:t>
            </a:r>
            <a:endParaRPr/>
          </a:p>
        </p:txBody>
      </p:sp>
      <p:sp>
        <p:nvSpPr>
          <p:cNvPr id="188" name="Google Shape;188;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61111"/>
              <a:buFont typeface="Arial"/>
              <a:buNone/>
            </a:pPr>
            <a:r>
              <a:rPr b="1" lang="es-419"/>
              <a:t>Es importante distinguir entre el espacio de estados y el árbol de búsqueda</a:t>
            </a:r>
            <a:r>
              <a:rPr lang="es-419"/>
              <a:t>. Para el problema de búsqueda de un ruta, hay solamente 20 estados en el espacio de estados, uno por cada ciudad. </a:t>
            </a:r>
            <a:r>
              <a:rPr b="1" lang="es-419"/>
              <a:t>Pero hay un número infinito de caminos en este espacio de estados, así que el árbol de búsqueda tiene un número infinito de nodos.</a:t>
            </a:r>
            <a:r>
              <a:rPr lang="es-419"/>
              <a:t> Por ejemplo, los tres caminos Arad-Sibiu, Arad-Sibiu-Arad, Arad-Sibiu-Arad-Sibiu son los tres primeros caminos de una secuencia infinita de caminos. (Obviamente, un buen algoritmo de búsqueda evita seguir tales trayectorias;).</a:t>
            </a:r>
            <a:endParaRPr/>
          </a:p>
          <a:p>
            <a:pPr indent="0" lvl="0" marL="0" rtl="0" algn="l">
              <a:spcBef>
                <a:spcPts val="1200"/>
              </a:spcBef>
              <a:spcAft>
                <a:spcPts val="0"/>
              </a:spcAft>
              <a:buNone/>
            </a:pPr>
            <a:r>
              <a:rPr lang="es-419"/>
              <a:t>Hay muchas formas de representar los nodos, pero </a:t>
            </a:r>
            <a:r>
              <a:rPr b="1" lang="es-419"/>
              <a:t>vamos a suponer que un nodo es una estructura de datos con cinco componentes</a:t>
            </a:r>
            <a:r>
              <a:rPr lang="es-419"/>
              <a:t>:</a:t>
            </a:r>
            <a:endParaRPr/>
          </a:p>
          <a:p>
            <a:pPr indent="-317182" lvl="0" marL="457200" rtl="0" algn="l">
              <a:spcBef>
                <a:spcPts val="1200"/>
              </a:spcBef>
              <a:spcAft>
                <a:spcPts val="0"/>
              </a:spcAft>
              <a:buSzPct val="100000"/>
              <a:buChar char="●"/>
            </a:pPr>
            <a:r>
              <a:rPr b="1" lang="es-419"/>
              <a:t>ESTADO</a:t>
            </a:r>
            <a:r>
              <a:rPr lang="es-419"/>
              <a:t>: el estado, del espacio de estados, que corresponde con el nodo;</a:t>
            </a:r>
            <a:endParaRPr/>
          </a:p>
          <a:p>
            <a:pPr indent="-317182" lvl="0" marL="457200" rtl="0" algn="l">
              <a:spcBef>
                <a:spcPts val="0"/>
              </a:spcBef>
              <a:spcAft>
                <a:spcPts val="0"/>
              </a:spcAft>
              <a:buSzPct val="100000"/>
              <a:buChar char="●"/>
            </a:pPr>
            <a:r>
              <a:rPr b="1" lang="es-419"/>
              <a:t>NODO PADRE</a:t>
            </a:r>
            <a:r>
              <a:rPr lang="es-419"/>
              <a:t>: el nodo en el árbol de búsqueda que ha generado este nodo;</a:t>
            </a:r>
            <a:endParaRPr/>
          </a:p>
          <a:p>
            <a:pPr indent="-317182" lvl="0" marL="457200" rtl="0" algn="l">
              <a:spcBef>
                <a:spcPts val="0"/>
              </a:spcBef>
              <a:spcAft>
                <a:spcPts val="0"/>
              </a:spcAft>
              <a:buSzPct val="100000"/>
              <a:buChar char="●"/>
            </a:pPr>
            <a:r>
              <a:rPr b="1" lang="es-419"/>
              <a:t>ACCIÓN</a:t>
            </a:r>
            <a:r>
              <a:rPr lang="es-419"/>
              <a:t>: la acción que se aplicará al padre para generar el nodo;</a:t>
            </a:r>
            <a:endParaRPr/>
          </a:p>
          <a:p>
            <a:pPr indent="-317182" lvl="0" marL="457200" rtl="0" algn="l">
              <a:spcBef>
                <a:spcPts val="0"/>
              </a:spcBef>
              <a:spcAft>
                <a:spcPts val="0"/>
              </a:spcAft>
              <a:buSzPct val="100000"/>
              <a:buChar char="●"/>
            </a:pPr>
            <a:r>
              <a:rPr b="1" lang="es-419"/>
              <a:t>COSTO DEL CAMINO</a:t>
            </a:r>
            <a:r>
              <a:rPr lang="es-419"/>
              <a:t>: el costo, tradicionalmente denotado por g(n), de un camino desde el estado inicial al nodo, indicado por los punteros a los padres; y</a:t>
            </a:r>
            <a:endParaRPr/>
          </a:p>
          <a:p>
            <a:pPr indent="-317182" lvl="0" marL="457200" rtl="0" algn="l">
              <a:spcBef>
                <a:spcPts val="0"/>
              </a:spcBef>
              <a:spcAft>
                <a:spcPts val="0"/>
              </a:spcAft>
              <a:buSzPct val="100000"/>
              <a:buChar char="●"/>
            </a:pPr>
            <a:r>
              <a:rPr b="1" lang="es-419"/>
              <a:t>PROFUNDIDAD</a:t>
            </a:r>
            <a:r>
              <a:rPr lang="es-419"/>
              <a:t>: el número de pasos a lo largo del camino desde el estado inicial.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Estrategía de búsqueda</a:t>
            </a:r>
            <a:endParaRPr/>
          </a:p>
        </p:txBody>
      </p:sp>
      <p:sp>
        <p:nvSpPr>
          <p:cNvPr id="194" name="Google Shape;194;p36"/>
          <p:cNvSpPr txBox="1"/>
          <p:nvPr>
            <p:ph idx="1" type="body"/>
          </p:nvPr>
        </p:nvSpPr>
        <p:spPr>
          <a:xfrm>
            <a:off x="311700" y="1152475"/>
            <a:ext cx="42603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s-419"/>
              <a:t>Es importante recordar la distinción entre nodos y estados. </a:t>
            </a:r>
            <a:r>
              <a:rPr b="1" lang="es-419"/>
              <a:t>Un nodo es una estructura de datos usada para representar el árbol de búsqueda. Un estado corresponde a una configuración del mund</a:t>
            </a:r>
            <a:r>
              <a:rPr lang="es-419"/>
              <a:t>o. Así, los nodos están en caminos particulares, según lo definido por los punteros del nodo padre, mientras que los estados no lo están.</a:t>
            </a:r>
            <a:endParaRPr/>
          </a:p>
          <a:p>
            <a:pPr indent="0" lvl="0" marL="0" rtl="0" algn="l">
              <a:spcBef>
                <a:spcPts val="1200"/>
              </a:spcBef>
              <a:spcAft>
                <a:spcPts val="1200"/>
              </a:spcAft>
              <a:buNone/>
            </a:pPr>
            <a:r>
              <a:rPr lang="es-419"/>
              <a:t>También necesitamos representar la colección de nodos que se han generado, pero todavía no se han expandido – a esta colección se le llama frontera. Cada elemento de la frontera es un nodo hoja, es decir, un nodo sin sucesores en el árbol. La representación más simple de la frontera sería como un conjunto de nodos.</a:t>
            </a:r>
            <a:endParaRPr/>
          </a:p>
        </p:txBody>
      </p:sp>
      <p:pic>
        <p:nvPicPr>
          <p:cNvPr id="195" name="Google Shape;195;p36"/>
          <p:cNvPicPr preferRelativeResize="0"/>
          <p:nvPr/>
        </p:nvPicPr>
        <p:blipFill>
          <a:blip r:embed="rId3">
            <a:alphaModFix/>
          </a:blip>
          <a:stretch>
            <a:fillRect/>
          </a:stretch>
        </p:blipFill>
        <p:spPr>
          <a:xfrm>
            <a:off x="4538825" y="1535650"/>
            <a:ext cx="4528900" cy="2243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Cola</a:t>
            </a:r>
            <a:endParaRPr/>
          </a:p>
        </p:txBody>
      </p:sp>
      <p:sp>
        <p:nvSpPr>
          <p:cNvPr id="201" name="Google Shape;201;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419"/>
              <a:t>La estrategia de búsqueda será una función que seleccione de este conjunto el siguiente nodo a ex pandir. Aunque esto sea conceptualmente sencillo, podría ser computacionalmente costoso, porque la función estrategia quizá tenga que mirar cada elemento del conjunto para escoger el mejor. Por lo tanto, nosotros asumiremos que la colección de nodos se implementa como una cola. Las operaciones en una cola son como siguen:</a:t>
            </a:r>
            <a:endParaRPr/>
          </a:p>
          <a:p>
            <a:pPr indent="-325755" lvl="0" marL="457200" rtl="0" algn="l">
              <a:spcBef>
                <a:spcPts val="1200"/>
              </a:spcBef>
              <a:spcAft>
                <a:spcPts val="0"/>
              </a:spcAft>
              <a:buSzPct val="100000"/>
              <a:buChar char="●"/>
            </a:pPr>
            <a:r>
              <a:rPr lang="es-419"/>
              <a:t>HACER-COLA(elemento, ...) crea una cola con el(los) elemento(s) dado(s).</a:t>
            </a:r>
            <a:endParaRPr/>
          </a:p>
          <a:p>
            <a:pPr indent="-325755" lvl="0" marL="457200" rtl="0" algn="l">
              <a:spcBef>
                <a:spcPts val="0"/>
              </a:spcBef>
              <a:spcAft>
                <a:spcPts val="0"/>
              </a:spcAft>
              <a:buSzPct val="100000"/>
              <a:buChar char="●"/>
            </a:pPr>
            <a:r>
              <a:rPr lang="es-419"/>
              <a:t>VACIA?(cola) devuelve verdadero si no hay ningún elemento en la cola.</a:t>
            </a:r>
            <a:endParaRPr/>
          </a:p>
          <a:p>
            <a:pPr indent="-325755" lvl="0" marL="457200" rtl="0" algn="l">
              <a:spcBef>
                <a:spcPts val="0"/>
              </a:spcBef>
              <a:spcAft>
                <a:spcPts val="0"/>
              </a:spcAft>
              <a:buSzPct val="100000"/>
              <a:buChar char="●"/>
            </a:pPr>
            <a:r>
              <a:rPr lang="es-419"/>
              <a:t>PRIMERO(cola) devuelve el primer elemento de la cola.</a:t>
            </a:r>
            <a:endParaRPr/>
          </a:p>
          <a:p>
            <a:pPr indent="-325755" lvl="0" marL="457200" rtl="0" algn="l">
              <a:spcBef>
                <a:spcPts val="0"/>
              </a:spcBef>
              <a:spcAft>
                <a:spcPts val="0"/>
              </a:spcAft>
              <a:buSzPct val="100000"/>
              <a:buChar char="●"/>
            </a:pPr>
            <a:r>
              <a:rPr lang="es-419"/>
              <a:t>BORRAR-PRIMERO(cola) devuelve PRIMERO(cola) y lo borra de la cola.</a:t>
            </a:r>
            <a:endParaRPr/>
          </a:p>
          <a:p>
            <a:pPr indent="-325755" lvl="0" marL="457200" rtl="0" algn="l">
              <a:spcBef>
                <a:spcPts val="0"/>
              </a:spcBef>
              <a:spcAft>
                <a:spcPts val="0"/>
              </a:spcAft>
              <a:buSzPct val="100000"/>
              <a:buChar char="●"/>
            </a:pPr>
            <a:r>
              <a:rPr lang="es-419"/>
              <a:t>INSERTA(elemento,cola) inserta un elemento en la cola y devuelve la cola resultado. (Veremos que tipos diferentes de colas insertan los elementos en órdenes diferentes.)</a:t>
            </a:r>
            <a:endParaRPr/>
          </a:p>
          <a:p>
            <a:pPr indent="-325755" lvl="0" marL="457200" rtl="0" algn="l">
              <a:spcBef>
                <a:spcPts val="0"/>
              </a:spcBef>
              <a:spcAft>
                <a:spcPts val="0"/>
              </a:spcAft>
              <a:buSzPct val="100000"/>
              <a:buChar char="●"/>
            </a:pPr>
            <a:r>
              <a:rPr lang="es-419"/>
              <a:t>INSERTAR-TODO(elementos,cola) inserta un conjunto de elementos en la cola y devuelve la cola resultado.</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Algoritmo general de b</a:t>
            </a:r>
            <a:r>
              <a:rPr lang="es-419"/>
              <a:t>úsqueda en árboles</a:t>
            </a:r>
            <a:endParaRPr/>
          </a:p>
        </p:txBody>
      </p:sp>
      <p:sp>
        <p:nvSpPr>
          <p:cNvPr id="207" name="Google Shape;207;p38"/>
          <p:cNvSpPr txBox="1"/>
          <p:nvPr>
            <p:ph idx="1" type="body"/>
          </p:nvPr>
        </p:nvSpPr>
        <p:spPr>
          <a:xfrm>
            <a:off x="122600" y="1152475"/>
            <a:ext cx="4221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770"/>
              <a:buFont typeface="Arial"/>
              <a:buNone/>
            </a:pPr>
            <a:r>
              <a:rPr b="1" lang="es-419" sz="800"/>
              <a:t>función</a:t>
            </a:r>
            <a:r>
              <a:rPr lang="es-419" sz="800"/>
              <a:t> BÚSQUEDA-ÁRBOLES(problema,frontera) </a:t>
            </a:r>
            <a:r>
              <a:rPr b="1" lang="es-419" sz="800"/>
              <a:t>devuelve</a:t>
            </a:r>
            <a:r>
              <a:rPr lang="es-419" sz="800"/>
              <a:t> una solución o fallo</a:t>
            </a:r>
            <a:endParaRPr sz="800"/>
          </a:p>
          <a:p>
            <a:pPr indent="457200" lvl="0" marL="0" rtl="0" algn="l">
              <a:spcBef>
                <a:spcPts val="1200"/>
              </a:spcBef>
              <a:spcAft>
                <a:spcPts val="0"/>
              </a:spcAft>
              <a:buClr>
                <a:schemeClr val="dk1"/>
              </a:buClr>
              <a:buSzPts val="770"/>
              <a:buFont typeface="Arial"/>
              <a:buNone/>
            </a:pPr>
            <a:r>
              <a:rPr lang="es-419" sz="800"/>
              <a:t>frontera ← INSERTA(HACER-NODO(ESTADO-INICIAL[problema]), frontera)</a:t>
            </a:r>
            <a:endParaRPr sz="800"/>
          </a:p>
          <a:p>
            <a:pPr indent="457200" lvl="0" marL="0" rtl="0" algn="l">
              <a:spcBef>
                <a:spcPts val="1200"/>
              </a:spcBef>
              <a:spcAft>
                <a:spcPts val="0"/>
              </a:spcAft>
              <a:buClr>
                <a:schemeClr val="dk1"/>
              </a:buClr>
              <a:buSzPts val="770"/>
              <a:buFont typeface="Arial"/>
              <a:buNone/>
            </a:pPr>
            <a:r>
              <a:rPr b="1" lang="es-419" sz="800"/>
              <a:t>hacer bucle</a:t>
            </a:r>
            <a:endParaRPr b="1" sz="800"/>
          </a:p>
          <a:p>
            <a:pPr indent="457200" lvl="0" marL="0" rtl="0" algn="l">
              <a:spcBef>
                <a:spcPts val="1200"/>
              </a:spcBef>
              <a:spcAft>
                <a:spcPts val="0"/>
              </a:spcAft>
              <a:buClr>
                <a:schemeClr val="dk1"/>
              </a:buClr>
              <a:buSzPts val="770"/>
              <a:buFont typeface="Arial"/>
              <a:buNone/>
            </a:pPr>
            <a:r>
              <a:rPr lang="es-419" sz="800"/>
              <a:t>si VACIA?(frontera) </a:t>
            </a:r>
            <a:r>
              <a:rPr b="1" lang="es-419" sz="800"/>
              <a:t>entonces devolver</a:t>
            </a:r>
            <a:r>
              <a:rPr lang="es-419" sz="800"/>
              <a:t> fallo.</a:t>
            </a:r>
            <a:endParaRPr sz="800"/>
          </a:p>
          <a:p>
            <a:pPr indent="457200" lvl="0" marL="0" rtl="0" algn="l">
              <a:spcBef>
                <a:spcPts val="1200"/>
              </a:spcBef>
              <a:spcAft>
                <a:spcPts val="0"/>
              </a:spcAft>
              <a:buClr>
                <a:schemeClr val="dk1"/>
              </a:buClr>
              <a:buSzPts val="770"/>
              <a:buFont typeface="Arial"/>
              <a:buNone/>
            </a:pPr>
            <a:r>
              <a:rPr lang="es-419" sz="800"/>
              <a:t>nodo ← BORRAR-PRIMERO(frontera)</a:t>
            </a:r>
            <a:endParaRPr sz="800"/>
          </a:p>
          <a:p>
            <a:pPr indent="457200" lvl="0" marL="0" rtl="0" algn="l">
              <a:spcBef>
                <a:spcPts val="1200"/>
              </a:spcBef>
              <a:spcAft>
                <a:spcPts val="0"/>
              </a:spcAft>
              <a:buSzPts val="770"/>
              <a:buNone/>
            </a:pPr>
            <a:r>
              <a:rPr b="1" lang="es-419" sz="800"/>
              <a:t>si</a:t>
            </a:r>
            <a:r>
              <a:rPr lang="es-419" sz="800"/>
              <a:t> TEST-OBJETIVO[problema] aplicado al ESTADO[nodo] es cierto</a:t>
            </a:r>
            <a:endParaRPr sz="800"/>
          </a:p>
          <a:p>
            <a:pPr indent="457200" lvl="0" marL="457200" rtl="0" algn="l">
              <a:spcBef>
                <a:spcPts val="1200"/>
              </a:spcBef>
              <a:spcAft>
                <a:spcPts val="0"/>
              </a:spcAft>
              <a:buClr>
                <a:schemeClr val="dk1"/>
              </a:buClr>
              <a:buSzPts val="770"/>
              <a:buFont typeface="Arial"/>
              <a:buNone/>
            </a:pPr>
            <a:r>
              <a:rPr b="1" lang="es-419" sz="800"/>
              <a:t>entonces</a:t>
            </a:r>
            <a:r>
              <a:rPr lang="es-419" sz="800"/>
              <a:t> devolver SOLUCIÓN(nodo)</a:t>
            </a:r>
            <a:endParaRPr sz="800"/>
          </a:p>
          <a:p>
            <a:pPr indent="457200" lvl="0" marL="0" rtl="0" algn="l">
              <a:spcBef>
                <a:spcPts val="1200"/>
              </a:spcBef>
              <a:spcAft>
                <a:spcPts val="0"/>
              </a:spcAft>
              <a:buClr>
                <a:schemeClr val="dk1"/>
              </a:buClr>
              <a:buSzPts val="770"/>
              <a:buFont typeface="Arial"/>
              <a:buNone/>
            </a:pPr>
            <a:r>
              <a:rPr lang="es-419" sz="800"/>
              <a:t>frontera ← INSERTAR-TODO(EXPANDIR(nodo,problema),frontera)</a:t>
            </a:r>
            <a:endParaRPr sz="800"/>
          </a:p>
          <a:p>
            <a:pPr indent="0" lvl="0" marL="0" rtl="0" algn="l">
              <a:spcBef>
                <a:spcPts val="1200"/>
              </a:spcBef>
              <a:spcAft>
                <a:spcPts val="1200"/>
              </a:spcAft>
              <a:buSzPts val="770"/>
              <a:buNone/>
            </a:pPr>
            <a:r>
              <a:t/>
            </a:r>
            <a:endParaRPr sz="800"/>
          </a:p>
        </p:txBody>
      </p:sp>
      <p:sp>
        <p:nvSpPr>
          <p:cNvPr id="208" name="Google Shape;208;p38"/>
          <p:cNvSpPr txBox="1"/>
          <p:nvPr>
            <p:ph idx="2" type="body"/>
          </p:nvPr>
        </p:nvSpPr>
        <p:spPr>
          <a:xfrm>
            <a:off x="4300850" y="1152475"/>
            <a:ext cx="4531500" cy="3416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688"/>
              <a:buNone/>
            </a:pPr>
            <a:r>
              <a:rPr b="1" lang="es-419" sz="800"/>
              <a:t>función</a:t>
            </a:r>
            <a:r>
              <a:rPr lang="es-419" sz="800"/>
              <a:t> EXPANDIR(nodo,problema) </a:t>
            </a:r>
            <a:r>
              <a:rPr b="1" lang="es-419" sz="800"/>
              <a:t>devuelve</a:t>
            </a:r>
            <a:r>
              <a:rPr lang="es-419" sz="800"/>
              <a:t> un conjunto de nodos</a:t>
            </a:r>
            <a:endParaRPr sz="800"/>
          </a:p>
          <a:p>
            <a:pPr indent="457200" lvl="0" marL="0" rtl="0" algn="l">
              <a:lnSpc>
                <a:spcPct val="95000"/>
              </a:lnSpc>
              <a:spcBef>
                <a:spcPts val="1200"/>
              </a:spcBef>
              <a:spcAft>
                <a:spcPts val="0"/>
              </a:spcAft>
              <a:buSzPts val="688"/>
              <a:buNone/>
            </a:pPr>
            <a:r>
              <a:rPr lang="es-419" sz="800"/>
              <a:t>sucesores ← conjunto vacío</a:t>
            </a:r>
            <a:endParaRPr sz="800"/>
          </a:p>
          <a:p>
            <a:pPr indent="457200" lvl="0" marL="0" rtl="0" algn="l">
              <a:lnSpc>
                <a:spcPct val="95000"/>
              </a:lnSpc>
              <a:spcBef>
                <a:spcPts val="1200"/>
              </a:spcBef>
              <a:spcAft>
                <a:spcPts val="0"/>
              </a:spcAft>
              <a:buSzPts val="688"/>
              <a:buNone/>
            </a:pPr>
            <a:r>
              <a:rPr b="1" lang="es-419" sz="800"/>
              <a:t>para cada</a:t>
            </a:r>
            <a:r>
              <a:rPr lang="es-419" sz="800"/>
              <a:t> (acción,resultado) en SUCESOR-FN[problema](ESTADO[nodo]) hacer</a:t>
            </a:r>
            <a:endParaRPr sz="800"/>
          </a:p>
          <a:p>
            <a:pPr indent="457200" lvl="0" marL="457200" rtl="0" algn="l">
              <a:lnSpc>
                <a:spcPct val="95000"/>
              </a:lnSpc>
              <a:spcBef>
                <a:spcPts val="1200"/>
              </a:spcBef>
              <a:spcAft>
                <a:spcPts val="0"/>
              </a:spcAft>
              <a:buSzPts val="688"/>
              <a:buNone/>
            </a:pPr>
            <a:r>
              <a:rPr lang="es-419" sz="800"/>
              <a:t>s ← un nuevo NODO</a:t>
            </a:r>
            <a:endParaRPr sz="800"/>
          </a:p>
          <a:p>
            <a:pPr indent="457200" lvl="0" marL="457200" rtl="0" algn="l">
              <a:lnSpc>
                <a:spcPct val="95000"/>
              </a:lnSpc>
              <a:spcBef>
                <a:spcPts val="1200"/>
              </a:spcBef>
              <a:spcAft>
                <a:spcPts val="0"/>
              </a:spcAft>
              <a:buSzPts val="688"/>
              <a:buNone/>
            </a:pPr>
            <a:r>
              <a:rPr lang="es-419" sz="800"/>
              <a:t>ESTADO[s] ← resultado</a:t>
            </a:r>
            <a:endParaRPr sz="800"/>
          </a:p>
          <a:p>
            <a:pPr indent="457200" lvl="0" marL="457200" rtl="0" algn="l">
              <a:lnSpc>
                <a:spcPct val="95000"/>
              </a:lnSpc>
              <a:spcBef>
                <a:spcPts val="1200"/>
              </a:spcBef>
              <a:spcAft>
                <a:spcPts val="0"/>
              </a:spcAft>
              <a:buSzPts val="688"/>
              <a:buNone/>
            </a:pPr>
            <a:r>
              <a:rPr lang="es-419" sz="800"/>
              <a:t>NODO-PADRE[s] ← nodo</a:t>
            </a:r>
            <a:endParaRPr sz="800"/>
          </a:p>
          <a:p>
            <a:pPr indent="457200" lvl="0" marL="457200" rtl="0" algn="l">
              <a:lnSpc>
                <a:spcPct val="95000"/>
              </a:lnSpc>
              <a:spcBef>
                <a:spcPts val="1200"/>
              </a:spcBef>
              <a:spcAft>
                <a:spcPts val="0"/>
              </a:spcAft>
              <a:buSzPts val="688"/>
              <a:buNone/>
            </a:pPr>
            <a:r>
              <a:rPr lang="es-419" sz="800"/>
              <a:t>ACCIÓN[s] ← acción</a:t>
            </a:r>
            <a:endParaRPr sz="800"/>
          </a:p>
          <a:p>
            <a:pPr indent="457200" lvl="0" marL="457200" rtl="0" algn="l">
              <a:lnSpc>
                <a:spcPct val="95000"/>
              </a:lnSpc>
              <a:spcBef>
                <a:spcPts val="1200"/>
              </a:spcBef>
              <a:spcAft>
                <a:spcPts val="0"/>
              </a:spcAft>
              <a:buSzPts val="688"/>
              <a:buNone/>
            </a:pPr>
            <a:r>
              <a:rPr lang="es-419" sz="800"/>
              <a:t>COSTO-CAMINO[s] ← COSTO-CAMINO[nodo]  COSTO-INDIVIDUAL(nodo,acción,s)</a:t>
            </a:r>
            <a:endParaRPr sz="800"/>
          </a:p>
          <a:p>
            <a:pPr indent="457200" lvl="0" marL="457200" rtl="0" algn="l">
              <a:lnSpc>
                <a:spcPct val="95000"/>
              </a:lnSpc>
              <a:spcBef>
                <a:spcPts val="1200"/>
              </a:spcBef>
              <a:spcAft>
                <a:spcPts val="0"/>
              </a:spcAft>
              <a:buSzPts val="688"/>
              <a:buNone/>
            </a:pPr>
            <a:r>
              <a:rPr lang="es-419" sz="800"/>
              <a:t>PROFUNDIDAD[s] ← PROFUNDIDAD[nodo]  + 1</a:t>
            </a:r>
            <a:endParaRPr sz="800"/>
          </a:p>
          <a:p>
            <a:pPr indent="457200" lvl="0" marL="457200" rtl="0" algn="l">
              <a:lnSpc>
                <a:spcPct val="95000"/>
              </a:lnSpc>
              <a:spcBef>
                <a:spcPts val="1200"/>
              </a:spcBef>
              <a:spcAft>
                <a:spcPts val="0"/>
              </a:spcAft>
              <a:buSzPts val="688"/>
              <a:buNone/>
            </a:pPr>
            <a:r>
              <a:rPr lang="es-419" sz="800"/>
              <a:t>añadir s a sucesores</a:t>
            </a:r>
            <a:endParaRPr sz="800"/>
          </a:p>
          <a:p>
            <a:pPr indent="0" lvl="0" marL="457200" rtl="0" algn="l">
              <a:lnSpc>
                <a:spcPct val="95000"/>
              </a:lnSpc>
              <a:spcBef>
                <a:spcPts val="1200"/>
              </a:spcBef>
              <a:spcAft>
                <a:spcPts val="1200"/>
              </a:spcAft>
              <a:buClr>
                <a:schemeClr val="dk1"/>
              </a:buClr>
              <a:buSzPts val="688"/>
              <a:buFont typeface="Arial"/>
              <a:buNone/>
            </a:pPr>
            <a:r>
              <a:rPr b="1" lang="es-419" sz="800"/>
              <a:t>devolver</a:t>
            </a:r>
            <a:r>
              <a:rPr lang="es-419" sz="800"/>
              <a:t> sucesores</a:t>
            </a:r>
            <a:endParaRPr sz="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Medir el rendimiento</a:t>
            </a:r>
            <a:endParaRPr/>
          </a:p>
        </p:txBody>
      </p:sp>
      <p:sp>
        <p:nvSpPr>
          <p:cNvPr id="214" name="Google Shape;214;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419"/>
              <a:t>La salida del algoritmo de resolución de problemas es fallo o una solución. (Algunos algoritmos podrían caer en un bucle infinito y nunca devolver una salida.) Evaluaremos el rendimiento de un algoritmo de cuatro formas:</a:t>
            </a:r>
            <a:endParaRPr/>
          </a:p>
          <a:p>
            <a:pPr indent="-342900" lvl="0" marL="457200" rtl="0" algn="l">
              <a:spcBef>
                <a:spcPts val="1200"/>
              </a:spcBef>
              <a:spcAft>
                <a:spcPts val="0"/>
              </a:spcAft>
              <a:buSzPts val="1800"/>
              <a:buChar char="●"/>
            </a:pPr>
            <a:r>
              <a:rPr b="1" lang="es-419"/>
              <a:t>Completitud</a:t>
            </a:r>
            <a:r>
              <a:rPr lang="es-419"/>
              <a:t>: ¿está garantizado que el algoritmo encuentre una solución cuando esta exista?</a:t>
            </a:r>
            <a:endParaRPr/>
          </a:p>
          <a:p>
            <a:pPr indent="-342900" lvl="0" marL="457200" rtl="0" algn="l">
              <a:spcBef>
                <a:spcPts val="0"/>
              </a:spcBef>
              <a:spcAft>
                <a:spcPts val="0"/>
              </a:spcAft>
              <a:buSzPts val="1800"/>
              <a:buChar char="●"/>
            </a:pPr>
            <a:r>
              <a:rPr b="1" lang="es-419"/>
              <a:t>Optimización</a:t>
            </a:r>
            <a:r>
              <a:rPr lang="es-419"/>
              <a:t>: ¿encuentra la estrategia la solución óptima?</a:t>
            </a:r>
            <a:endParaRPr/>
          </a:p>
          <a:p>
            <a:pPr indent="-342900" lvl="0" marL="457200" rtl="0" algn="l">
              <a:spcBef>
                <a:spcPts val="0"/>
              </a:spcBef>
              <a:spcAft>
                <a:spcPts val="0"/>
              </a:spcAft>
              <a:buSzPts val="1800"/>
              <a:buChar char="●"/>
            </a:pPr>
            <a:r>
              <a:rPr b="1" lang="es-419"/>
              <a:t>Complejidad en tiempo</a:t>
            </a:r>
            <a:r>
              <a:rPr lang="es-419"/>
              <a:t>: ¿cuánto tarda en encontrar una solución?</a:t>
            </a:r>
            <a:endParaRPr/>
          </a:p>
          <a:p>
            <a:pPr indent="-342900" lvl="0" marL="457200" rtl="0" algn="l">
              <a:spcBef>
                <a:spcPts val="0"/>
              </a:spcBef>
              <a:spcAft>
                <a:spcPts val="0"/>
              </a:spcAft>
              <a:buSzPts val="1800"/>
              <a:buChar char="●"/>
            </a:pPr>
            <a:r>
              <a:rPr b="1" lang="es-419"/>
              <a:t>Complejidad en espacio</a:t>
            </a:r>
            <a:r>
              <a:rPr lang="es-419"/>
              <a:t>: ¿cuánta memoria se necesita para el funcionamiento de la búsqueda?</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Medir el rendimiento</a:t>
            </a:r>
            <a:endParaRPr/>
          </a:p>
        </p:txBody>
      </p:sp>
      <p:sp>
        <p:nvSpPr>
          <p:cNvPr id="220" name="Google Shape;220;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s-419"/>
              <a:t>La complejidad en tiempo y espacio siempre se considera con respecto a alguna medida de la dificultad del problema. En informática teórica, la medida es el tamaño del grafo del espacio de estados, porque el grafo se ve como una estructura de datos explícita que se introduce al programa de búsqueda. (El mapa de Rumanía es un ejemplo de esto.)</a:t>
            </a:r>
            <a:endParaRPr/>
          </a:p>
          <a:p>
            <a:pPr indent="0" lvl="0" marL="0" rtl="0" algn="l">
              <a:spcBef>
                <a:spcPts val="1200"/>
              </a:spcBef>
              <a:spcAft>
                <a:spcPts val="0"/>
              </a:spcAft>
              <a:buNone/>
            </a:pPr>
            <a:r>
              <a:rPr lang="es-419"/>
              <a:t>En IA, donde el grafo está representado de forma implícita por el estado inicial y la función sucesor y frecuentemente es infinito, la complejidad se expresa en términos de tres cantidades: </a:t>
            </a:r>
            <a:endParaRPr/>
          </a:p>
          <a:p>
            <a:pPr indent="-334327" lvl="0" marL="457200" rtl="0" algn="l">
              <a:spcBef>
                <a:spcPts val="1200"/>
              </a:spcBef>
              <a:spcAft>
                <a:spcPts val="0"/>
              </a:spcAft>
              <a:buSzPct val="100000"/>
              <a:buChar char="●"/>
            </a:pPr>
            <a:r>
              <a:rPr lang="es-419"/>
              <a:t>b, el factor de ramificación o el máximo número de sucesores de cualquier nodo;</a:t>
            </a:r>
            <a:endParaRPr/>
          </a:p>
          <a:p>
            <a:pPr indent="-334327" lvl="0" marL="457200" rtl="0" algn="l">
              <a:spcBef>
                <a:spcPts val="0"/>
              </a:spcBef>
              <a:spcAft>
                <a:spcPts val="0"/>
              </a:spcAft>
              <a:buSzPct val="100000"/>
              <a:buChar char="●"/>
            </a:pPr>
            <a:r>
              <a:rPr lang="es-419"/>
              <a:t>d, la profundidad del nodo objetivo más superficial; y </a:t>
            </a:r>
            <a:endParaRPr/>
          </a:p>
          <a:p>
            <a:pPr indent="-334327" lvl="0" marL="457200" rtl="0" algn="l">
              <a:spcBef>
                <a:spcPts val="0"/>
              </a:spcBef>
              <a:spcAft>
                <a:spcPts val="0"/>
              </a:spcAft>
              <a:buSzPct val="100000"/>
              <a:buChar char="●"/>
            </a:pPr>
            <a:r>
              <a:rPr lang="es-419"/>
              <a:t>m, la longitud máxima de cualquier camino en el espacio de estados.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Medir el rendimiento</a:t>
            </a:r>
            <a:endParaRPr/>
          </a:p>
        </p:txBody>
      </p:sp>
      <p:sp>
        <p:nvSpPr>
          <p:cNvPr id="226" name="Google Shape;226;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s-419"/>
              <a:t>El tiempo a menudo se mide en términos de número de nodos generados durante la búsqueda, y el espacio en términos de máximo número de nodos que se almacena en memoria.</a:t>
            </a:r>
            <a:endParaRPr/>
          </a:p>
          <a:p>
            <a:pPr indent="0" lvl="0" marL="0" rtl="0" algn="l">
              <a:spcBef>
                <a:spcPts val="1200"/>
              </a:spcBef>
              <a:spcAft>
                <a:spcPts val="0"/>
              </a:spcAft>
              <a:buNone/>
            </a:pPr>
            <a:r>
              <a:rPr lang="es-419"/>
              <a:t>Para valorar la eficacia de un algoritmo de búsqueda, podemos considerar el costo de la búsqueda (que depende típicamente de la complejidad en tiempo, pero puede incluir también un término para el uso de la memoria) o podemos utilizar el coste total, que combina el costo de la búsqueda y el costo del camino solución encontrado. </a:t>
            </a:r>
            <a:endParaRPr/>
          </a:p>
          <a:p>
            <a:pPr indent="0" lvl="0" marL="0" rtl="0" algn="l">
              <a:spcBef>
                <a:spcPts val="1200"/>
              </a:spcBef>
              <a:spcAft>
                <a:spcPts val="1200"/>
              </a:spcAft>
              <a:buNone/>
            </a:pPr>
            <a:r>
              <a:rPr lang="es-419"/>
              <a:t>Para el problema de encontrar una ruta desde Arad hasta Bucarest, el costo de la búsqueda es la cantidad de tiempo que ha necesitado la búsqueda y el costo de la solución es la longitud total en kilómetros del camino. Así, para el cálculo del coste total, tenemos que sumar kilómetros y milisegundos. No hay ninguna conversión entre los dos, pero quizá sea razonable, en este caso, convertir kilómetros en milisegundos utilizando una estimación de la velocidad media de un coche (debido a que el tiempo es lo que cuida el agente.) Esto permite al agente encontrar un punto óptimo de intercambio en el cual el cálculo adicional para encontrar que un camino más corto llegue a ser contraproducente.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Problemas tur</a:t>
            </a:r>
            <a:r>
              <a:rPr lang="es-419"/>
              <a:t>ísticos</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419"/>
              <a:t>Los problemas turísticos están estrechamente relacionados con los problemas de búsqueda de una ruta, pero con una importante diferencia. Consideremos, por ejemplo, el problema, «visitar cada ciudad al menos una vez, comenzando y finalizando en Bucarest». </a:t>
            </a:r>
            <a:endParaRPr/>
          </a:p>
          <a:p>
            <a:pPr indent="0" lvl="0" marL="0" rtl="0" algn="l">
              <a:spcBef>
                <a:spcPts val="1200"/>
              </a:spcBef>
              <a:spcAft>
                <a:spcPts val="1200"/>
              </a:spcAft>
              <a:buNone/>
            </a:pPr>
            <a:r>
              <a:rPr lang="es-419"/>
              <a:t>Como en la búsqueda de rutas, las acciones corresponden a viajes entre ciudades adyacentes. </a:t>
            </a:r>
            <a:r>
              <a:rPr b="1" lang="es-419"/>
              <a:t>El espacio de estados, sin embargo, es absolutamente diferente.</a:t>
            </a:r>
            <a:r>
              <a:rPr lang="es-419"/>
              <a:t> Cada estado debe incluir no sólo la localización actual sino también las ciudades que el agente ha visitado. El estado inicial sería «En Bucarest; visitado {Bucarest}», un estado intermedio típico sería «En Vaslui; visitado {Bucarest, Urziceni, Vaslui}», y el test objetivo comprobaría si el agente está en Bucarest y ha visitado las 20 ciudades.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Problema del viajante</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El problema del viajante de comercio (PVC) es un problema de ruta en la que cada ciudad es visitada exactamente una vez. </a:t>
            </a:r>
            <a:r>
              <a:rPr b="1" lang="es-419"/>
              <a:t>La tarea principal es encontrar el viaje más corto.</a:t>
            </a:r>
            <a:r>
              <a:rPr lang="es-419"/>
              <a:t> El problema es de tipo NP duro, pero se ha hecho un gran esfuerzo para mejorar las capacidades de los algoritmos del PVC. Además de planificación de los viajes del viajante de comercio, estos algoritmos se han utilizado para tareas tales como la planificación de los movimientos de los taladros de un circuito impreso y para abastecer de máquinas a las tiendas.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Distribuci</a:t>
            </a:r>
            <a:r>
              <a:rPr lang="es-419"/>
              <a:t>ón VLSI</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s-419"/>
              <a:t>Un problema de distribución VLSI </a:t>
            </a:r>
            <a:r>
              <a:rPr b="1" lang="es-419"/>
              <a:t>requiere la colocación de millones de componentes y de conexiones en un chip verificando que el área es mínima, que se reduce al mínimo el circuito, que se reduce al mínimo las capacitaciones, y se maximiza la producción de fabricación. </a:t>
            </a:r>
            <a:endParaRPr b="1"/>
          </a:p>
          <a:p>
            <a:pPr indent="0" lvl="0" marL="0" rtl="0" algn="l">
              <a:spcBef>
                <a:spcPts val="1200"/>
              </a:spcBef>
              <a:spcAft>
                <a:spcPts val="0"/>
              </a:spcAft>
              <a:buNone/>
            </a:pPr>
            <a:r>
              <a:rPr lang="es-419"/>
              <a:t>El problema de la distribución viene después de la fase de diseño lógico, y está dividido generalmente en dos partes: distribución de las celdas y dirección del canal. En la distribución de las celdas, los componentes primitivos del circuito se agrupan en las celdas, cada una de las cuales realiza una cierta función. Cada celda tiene una característica fija (el tamaño y la forma) y requiere un cierto número de conexiones a cada una de las otras celdas. </a:t>
            </a:r>
            <a:endParaRPr/>
          </a:p>
          <a:p>
            <a:pPr indent="0" lvl="0" marL="0" rtl="0" algn="l">
              <a:spcBef>
                <a:spcPts val="1200"/>
              </a:spcBef>
              <a:spcAft>
                <a:spcPts val="1200"/>
              </a:spcAft>
              <a:buNone/>
            </a:pPr>
            <a:r>
              <a:rPr b="1" lang="es-419"/>
              <a:t>El objetivo principal es colocar las celdas en el chip de manera que no se superpongan y que quede espacio para que los alambres que conectan celdas puedan colocarse entre ellas.</a:t>
            </a:r>
            <a:r>
              <a:rPr lang="es-419"/>
              <a:t> La dirección del canal encuentra una ruta específica para cada alambre por los espacios entre las celdas. Estos problemas de búsqueda son extremadamente complejos, pero definitivamente dignos de resolver.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Navegaci</a:t>
            </a:r>
            <a:r>
              <a:rPr lang="es-419"/>
              <a:t>ón de robot</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s-419"/>
              <a:t>La navegación de un robot es una generalización del problema de encontrar una ruta descrito anteriormente. </a:t>
            </a:r>
            <a:r>
              <a:rPr b="1" lang="es-419"/>
              <a:t>Más que un conjunto discreto de rutas, un robot puede moverse en un espacio continuo con (en principio) un conjunto infinito de acciones y estados posibles. Para un robot circular que se mueve en una superficie plana, el espacio es esencialmente de dos dimensiones.</a:t>
            </a:r>
            <a:r>
              <a:rPr lang="es-419"/>
              <a:t> Cuando el robot tiene manos y piernas o ruedas que se deben controlar también, el espacio de búsqueda llega a ser de muchas dimensiones.</a:t>
            </a:r>
            <a:endParaRPr/>
          </a:p>
          <a:p>
            <a:pPr indent="0" lvl="0" marL="0" rtl="0" algn="l">
              <a:spcBef>
                <a:spcPts val="1200"/>
              </a:spcBef>
              <a:spcAft>
                <a:spcPts val="1200"/>
              </a:spcAft>
              <a:buNone/>
            </a:pPr>
            <a:r>
              <a:rPr lang="es-419"/>
              <a:t>Lo que se requiere es que las técnicas avanzadas hagan el espacio de búsqueda finito. Además de la complejidad del problema, los robots reales también deben tratar con errores en las lecturas de los sensores y controles del motor.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Ensamblaje autom</a:t>
            </a:r>
            <a:r>
              <a:rPr lang="es-419"/>
              <a:t>ático</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419"/>
              <a:t>La secuenciación para el ensamblaje automático por un robot de objetos complejos fue demostrado inicialmente por FREDDY (Michie, 1972). </a:t>
            </a:r>
            <a:endParaRPr/>
          </a:p>
          <a:p>
            <a:pPr indent="0" lvl="0" marL="0" rtl="0" algn="l">
              <a:spcBef>
                <a:spcPts val="1200"/>
              </a:spcBef>
              <a:spcAft>
                <a:spcPts val="0"/>
              </a:spcAft>
              <a:buNone/>
            </a:pPr>
            <a:r>
              <a:rPr lang="es-419"/>
              <a:t>Los progresos desde entonces han sido lentos pero seguros, hasta el punto de que el ensamblaje de objetos tales como motores eléctricos son económicamente factibles. En los problemas de ensamblaje, </a:t>
            </a:r>
            <a:r>
              <a:rPr b="1" lang="es-419"/>
              <a:t>lo principal es encontrar un orden en los objetos a ensamblar. Si se elige un orden equivocado, no habrá forma de añadir posteriormente una parte de la secuencia sin deshacer el trabajo ya hecho.</a:t>
            </a:r>
            <a:r>
              <a:rPr lang="es-419"/>
              <a:t> </a:t>
            </a:r>
            <a:endParaRPr/>
          </a:p>
          <a:p>
            <a:pPr indent="0" lvl="0" marL="0" rtl="0" algn="l">
              <a:spcBef>
                <a:spcPts val="1200"/>
              </a:spcBef>
              <a:spcAft>
                <a:spcPts val="1200"/>
              </a:spcAft>
              <a:buNone/>
            </a:pPr>
            <a:r>
              <a:rPr lang="es-419"/>
              <a:t>Verificar un paso para la viabilidad de la sucesión es un problema de búsqueda geométrico difícil muy relacionado con la navegación del robot. Así, la generación de sucesores legales es la parte costosa de la secuenciación para el ensamblaje. Cualquier algoritmo práctico debe evitar explorar todo, excepto una fracción pequeña del espacio de estados.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Diseño de </a:t>
            </a:r>
            <a:r>
              <a:rPr lang="es-419"/>
              <a:t>proteínas</a:t>
            </a:r>
            <a:r>
              <a:rPr lang="es-419"/>
              <a:t> y b</a:t>
            </a:r>
            <a:r>
              <a:rPr lang="es-419"/>
              <a:t>úsqueda en intenet</a:t>
            </a:r>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419"/>
              <a:t>Otro problema de ensamblaje importante es el diseño de proteínas, en el que el objetivo </a:t>
            </a:r>
            <a:r>
              <a:rPr b="1" lang="es-419"/>
              <a:t>es encontrar una secuencia de aminoácidos que se plegarán en una proteína de tres dimensiones con las propiedades adecuadas para curar alguna enfermedad.</a:t>
            </a:r>
            <a:endParaRPr b="1"/>
          </a:p>
          <a:p>
            <a:pPr indent="0" lvl="0" marL="0" rtl="0" algn="l">
              <a:spcBef>
                <a:spcPts val="1200"/>
              </a:spcBef>
              <a:spcAft>
                <a:spcPts val="1200"/>
              </a:spcAft>
              <a:buNone/>
            </a:pPr>
            <a:r>
              <a:rPr lang="es-419"/>
              <a:t>En la actualidad, </a:t>
            </a:r>
            <a:r>
              <a:rPr b="1" lang="es-419"/>
              <a:t>se ha incrementado la demanda de robots software que realicen la búsqueda en Internet, la búsqueda de respuestas a preguntas, de información relacionada o para compras. </a:t>
            </a:r>
            <a:r>
              <a:rPr lang="es-419"/>
              <a:t>Esto es una buena aplicación para las técnicas de búsqueda, porque es fácil concebir Internet como un grafo de nodos (páginas) conectadas por arcos.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419"/>
              <a:t>Repaso de teor</a:t>
            </a:r>
            <a:r>
              <a:rPr lang="es-419"/>
              <a:t>ía de grafos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