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31271491d9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31271491d9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373aee73c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373aee73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373aee73c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73aee73c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73aee73c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73aee73c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73aee73c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73aee73c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373aee73c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373aee73c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373aee73c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73aee73c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373aee73c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73aee73c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373aee73c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373aee73c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73aee73c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73aee73c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373aee73c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373aee73c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31271491d9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31271491d9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73aee73c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73aee73c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73aee73c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373aee73c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73aee73c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373aee73c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373aee73c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73aee73c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1271491d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1271491d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1271491d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1271491d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31271491d9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31271491d9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1271491d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1271491d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31271491d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31271491d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73aee73c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73aee73c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1271491d9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31271491d9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Fundamentos de la 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Matemáticas</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s-419"/>
              <a:t>A pesar del rápido incremento en la velocidad de los computadores, los sistemas inteligentes se caracterizarán por el uso cuidadoso que hacen de los recursos. De manera sucinta, ¡el mundo es un ejemplo de problema extremadamente grande! </a:t>
            </a:r>
            <a:endParaRPr/>
          </a:p>
          <a:p>
            <a:pPr indent="0" lvl="0" marL="0" rtl="0" algn="l">
              <a:spcBef>
                <a:spcPts val="1200"/>
              </a:spcBef>
              <a:spcAft>
                <a:spcPts val="0"/>
              </a:spcAft>
              <a:buNone/>
            </a:pPr>
            <a:r>
              <a:rPr lang="es-419"/>
              <a:t>Además de la lógica y el cálculo, la tercera gran contribución de las matemáticas a la IA es la teoría de la probabilidad. El italiano Gerolamo Cardano (1501-1576) fue el primero en proponer la idea de probabilidad, presentándola en términos de los resultados de juegos de apuesta. </a:t>
            </a:r>
            <a:endParaRPr/>
          </a:p>
          <a:p>
            <a:pPr indent="0" lvl="0" marL="0" rtl="0" algn="l">
              <a:spcBef>
                <a:spcPts val="1200"/>
              </a:spcBef>
              <a:spcAft>
                <a:spcPts val="0"/>
              </a:spcAft>
              <a:buNone/>
            </a:pPr>
            <a:r>
              <a:rPr lang="es-419"/>
              <a:t>Pierre Fermat (1601-1665), Blaise Pascal (1623-1662), James Bernoulli (1654-1705), Pierre Laplace (1749-1827), entre otros, hicieron avanzar esta teoría e introdujeron nuevos métodos estadísticos. </a:t>
            </a:r>
            <a:endParaRPr/>
          </a:p>
          <a:p>
            <a:pPr indent="0" lvl="0" marL="0" rtl="0" algn="l">
              <a:spcBef>
                <a:spcPts val="1200"/>
              </a:spcBef>
              <a:spcAft>
                <a:spcPts val="1200"/>
              </a:spcAft>
              <a:buNone/>
            </a:pPr>
            <a:r>
              <a:rPr lang="es-419"/>
              <a:t>Thomas Bayes (1702-1761) propuso una regla para la actualización de probabilidades subjetivas a la luz de nuevas evidencias. La regla de Bayes y el área resultante llamado análisis Bayesiano conforman la base de las propuestas más modernas que abordan el razonamiento incierto en sistemas de IA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Econom</a:t>
            </a:r>
            <a:r>
              <a:rPr lang="es-419"/>
              <a:t>ía</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s-419"/>
              <a:t>¿Cómo se debe llevar a cabo el proceso de toma de decisiones para maximizar el rendimiento?</a:t>
            </a:r>
            <a:endParaRPr/>
          </a:p>
          <a:p>
            <a:pPr indent="-308610" lvl="0" marL="457200" rtl="0" algn="l">
              <a:spcBef>
                <a:spcPts val="0"/>
              </a:spcBef>
              <a:spcAft>
                <a:spcPts val="0"/>
              </a:spcAft>
              <a:buSzPct val="100000"/>
              <a:buChar char="●"/>
            </a:pPr>
            <a:r>
              <a:rPr lang="es-419"/>
              <a:t>¿Cómo se deben llevar a cabo acciones cuando otros no colaboren?</a:t>
            </a:r>
            <a:endParaRPr/>
          </a:p>
          <a:p>
            <a:pPr indent="-308610" lvl="0" marL="457200" rtl="0" algn="l">
              <a:spcBef>
                <a:spcPts val="0"/>
              </a:spcBef>
              <a:spcAft>
                <a:spcPts val="0"/>
              </a:spcAft>
              <a:buSzPct val="100000"/>
              <a:buChar char="●"/>
            </a:pPr>
            <a:r>
              <a:rPr lang="es-419"/>
              <a:t>¿Cómo se deben llevar a cabo acciones cuando los resultados se obtienen en un futuro lejano?</a:t>
            </a:r>
            <a:endParaRPr/>
          </a:p>
          <a:p>
            <a:pPr indent="0" lvl="0" marL="0" rtl="0" algn="l">
              <a:spcBef>
                <a:spcPts val="1200"/>
              </a:spcBef>
              <a:spcAft>
                <a:spcPts val="0"/>
              </a:spcAft>
              <a:buNone/>
            </a:pPr>
            <a:r>
              <a:rPr lang="es-419"/>
              <a:t>La ciencia de la economía comenzó en 1776, cuando el filósofo escocés Adam Smith (1723-1790) publicó An Inquiri into the Nature and Causes of the Wealth of Nations. Smith fue el primero en tratarlo como una ciencia, utilizando la idea de que las economías pueden concebirse como un conjunto de agentes individuales que intentan maximizar su propio estado de bienestar económico.</a:t>
            </a:r>
            <a:endParaRPr/>
          </a:p>
          <a:p>
            <a:pPr indent="0" lvl="0" marL="0" rtl="0" algn="l">
              <a:spcBef>
                <a:spcPts val="1200"/>
              </a:spcBef>
              <a:spcAft>
                <a:spcPts val="0"/>
              </a:spcAft>
              <a:buNone/>
            </a:pPr>
            <a:r>
              <a:rPr lang="es-419"/>
              <a:t>Léon Walras (1834-1910) formalizó el tratamiento matemático del «beneficio deseado» o utilidad, y fue posteriormente mejorado por Frank Ramsey (1931) y después por John von Neumann y Oskar Morgenstern en su libro The Theory of Games and Economic Behavior (1944)</a:t>
            </a:r>
            <a:endParaRPr/>
          </a:p>
          <a:p>
            <a:pPr indent="0" lvl="0" marL="0" rtl="0" algn="l">
              <a:spcBef>
                <a:spcPts val="1200"/>
              </a:spcBef>
              <a:spcAft>
                <a:spcPts val="1200"/>
              </a:spcAft>
              <a:buNone/>
            </a:pPr>
            <a:r>
              <a:rPr lang="es-419"/>
              <a:t>La teoría de la decisión, que combina la teoría de la probabilidad con la teoría de la utilidad, proporciona un marco completo y formal para la toma de decisiones (económicas o de otra índole) realizadas bajo incertidumbre, esto es, en casos en los que las descripciones probabilísticas capturan adecuadamente la forma en la que se toman las decisiones en el entorno; lo cual es adecuado para «grandes» economías en las que cada agente no necesita prestar atención a las acciones que lleven a cabo el resto de los agentes individualmente.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Economía</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s-419"/>
              <a:t>Cuando se trata de «pequeñas» economías, la situación se asemeja más a la de un juego: las acciones de un jugador pueden afectar significativamente a la utilidad de otro (tanto positiva como negativamente). </a:t>
            </a:r>
            <a:endParaRPr/>
          </a:p>
          <a:p>
            <a:pPr indent="0" lvl="0" marL="0" rtl="0" algn="l">
              <a:spcBef>
                <a:spcPts val="1200"/>
              </a:spcBef>
              <a:spcAft>
                <a:spcPts val="0"/>
              </a:spcAft>
              <a:buNone/>
            </a:pPr>
            <a:r>
              <a:rPr lang="es-419"/>
              <a:t>Los desarrollos de von Neumann y Morgenstern a partir de la teoría de juegos mostraban el hecho sorprendente de que, en algunos juegos, un agente racional debía actuar de forma aleatoria o, al menos, aleatoria en apariencia con respecto a sus contrincantes.</a:t>
            </a:r>
            <a:endParaRPr/>
          </a:p>
          <a:p>
            <a:pPr indent="0" lvl="0" marL="0" rtl="0" algn="l">
              <a:spcBef>
                <a:spcPts val="1200"/>
              </a:spcBef>
              <a:spcAft>
                <a:spcPts val="0"/>
              </a:spcAft>
              <a:buNone/>
            </a:pPr>
            <a:r>
              <a:rPr lang="es-419"/>
              <a:t>¿Cómo tomar decisiones racionales cuando los resultados de las acciones no son inmediatos y, por el contrario, se obtienen los resultados de las acciones de forma secuencial?  El trabajo de Richard Bellman (1957) formaliza una clase de problemas de decisión secuencial llamados procesos de decisión de Markov.</a:t>
            </a:r>
            <a:endParaRPr/>
          </a:p>
          <a:p>
            <a:pPr indent="0" lvl="0" marL="0" rtl="0" algn="l">
              <a:spcBef>
                <a:spcPts val="1200"/>
              </a:spcBef>
              <a:spcAft>
                <a:spcPts val="1200"/>
              </a:spcAft>
              <a:buNone/>
            </a:pPr>
            <a:r>
              <a:rPr lang="es-419"/>
              <a:t>Herbert Simon (1916-2001), uno de los primeros en investigar en el campo de la IA, ganó el premio Nobel en Economía en 1978 por su temprano trabajo, en el que mostró que los modelos basados en satisfacción (que toman decisiones que son «suficientemente buenas», en vez de realizar cálculos laboriosos para alcanzar decisiones óptimas) proporcionaban una descripción mejor del comportamiento humano real (Simon, 1947).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Neurociencias</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s-419"/>
              <a:t>La Neurociencia es el estudio del sistema neurológico, y en especial del cerebro. La forma exacta en la que en un cerebro se genera el pensamiento es uno de los grandes misterios de la ciencia. </a:t>
            </a:r>
            <a:endParaRPr/>
          </a:p>
          <a:p>
            <a:pPr indent="0" lvl="0" marL="0" rtl="0" algn="l">
              <a:spcBef>
                <a:spcPts val="1200"/>
              </a:spcBef>
              <a:spcAft>
                <a:spcPts val="0"/>
              </a:spcAft>
              <a:buNone/>
            </a:pPr>
            <a:r>
              <a:rPr lang="es-419"/>
              <a:t>Aristóteles escribió, «de entre todos los animales, el hombre tiene el cerebro más grande en proporción a su tamaño». Aunque, no fue hasta mediados del siglo XVIII cuando se aceptó mayoritariamente que el cerebro es la base de la conciencia. Hasta este momento, se pensaba que estaba localizado en el corazón, el bazo y la glándula pineal.</a:t>
            </a:r>
            <a:endParaRPr/>
          </a:p>
          <a:p>
            <a:pPr indent="0" lvl="0" marL="0" rtl="0" algn="l">
              <a:spcBef>
                <a:spcPts val="1200"/>
              </a:spcBef>
              <a:spcAft>
                <a:spcPts val="0"/>
              </a:spcAft>
              <a:buNone/>
            </a:pPr>
            <a:r>
              <a:rPr lang="es-419"/>
              <a:t>El estudio de Paul Broca (1824-1880) sobre la afasia (dificultad para hablar) en pacientes con el cerebro dañado, en 1861, le dio fuerza a este campo y convenció a la sociedad médica de la existencia de áreas localizadas en el cerebro responsables de funciones cognitivas específicas. En particular, mostró que la producción del habla se localizaba en una parte del hemisferio izquierdo; hoy en día conocida como el área de Broca. </a:t>
            </a:r>
            <a:endParaRPr/>
          </a:p>
          <a:p>
            <a:pPr indent="0" lvl="0" marL="0" rtl="0" algn="l">
              <a:spcBef>
                <a:spcPts val="1200"/>
              </a:spcBef>
              <a:spcAft>
                <a:spcPts val="0"/>
              </a:spcAft>
              <a:buNone/>
            </a:pPr>
            <a:r>
              <a:rPr lang="es-419"/>
              <a:t>En esta época ya se sabía que el cerebro estaba formado por células nerviosas o neuronas, pero no fue hasta 1873 cuando Camillo Golgi (1843-1926) desarrolló una técnica de coloración que permitió la observación de neuronas individuales en el cerebro.</a:t>
            </a:r>
            <a:endParaRPr/>
          </a:p>
          <a:p>
            <a:pPr indent="0" lvl="0" marL="0" rtl="0" algn="l">
              <a:spcBef>
                <a:spcPts val="1200"/>
              </a:spcBef>
              <a:spcAft>
                <a:spcPts val="1200"/>
              </a:spcAft>
              <a:buNone/>
            </a:pPr>
            <a:r>
              <a:rPr lang="es-419"/>
              <a:t>Santiago Ramón y Cajal (1852-1934) utilizó esta técnica es sus estudios pioneros sobre la estructura neuronal del cerebro.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Neurociencias</a:t>
            </a:r>
            <a:endParaRPr/>
          </a:p>
        </p:txBody>
      </p:sp>
      <p:pic>
        <p:nvPicPr>
          <p:cNvPr id="132" name="Google Shape;132;p26"/>
          <p:cNvPicPr preferRelativeResize="0"/>
          <p:nvPr/>
        </p:nvPicPr>
        <p:blipFill>
          <a:blip r:embed="rId3">
            <a:alphaModFix/>
          </a:blip>
          <a:stretch>
            <a:fillRect/>
          </a:stretch>
        </p:blipFill>
        <p:spPr>
          <a:xfrm>
            <a:off x="1349675" y="1175100"/>
            <a:ext cx="5984741" cy="3416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Neurociencias</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s-419"/>
              <a:t>Los estudios sobre la actividad de los cerebros intactos comenzó en 1929 con el descubrimiento del electroencefalograma (EEG) desarrollado por Hans Berger.</a:t>
            </a:r>
            <a:endParaRPr/>
          </a:p>
          <a:p>
            <a:pPr indent="0" lvl="0" marL="0" rtl="0" algn="l">
              <a:spcBef>
                <a:spcPts val="1200"/>
              </a:spcBef>
              <a:spcAft>
                <a:spcPts val="0"/>
              </a:spcAft>
              <a:buNone/>
            </a:pPr>
            <a:r>
              <a:rPr lang="es-419"/>
              <a:t>Las imágenes de resonancia magnética funcional (IRMF) (Ogawa et al., 1990) está proporcionando a los neurólogos imágenes detalladas de la actividad cerebral sin precedentes.</a:t>
            </a:r>
            <a:endParaRPr/>
          </a:p>
          <a:p>
            <a:pPr indent="0" lvl="0" marL="0" rtl="0" algn="l">
              <a:spcBef>
                <a:spcPts val="1200"/>
              </a:spcBef>
              <a:spcAft>
                <a:spcPts val="0"/>
              </a:spcAft>
              <a:buNone/>
            </a:pPr>
            <a:r>
              <a:rPr lang="es-419"/>
              <a:t>La conclusión verdaderamente increíble es que </a:t>
            </a:r>
            <a:r>
              <a:rPr i="1" lang="es-419"/>
              <a:t>una colección de simples células puede llegar a generar razonamiento, acción, y conciencia o, dicho en otras palabras, los cerebros generan las inteligencias</a:t>
            </a:r>
            <a:r>
              <a:rPr lang="es-419"/>
              <a:t> (Searle, 1992). </a:t>
            </a:r>
            <a:endParaRPr/>
          </a:p>
          <a:p>
            <a:pPr indent="0" lvl="0" marL="0" rtl="0" algn="l">
              <a:spcBef>
                <a:spcPts val="1200"/>
              </a:spcBef>
              <a:spcAft>
                <a:spcPts val="1200"/>
              </a:spcAft>
              <a:buNone/>
            </a:pPr>
            <a:r>
              <a:rPr lang="es-419"/>
              <a:t>Los circuitos de los computadores pueden ejecutar una instrucción en un nanosegundo, mientras que las neuronas son millones de veces más lentas. Las neuronas y las sinapsis del cerebro están activas simultáneamente, mientras que los computadores actuales tienen una o como mucho varias CPU. Por tanto, incluso sabiendo que un computador es un millón de veces más rápido en cuanto a su velocidad de intercambio, el cerebro acaba siendo 100.000 veces más rápido en lo que hace.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Psicolog</a:t>
            </a:r>
            <a:r>
              <a:rPr lang="es-419"/>
              <a:t>ía</a:t>
            </a: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s-419"/>
              <a:t>¿Cómo piensan y actúan los humanos y los animales?</a:t>
            </a:r>
            <a:endParaRPr/>
          </a:p>
          <a:p>
            <a:pPr indent="0" lvl="0" marL="0" rtl="0" algn="l">
              <a:spcBef>
                <a:spcPts val="1200"/>
              </a:spcBef>
              <a:spcAft>
                <a:spcPts val="0"/>
              </a:spcAft>
              <a:buNone/>
            </a:pPr>
            <a:r>
              <a:rPr lang="es-419"/>
              <a:t>La psicología científica se inició con los trabajos del físico alemán Hermann von Helmholtz (1821-1894), aplicó el método científico al estudio de la vista humana.</a:t>
            </a:r>
            <a:endParaRPr/>
          </a:p>
          <a:p>
            <a:pPr indent="0" lvl="0" marL="0" rtl="0" algn="l">
              <a:spcBef>
                <a:spcPts val="1200"/>
              </a:spcBef>
              <a:spcAft>
                <a:spcPts val="0"/>
              </a:spcAft>
              <a:buNone/>
            </a:pPr>
            <a:r>
              <a:rPr lang="es-419"/>
              <a:t>En 1879, Wundt abrió el primer laboratorio de psicología experimental y puso mucho énfasis en la realización de experimentos controlados cuidadosamente en la que sus operarios realizaban tareas de percepción o asociación al tiempo que sometían a introspección sus procesos mentales.</a:t>
            </a:r>
            <a:endParaRPr/>
          </a:p>
          <a:p>
            <a:pPr indent="0" lvl="0" marL="0" rtl="0" algn="l">
              <a:spcBef>
                <a:spcPts val="1200"/>
              </a:spcBef>
              <a:spcAft>
                <a:spcPts val="0"/>
              </a:spcAft>
              <a:buNone/>
            </a:pPr>
            <a:r>
              <a:rPr lang="es-419"/>
              <a:t>El movimiento</a:t>
            </a:r>
            <a:r>
              <a:rPr b="1" lang="es-419"/>
              <a:t> conductista</a:t>
            </a:r>
            <a:r>
              <a:rPr lang="es-419"/>
              <a:t>, liderado por John Watson (1878-1958), rechazando cualquier teoría en la que intervinieran procesos mentales, argumentando que la introspección no aportaba una evidencia fiable. Los conductistas insistieron en el estudio exclusivo de mediciones objetivas de percepciones (o estímulos) sobre animales y de las acciones resultantes (o respuestas). Construcciones mentales como conocimientos, creencias, objetivos y pasos en un razonamiento quedaron descartadas por ser consideradas «psicología popular» no científica.</a:t>
            </a:r>
            <a:endParaRPr/>
          </a:p>
          <a:p>
            <a:pPr indent="0" lvl="0" marL="0" rtl="0" algn="l">
              <a:spcBef>
                <a:spcPts val="1200"/>
              </a:spcBef>
              <a:spcAft>
                <a:spcPts val="1200"/>
              </a:spcAft>
              <a:buNone/>
            </a:pPr>
            <a:r>
              <a:rPr lang="es-419"/>
              <a:t>El conductismo hizo muchos descubrimientos utilizando ratas y palomas, pero tuvo menos éxito en la comprensión de los seres humanos. Aún así, su influencia en la psicología fue notable (especialmente en Estados Unidos) desde aproximadamente 1920 hasta 1960.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Psicología</a:t>
            </a: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s-419"/>
              <a:t>La conceptualización del cerebro como un dispositivo de procesamiento de información, característica principal de la </a:t>
            </a:r>
            <a:r>
              <a:rPr b="1" lang="es-419"/>
              <a:t>psicología cognitiva</a:t>
            </a:r>
            <a:r>
              <a:rPr lang="es-419"/>
              <a:t>, se remonta por lo menos a las obras de William James (1842-1910). </a:t>
            </a:r>
            <a:endParaRPr/>
          </a:p>
          <a:p>
            <a:pPr indent="0" lvl="0" marL="0" rtl="0" algn="l">
              <a:spcBef>
                <a:spcPts val="1200"/>
              </a:spcBef>
              <a:spcAft>
                <a:spcPts val="0"/>
              </a:spcAft>
              <a:buNone/>
            </a:pPr>
            <a:r>
              <a:rPr lang="es-419"/>
              <a:t>Helmholtz también pone énfasis en que la percepción entraña cierto tipo de inferencia lógica inconsciente.</a:t>
            </a:r>
            <a:endParaRPr/>
          </a:p>
          <a:p>
            <a:pPr indent="0" lvl="0" marL="0" rtl="0" algn="l">
              <a:spcBef>
                <a:spcPts val="1200"/>
              </a:spcBef>
              <a:spcAft>
                <a:spcPts val="0"/>
              </a:spcAft>
              <a:buNone/>
            </a:pPr>
            <a:r>
              <a:rPr lang="es-419"/>
              <a:t>La obra The Nature of Explanation, de Kenneth Craik (1943), discípulo y sucesor de Bartlett, reestablece enérgicamente</a:t>
            </a:r>
            <a:r>
              <a:rPr b="1" lang="es-419"/>
              <a:t> la legitimidad de términos «mentales» como creencias y objetivos, </a:t>
            </a:r>
            <a:r>
              <a:rPr lang="es-419"/>
              <a:t>argumentando que son tan científicos como lo pueden ser la presión y la temperatura cuando se habla acerca de los gases.</a:t>
            </a:r>
            <a:endParaRPr/>
          </a:p>
          <a:p>
            <a:pPr indent="0" lvl="0" marL="0" rtl="0" algn="l">
              <a:spcBef>
                <a:spcPts val="1200"/>
              </a:spcBef>
              <a:spcAft>
                <a:spcPts val="1200"/>
              </a:spcAft>
              <a:buNone/>
            </a:pPr>
            <a:r>
              <a:rPr lang="es-419"/>
              <a:t>Craik establece tres elementos clave que hay que tener en cuenta</a:t>
            </a:r>
            <a:r>
              <a:rPr b="1" lang="es-419"/>
              <a:t> para diseñar un agente basado en conocimiento:</a:t>
            </a:r>
            <a:r>
              <a:rPr lang="es-419"/>
              <a:t> (1) el estímulo deberá ser traducido a una representación interna, (2) esta representación se debe manipular mediante procesos cognitivos para así generar nuevas representaciones internas, y (3) éstas, a su vez, se traducirán de nuevo en acciones.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Ingeniería</a:t>
            </a:r>
            <a:r>
              <a:rPr lang="es-419"/>
              <a:t> computacional</a:t>
            </a:r>
            <a:endParaRPr/>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291465" lvl="0" marL="457200" rtl="0" algn="l">
              <a:spcBef>
                <a:spcPts val="0"/>
              </a:spcBef>
              <a:spcAft>
                <a:spcPts val="0"/>
              </a:spcAft>
              <a:buSzPct val="100000"/>
              <a:buChar char="●"/>
            </a:pPr>
            <a:r>
              <a:rPr lang="es-419"/>
              <a:t>¿Cómo se puede construir un computador eficiente?</a:t>
            </a:r>
            <a:endParaRPr/>
          </a:p>
          <a:p>
            <a:pPr indent="0" lvl="0" marL="0" rtl="0" algn="l">
              <a:spcBef>
                <a:spcPts val="1200"/>
              </a:spcBef>
              <a:spcAft>
                <a:spcPts val="0"/>
              </a:spcAft>
              <a:buNone/>
            </a:pPr>
            <a:r>
              <a:rPr lang="es-419"/>
              <a:t>Para que la inteligencia artificial pueda llegar a ser una realidad se necesitan dos cosas: inteligencia y un artefacto. El computador ha sido el artefacto elegido.</a:t>
            </a:r>
            <a:endParaRPr/>
          </a:p>
          <a:p>
            <a:pPr indent="0" lvl="0" marL="0" rtl="0" algn="l">
              <a:spcBef>
                <a:spcPts val="1200"/>
              </a:spcBef>
              <a:spcAft>
                <a:spcPts val="0"/>
              </a:spcAft>
              <a:buNone/>
            </a:pPr>
            <a:r>
              <a:rPr lang="es-419"/>
              <a:t>El equipo de Alan Turing construyó, en 1940, el primer computador operacional de carácter electromecánico, llamado Heath Robinson.</a:t>
            </a:r>
            <a:endParaRPr/>
          </a:p>
          <a:p>
            <a:pPr indent="0" lvl="0" marL="0" rtl="0" algn="l">
              <a:spcBef>
                <a:spcPts val="1200"/>
              </a:spcBef>
              <a:spcAft>
                <a:spcPts val="0"/>
              </a:spcAft>
              <a:buNone/>
            </a:pPr>
            <a:r>
              <a:rPr lang="es-419"/>
              <a:t>En 1943 el mismo grupo desarrolló el Colossus, una máquina potente de propósito general basada en válvulas de vacío.</a:t>
            </a:r>
            <a:endParaRPr/>
          </a:p>
          <a:p>
            <a:pPr indent="0" lvl="0" marL="0" rtl="0" algn="l">
              <a:spcBef>
                <a:spcPts val="1200"/>
              </a:spcBef>
              <a:spcAft>
                <a:spcPts val="0"/>
              </a:spcAft>
              <a:buNone/>
            </a:pPr>
            <a:r>
              <a:rPr lang="es-419"/>
              <a:t>El primer computador operacional programable fue el Z-3, inventado por Konrad Zuse en Alemania, en 1941.</a:t>
            </a:r>
            <a:endParaRPr/>
          </a:p>
          <a:p>
            <a:pPr indent="0" lvl="0" marL="0" rtl="0" algn="l">
              <a:spcBef>
                <a:spcPts val="1200"/>
              </a:spcBef>
              <a:spcAft>
                <a:spcPts val="0"/>
              </a:spcAft>
              <a:buNone/>
            </a:pPr>
            <a:r>
              <a:rPr lang="es-419"/>
              <a:t>Zuse también inventó los números de coma flotante y el primer lenguaje de programación de alto nivel, Plankalkül.</a:t>
            </a:r>
            <a:endParaRPr/>
          </a:p>
          <a:p>
            <a:pPr indent="0" lvl="0" marL="0" rtl="0" algn="l">
              <a:spcBef>
                <a:spcPts val="1200"/>
              </a:spcBef>
              <a:spcAft>
                <a:spcPts val="0"/>
              </a:spcAft>
              <a:buNone/>
            </a:pPr>
            <a:r>
              <a:rPr lang="es-419"/>
              <a:t>El primer computador electrónico, el ABC, fue creado por John Atanasoff junto a su discípulo Clifford Berry entre 1940 y 1942 en la Universidad Estatal de Iowa.</a:t>
            </a:r>
            <a:endParaRPr/>
          </a:p>
          <a:p>
            <a:pPr indent="0" lvl="0" marL="0" rtl="0" algn="l">
              <a:spcBef>
                <a:spcPts val="1200"/>
              </a:spcBef>
              <a:spcAft>
                <a:spcPts val="1200"/>
              </a:spcAft>
              <a:buNone/>
            </a:pPr>
            <a:r>
              <a:rPr lang="es-419"/>
              <a:t>Desde mediados del siglo pasado, cada generación de dispositivos hardware ha conllevado un aumento en la velocidad de proceso y en la capacidad de almacenamiento, así como una reducción de precios. La potencia de los computadores se dobla cada 18 meses aproximadamente y seguirá a este ritmo durante una o dos décadas más. Después, se necesitará ingeniería molecular y otras tecnologías novedosas.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Teor</a:t>
            </a:r>
            <a:r>
              <a:rPr lang="es-419"/>
              <a:t>ía de control y cibernética</a:t>
            </a:r>
            <a:endParaRPr/>
          </a:p>
        </p:txBody>
      </p:sp>
      <p:sp>
        <p:nvSpPr>
          <p:cNvPr id="162" name="Google Shape;16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s-419"/>
              <a:t>¿Cómo pueden los artefactos operar bajo su propio control?</a:t>
            </a:r>
            <a:endParaRPr/>
          </a:p>
          <a:p>
            <a:pPr indent="0" lvl="0" marL="0" rtl="0" algn="l">
              <a:spcBef>
                <a:spcPts val="1200"/>
              </a:spcBef>
              <a:spcAft>
                <a:spcPts val="0"/>
              </a:spcAft>
              <a:buNone/>
            </a:pPr>
            <a:r>
              <a:rPr lang="es-419"/>
              <a:t>La figura central del desarrollo de lo que ahora se llama la teoría de control fue Norbert Wiener (1894-1964). Wiener fue un matemático brillante que trabajó en sistemas de control biológicos y mecánicos y en sus vínculos con la cognición.</a:t>
            </a:r>
            <a:endParaRPr/>
          </a:p>
          <a:p>
            <a:pPr indent="0" lvl="0" marL="0" rtl="0" algn="l">
              <a:spcBef>
                <a:spcPts val="1200"/>
              </a:spcBef>
              <a:spcAft>
                <a:spcPts val="0"/>
              </a:spcAft>
              <a:buNone/>
            </a:pPr>
            <a:r>
              <a:rPr lang="es-419"/>
              <a:t>Wiener y sus colegas Arturo Rosenblueth y Julian Bigelow desafiaron la ortodoxia conductista. Ellos veían el comportamiento determinista como algo emergente de un mecanismo regulador que intenta minimizar el «error» (la diferencia entre el estado presente y el estado objetivo)</a:t>
            </a:r>
            <a:endParaRPr/>
          </a:p>
          <a:p>
            <a:pPr indent="0" lvl="0" marL="0" rtl="0" algn="l">
              <a:spcBef>
                <a:spcPts val="1200"/>
              </a:spcBef>
              <a:spcAft>
                <a:spcPts val="0"/>
              </a:spcAft>
              <a:buNone/>
            </a:pPr>
            <a:r>
              <a:rPr lang="es-419"/>
              <a:t>A finales de los años 40, Wiener, junto a Warren McCulloch, Walter Pitts y John von Neumann, organizaron una serie de conferencias en las que se exploraban los nuevos modelos cognitivos matemáticos y computacionales, e influyeron en muchos otros investigadores en el campo de las ciencias del comportamiento.</a:t>
            </a:r>
            <a:endParaRPr/>
          </a:p>
          <a:p>
            <a:pPr indent="0" lvl="0" marL="0" rtl="0" algn="l">
              <a:spcBef>
                <a:spcPts val="1200"/>
              </a:spcBef>
              <a:spcAft>
                <a:spcPts val="1200"/>
              </a:spcAft>
              <a:buNone/>
            </a:pPr>
            <a:r>
              <a:rPr lang="es-419"/>
              <a:t>La teoría de control moderna, especialmente la rama conocida como control óptimo estocástico, tiene como objetivo el diseño de sistemas que maximizan una función objetivo en el tiempo. Lo cual se asemeja ligeramente a nuestra visión de lo que es la IA: </a:t>
            </a:r>
            <a:r>
              <a:rPr b="1" lang="es-419"/>
              <a:t>diseño de sistemas que se comportan de forma óptima.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Los fundamentos de la inteligencia artificial</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Filosofía (428 a.C - presente)</a:t>
            </a:r>
            <a:endParaRPr/>
          </a:p>
          <a:p>
            <a:pPr indent="-342900" lvl="0" marL="457200" rtl="0" algn="l">
              <a:spcBef>
                <a:spcPts val="0"/>
              </a:spcBef>
              <a:spcAft>
                <a:spcPts val="0"/>
              </a:spcAft>
              <a:buSzPts val="1800"/>
              <a:buChar char="●"/>
            </a:pPr>
            <a:r>
              <a:rPr lang="es-419"/>
              <a:t>Matemáticas (800 - presente)</a:t>
            </a:r>
            <a:endParaRPr/>
          </a:p>
          <a:p>
            <a:pPr indent="-342900" lvl="0" marL="457200" rtl="0" algn="l">
              <a:spcBef>
                <a:spcPts val="0"/>
              </a:spcBef>
              <a:spcAft>
                <a:spcPts val="0"/>
              </a:spcAft>
              <a:buSzPts val="1800"/>
              <a:buChar char="●"/>
            </a:pPr>
            <a:r>
              <a:rPr lang="es-419"/>
              <a:t>Economía (1776 - presente)</a:t>
            </a:r>
            <a:endParaRPr/>
          </a:p>
          <a:p>
            <a:pPr indent="-342900" lvl="0" marL="457200" rtl="0" algn="l">
              <a:spcBef>
                <a:spcPts val="0"/>
              </a:spcBef>
              <a:spcAft>
                <a:spcPts val="0"/>
              </a:spcAft>
              <a:buSzPts val="1800"/>
              <a:buChar char="●"/>
            </a:pPr>
            <a:r>
              <a:rPr lang="es-419"/>
              <a:t>Neurociencias (1861 - presente)</a:t>
            </a:r>
            <a:endParaRPr/>
          </a:p>
          <a:p>
            <a:pPr indent="-342900" lvl="0" marL="457200" rtl="0" algn="l">
              <a:spcBef>
                <a:spcPts val="0"/>
              </a:spcBef>
              <a:spcAft>
                <a:spcPts val="0"/>
              </a:spcAft>
              <a:buSzPts val="1800"/>
              <a:buChar char="●"/>
            </a:pPr>
            <a:r>
              <a:rPr lang="es-419"/>
              <a:t>Psicología (1879 - presente)</a:t>
            </a:r>
            <a:endParaRPr/>
          </a:p>
          <a:p>
            <a:pPr indent="-342900" lvl="0" marL="457200" rtl="0" algn="l">
              <a:spcBef>
                <a:spcPts val="0"/>
              </a:spcBef>
              <a:spcAft>
                <a:spcPts val="0"/>
              </a:spcAft>
              <a:buSzPts val="1800"/>
              <a:buChar char="●"/>
            </a:pPr>
            <a:r>
              <a:rPr lang="es-419"/>
              <a:t>Ingeniería computacional (1940 - presente)</a:t>
            </a:r>
            <a:endParaRPr/>
          </a:p>
          <a:p>
            <a:pPr indent="-342900" lvl="0" marL="457200" rtl="0" algn="l">
              <a:spcBef>
                <a:spcPts val="0"/>
              </a:spcBef>
              <a:spcAft>
                <a:spcPts val="0"/>
              </a:spcAft>
              <a:buSzPts val="1800"/>
              <a:buChar char="●"/>
            </a:pPr>
            <a:r>
              <a:rPr lang="es-419"/>
              <a:t>Teoría de control y cibernética (1948 - presente)</a:t>
            </a:r>
            <a:endParaRPr/>
          </a:p>
          <a:p>
            <a:pPr indent="-342900" lvl="0" marL="457200" rtl="0" algn="l">
              <a:spcBef>
                <a:spcPts val="0"/>
              </a:spcBef>
              <a:spcAft>
                <a:spcPts val="0"/>
              </a:spcAft>
              <a:buSzPts val="1800"/>
              <a:buChar char="●"/>
            </a:pPr>
            <a:r>
              <a:rPr lang="es-419"/>
              <a:t>Lingüística (1957 - presente)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Teoría de control y cibernética</a:t>
            </a:r>
            <a:endParaRPr/>
          </a:p>
        </p:txBody>
      </p:sp>
      <p:sp>
        <p:nvSpPr>
          <p:cNvPr id="168" name="Google Shape;16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419"/>
              <a:t>¿Por qué, entonces, IA y teoría de control son dos campos diferentes, especialmente teniendo en cuenta la cercana relación entre sus creadores? </a:t>
            </a:r>
            <a:endParaRPr/>
          </a:p>
          <a:p>
            <a:pPr indent="0" lvl="0" marL="0" rtl="0" algn="l">
              <a:spcBef>
                <a:spcPts val="1200"/>
              </a:spcBef>
              <a:spcAft>
                <a:spcPts val="0"/>
              </a:spcAft>
              <a:buNone/>
            </a:pPr>
            <a:r>
              <a:rPr lang="es-419"/>
              <a:t>La respuesta está en el gran acoplamiento existente entre las técnicas matemáticas con las que estaban familiarizados los investigadores y entre los conjuntos de problemas que se abordaban desde cada uno de los puntos de vista. </a:t>
            </a:r>
            <a:endParaRPr/>
          </a:p>
          <a:p>
            <a:pPr indent="0" lvl="0" marL="0" rtl="0" algn="l">
              <a:spcBef>
                <a:spcPts val="1200"/>
              </a:spcBef>
              <a:spcAft>
                <a:spcPts val="0"/>
              </a:spcAft>
              <a:buNone/>
            </a:pPr>
            <a:r>
              <a:rPr lang="es-419"/>
              <a:t>El cálculo y el álgebra matricial, herramientas de la teoría de control, se utilizaron en la definición de sistemas que se podían describir mediante conjuntos fijos de variables continuas; más aún, el análisis exacto es sólo posible en sistemas lineales. </a:t>
            </a:r>
            <a:endParaRPr/>
          </a:p>
          <a:p>
            <a:pPr indent="0" lvl="0" marL="0" rtl="0" algn="l">
              <a:spcBef>
                <a:spcPts val="1200"/>
              </a:spcBef>
              <a:spcAft>
                <a:spcPts val="1200"/>
              </a:spcAft>
              <a:buNone/>
            </a:pPr>
            <a:r>
              <a:rPr lang="es-419"/>
              <a:t>La IA se fundó en parte para escapar de las limitaciones matemáticas de la teoría de control en los años 50. Las herramientas de inferencia lógica y computación permitieron a los investigadores de IA afrontar problemas relacionados con el lenguaje, visión y planificación, que estaban completamente fuera del punto de mira de la teoría de control.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Ling</a:t>
            </a:r>
            <a:r>
              <a:rPr lang="es-419"/>
              <a:t>üistica</a:t>
            </a:r>
            <a:endParaRPr/>
          </a:p>
        </p:txBody>
      </p:sp>
      <p:sp>
        <p:nvSpPr>
          <p:cNvPr id="174" name="Google Shape;17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s-419"/>
              <a:t>En 1957, B. F. Skinner publicó Verbal Behavior. La obra presentaba una visión extensa y detallada desde el enfoque conductista al aprendizaje del lenguaje, y estaba escrita por los expertos más destacados de este campo. </a:t>
            </a:r>
            <a:endParaRPr/>
          </a:p>
          <a:p>
            <a:pPr indent="0" lvl="0" marL="0" rtl="0" algn="l">
              <a:spcBef>
                <a:spcPts val="1200"/>
              </a:spcBef>
              <a:spcAft>
                <a:spcPts val="0"/>
              </a:spcAft>
              <a:buNone/>
            </a:pPr>
            <a:r>
              <a:rPr lang="es-419"/>
              <a:t>Noam Chomsky publicar su propia teoría, en Syntactic Structures, mostrando cómo la teoría conductista no abordaba el tema de la creatividad en el lenguaje: no explicaba cómo es posible que un niño sea capaz de entender y construir oraciones que nunca antes ha escuchado.</a:t>
            </a:r>
            <a:endParaRPr/>
          </a:p>
          <a:p>
            <a:pPr indent="0" lvl="0" marL="0" rtl="0" algn="l">
              <a:spcBef>
                <a:spcPts val="1200"/>
              </a:spcBef>
              <a:spcAft>
                <a:spcPts val="0"/>
              </a:spcAft>
              <a:buNone/>
            </a:pPr>
            <a:r>
              <a:rPr lang="es-419"/>
              <a:t>La teoría de Chomsky (basada en modelos sintácticos que se remontaban al lingüista indio Panini, aproximadamente 350 a.C.) sí podía explicar lo anterior y, a diferencia de teorías anteriores, poseía el formalismo suficiente como para permitir su programación.</a:t>
            </a:r>
            <a:endParaRPr/>
          </a:p>
          <a:p>
            <a:pPr indent="0" lvl="0" marL="0" rtl="0" algn="l">
              <a:spcBef>
                <a:spcPts val="1200"/>
              </a:spcBef>
              <a:spcAft>
                <a:spcPts val="1200"/>
              </a:spcAft>
              <a:buNone/>
            </a:pPr>
            <a:r>
              <a:rPr lang="es-419"/>
              <a:t>La lingüística moderna y la IA «nacieron», al mismo tiempo y maduraron juntas, solapándose en un campo híbrido llamado lingüística computacional o procesamiento del lenguaje natural. El problema del entendimiento del lenguaje se mostró pronto mucho más complejo de lo que se había pensado en 1957.</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Lingüistica</a:t>
            </a:r>
            <a:endParaRPr/>
          </a:p>
        </p:txBody>
      </p:sp>
      <p:sp>
        <p:nvSpPr>
          <p:cNvPr id="180" name="Google Shape;18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a:t>El entendimiento del lenguaje requiere la comprensión de la materia bajo estudio y de su contexto, y no solamente el entendimiento de la estructura de las sentencias. Lo cual puede parecer obvio, pero no lo fue para la mayoría de la comunidad investigadora hasta los años 60. </a:t>
            </a:r>
            <a:endParaRPr/>
          </a:p>
          <a:p>
            <a:pPr indent="0" lvl="0" marL="0" rtl="0" algn="l">
              <a:spcBef>
                <a:spcPts val="1200"/>
              </a:spcBef>
              <a:spcAft>
                <a:spcPts val="1200"/>
              </a:spcAft>
              <a:buNone/>
            </a:pPr>
            <a:r>
              <a:rPr lang="es-419"/>
              <a:t>Gran parte de los primeros trabajos de investigación en el área de la representación del conocimiento (el estudio de cómo representar el conocimiento de forma que el computador pueda razonar a partir de dicha representación) estaban vinculados al lenguaje y a la búsqueda de información en el campo del lenguaje, y su base eran las investigaciones realizadas durante décadas en el análisis filosófico del lenguaje.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Ejercicios</a:t>
            </a:r>
            <a:endParaRPr/>
          </a:p>
        </p:txBody>
      </p:sp>
      <p:sp>
        <p:nvSpPr>
          <p:cNvPr id="186" name="Google Shape;18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t>Construir un </a:t>
            </a:r>
            <a:r>
              <a:rPr b="1" lang="es-419" sz="1100"/>
              <a:t>mapa conceptual</a:t>
            </a:r>
            <a:r>
              <a:rPr lang="es-419" sz="1100"/>
              <a:t> que conecte los pilares de la IA con sus aplicaciones y relevancia en el campo. </a:t>
            </a:r>
            <a:endParaRPr sz="1100"/>
          </a:p>
          <a:p>
            <a:pPr indent="-298450" lvl="0" marL="457200" rtl="0" algn="l">
              <a:spcBef>
                <a:spcPts val="1200"/>
              </a:spcBef>
              <a:spcAft>
                <a:spcPts val="0"/>
              </a:spcAft>
              <a:buClr>
                <a:schemeClr val="dk2"/>
              </a:buClr>
              <a:buSzPts val="1100"/>
              <a:buChar char="●"/>
            </a:pPr>
            <a:r>
              <a:rPr lang="es-419" sz="1100"/>
              <a:t>Colocar cada disciplina como un nodo central.</a:t>
            </a:r>
            <a:endParaRPr sz="1100"/>
          </a:p>
          <a:p>
            <a:pPr indent="-298450" lvl="0" marL="457200" rtl="0" algn="l">
              <a:spcBef>
                <a:spcPts val="0"/>
              </a:spcBef>
              <a:spcAft>
                <a:spcPts val="0"/>
              </a:spcAft>
              <a:buClr>
                <a:schemeClr val="dk2"/>
              </a:buClr>
              <a:buSzPts val="1100"/>
              <a:buChar char="●"/>
            </a:pPr>
            <a:r>
              <a:rPr lang="es-419" sz="1100"/>
              <a:t>Conectar cada nodo con ejemplos específicos de aplicaciones de IA que dependen de esa disciplina.</a:t>
            </a:r>
            <a:endParaRPr sz="1100"/>
          </a:p>
          <a:p>
            <a:pPr indent="-298450" lvl="0" marL="457200" rtl="0" algn="l">
              <a:spcBef>
                <a:spcPts val="0"/>
              </a:spcBef>
              <a:spcAft>
                <a:spcPts val="0"/>
              </a:spcAft>
              <a:buClr>
                <a:schemeClr val="dk2"/>
              </a:buClr>
              <a:buSzPts val="1100"/>
              <a:buChar char="●"/>
            </a:pPr>
            <a:r>
              <a:rPr lang="es-419" sz="1100"/>
              <a:t>Explicar brevemente en las conexiones cómo influye cada área en la inteligencia artificial (pueden incluir ejemplos históricos, actuales o posibles aplicaciones futuras).</a:t>
            </a:r>
            <a:endParaRPr sz="1100"/>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Filosof</a:t>
            </a:r>
            <a:r>
              <a:rPr lang="es-419"/>
              <a:t>ía</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291465" lvl="0" marL="457200" rtl="0" algn="l">
              <a:spcBef>
                <a:spcPts val="0"/>
              </a:spcBef>
              <a:spcAft>
                <a:spcPts val="0"/>
              </a:spcAft>
              <a:buSzPct val="100000"/>
              <a:buChar char="●"/>
            </a:pPr>
            <a:r>
              <a:rPr lang="es-419"/>
              <a:t>¿Se pueden utilizar reglas formales para extraer conclusiones válidas?</a:t>
            </a:r>
            <a:endParaRPr/>
          </a:p>
          <a:p>
            <a:pPr indent="-291465" lvl="0" marL="457200" rtl="0" algn="l">
              <a:spcBef>
                <a:spcPts val="0"/>
              </a:spcBef>
              <a:spcAft>
                <a:spcPts val="0"/>
              </a:spcAft>
              <a:buSzPct val="100000"/>
              <a:buChar char="●"/>
            </a:pPr>
            <a:r>
              <a:rPr lang="es-419"/>
              <a:t>¿Cómo se genera la inteligencia mental a partir de un cerebro físico?</a:t>
            </a:r>
            <a:endParaRPr/>
          </a:p>
          <a:p>
            <a:pPr indent="-291465" lvl="0" marL="457200" rtl="0" algn="l">
              <a:spcBef>
                <a:spcPts val="0"/>
              </a:spcBef>
              <a:spcAft>
                <a:spcPts val="0"/>
              </a:spcAft>
              <a:buSzPct val="100000"/>
              <a:buChar char="●"/>
            </a:pPr>
            <a:r>
              <a:rPr lang="es-419"/>
              <a:t>¿De dónde viene el conocimiento?</a:t>
            </a:r>
            <a:endParaRPr/>
          </a:p>
          <a:p>
            <a:pPr indent="-291465" lvl="0" marL="457200" rtl="0" algn="l">
              <a:spcBef>
                <a:spcPts val="0"/>
              </a:spcBef>
              <a:spcAft>
                <a:spcPts val="0"/>
              </a:spcAft>
              <a:buSzPct val="100000"/>
              <a:buChar char="●"/>
            </a:pPr>
            <a:r>
              <a:rPr lang="es-419"/>
              <a:t>¿Cómo se pasa del conocimiento a la acción?</a:t>
            </a:r>
            <a:endParaRPr/>
          </a:p>
          <a:p>
            <a:pPr indent="0" lvl="0" marL="0" rtl="0" algn="l">
              <a:spcBef>
                <a:spcPts val="1200"/>
              </a:spcBef>
              <a:spcAft>
                <a:spcPts val="0"/>
              </a:spcAft>
              <a:buNone/>
            </a:pPr>
            <a:r>
              <a:rPr lang="es-419"/>
              <a:t>Aristóteles (384-322 a.C.) fue el primero en formular un conjunto preciso de leyes que gobernaban la parte racional de la inteligencia.</a:t>
            </a:r>
            <a:endParaRPr/>
          </a:p>
          <a:p>
            <a:pPr indent="0" lvl="0" marL="0" rtl="0" algn="l">
              <a:spcBef>
                <a:spcPts val="1200"/>
              </a:spcBef>
              <a:spcAft>
                <a:spcPts val="0"/>
              </a:spcAft>
              <a:buClr>
                <a:schemeClr val="dk1"/>
              </a:buClr>
              <a:buSzPct val="61111"/>
              <a:buFont typeface="Arial"/>
              <a:buNone/>
            </a:pPr>
            <a:r>
              <a:rPr lang="es-419"/>
              <a:t>Ramón Lull (d. 1315) tuvo la idea de que el razonamiento útil se podría obtener por medios artificiales.</a:t>
            </a:r>
            <a:endParaRPr/>
          </a:p>
          <a:p>
            <a:pPr indent="0" lvl="0" marL="0" rtl="0" algn="l">
              <a:spcBef>
                <a:spcPts val="1200"/>
              </a:spcBef>
              <a:spcAft>
                <a:spcPts val="0"/>
              </a:spcAft>
              <a:buNone/>
            </a:pPr>
            <a:r>
              <a:rPr lang="es-419"/>
              <a:t>Thomas Hobbes (1588- 1679) propuso que el razonamiento era como la computación numérica, de forma que «nosotros sumamos y restamos silenciosamente en nuestros pensamientos».</a:t>
            </a:r>
            <a:endParaRPr/>
          </a:p>
          <a:p>
            <a:pPr indent="0" lvl="0" marL="0" rtl="0" algn="l">
              <a:spcBef>
                <a:spcPts val="1200"/>
              </a:spcBef>
              <a:spcAft>
                <a:spcPts val="0"/>
              </a:spcAft>
              <a:buClr>
                <a:schemeClr val="dk1"/>
              </a:buClr>
              <a:buSzPct val="61111"/>
              <a:buFont typeface="Arial"/>
              <a:buNone/>
            </a:pPr>
            <a:r>
              <a:rPr lang="es-419"/>
              <a:t>Leonardo da Vinci (1452-1519) diseñó, aunque no construyó, una calculadora mecánica.</a:t>
            </a:r>
            <a:endParaRPr/>
          </a:p>
          <a:p>
            <a:pPr indent="0" lvl="0" marL="0" rtl="0" algn="l">
              <a:spcBef>
                <a:spcPts val="1200"/>
              </a:spcBef>
              <a:spcAft>
                <a:spcPts val="0"/>
              </a:spcAft>
              <a:buClr>
                <a:schemeClr val="dk1"/>
              </a:buClr>
              <a:buSzPct val="61111"/>
              <a:buFont typeface="Arial"/>
              <a:buNone/>
            </a:pPr>
            <a:r>
              <a:rPr lang="es-419"/>
              <a:t>La primera máquina calculadora conocida se construyó alrededor de 1623 por el científico alemán Wilhelm Schickard (1592-1635).</a:t>
            </a:r>
            <a:endParaRPr/>
          </a:p>
          <a:p>
            <a:pPr indent="0" lvl="0" marL="0" rtl="0" algn="l">
              <a:spcBef>
                <a:spcPts val="1200"/>
              </a:spcBef>
              <a:spcAft>
                <a:spcPts val="0"/>
              </a:spcAft>
              <a:buClr>
                <a:schemeClr val="dk1"/>
              </a:buClr>
              <a:buSzPct val="61111"/>
              <a:buFont typeface="Arial"/>
              <a:buNone/>
            </a:pPr>
            <a:r>
              <a:rPr lang="es-419"/>
              <a:t>La Pascalina, construida en 1642 por Blaise Pascal (1623-1662), sea más famosa.</a:t>
            </a:r>
            <a:endParaRPr/>
          </a:p>
          <a:p>
            <a:pPr indent="0" lvl="0" marL="0" rtl="0" algn="l">
              <a:spcBef>
                <a:spcPts val="1200"/>
              </a:spcBef>
              <a:spcAft>
                <a:spcPts val="1200"/>
              </a:spcAft>
              <a:buNone/>
            </a:pPr>
            <a:r>
              <a:rPr lang="es-419"/>
              <a:t>Gottfried Wilhelm Leibniz (1646-1716) construyó un dispositivo mecánico con el objetivo de llevar a cabo operaciones sobre conceptos en lugar de sobre números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Filosofía</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419"/>
              <a:t>René Descartes (1596-1650) proporciona la primera discusión clara sobre la distinción entre la mente y la materia y los problemas que surgen.  Uno de los problemas de una concepción puramente física de la mente es que parece dejar poco margen de maniobra al libre albedrío: si el pensamiento está totalmente gobernado por leyes físicas, entonces una piedra podría «decidir» caer en dirección al centro de la Tierra gracias a su libre albedrío. </a:t>
            </a:r>
            <a:endParaRPr/>
          </a:p>
          <a:p>
            <a:pPr indent="0" lvl="0" marL="0" rtl="0" algn="l">
              <a:spcBef>
                <a:spcPts val="1200"/>
              </a:spcBef>
              <a:spcAft>
                <a:spcPts val="0"/>
              </a:spcAft>
              <a:buNone/>
            </a:pPr>
            <a:r>
              <a:rPr lang="es-419"/>
              <a:t>A pesar de ser denodado defensor de la capacidad de razonamiento, Descartes fue un defensor del </a:t>
            </a:r>
            <a:r>
              <a:rPr b="1" lang="es-419"/>
              <a:t>dualismo</a:t>
            </a:r>
            <a:r>
              <a:rPr lang="es-419"/>
              <a:t>. Sostenía que existe una parte de la mente (o del alma o del espíritu) que está al margen de la naturaleza, exenta de la influencia de las leyes físicas.</a:t>
            </a:r>
            <a:endParaRPr/>
          </a:p>
          <a:p>
            <a:pPr indent="0" lvl="0" marL="0" rtl="0" algn="l">
              <a:spcBef>
                <a:spcPts val="1200"/>
              </a:spcBef>
              <a:spcAft>
                <a:spcPts val="1200"/>
              </a:spcAft>
              <a:buNone/>
            </a:pPr>
            <a:r>
              <a:rPr lang="es-419"/>
              <a:t>Una alternativa al dualismo es el </a:t>
            </a:r>
            <a:r>
              <a:rPr b="1" lang="es-419"/>
              <a:t>materialismo,</a:t>
            </a:r>
            <a:r>
              <a:rPr lang="es-419"/>
              <a:t> que considera que las operaciones del cerebro realizadas de acuerdo a las leyes de la física constituyen la mente. El libre albedrío es simplemente la forma en la que la percepción de las opciones disponibles aparecen en el proceso de selección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Filosofía</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s-419"/>
              <a:t>Dada una mente física que gestiona conocimiento, el siguiente problema es establecer las fuentes de este conocimiento. </a:t>
            </a:r>
            <a:endParaRPr/>
          </a:p>
          <a:p>
            <a:pPr indent="0" lvl="0" marL="0" rtl="0" algn="l">
              <a:spcBef>
                <a:spcPts val="1200"/>
              </a:spcBef>
              <a:spcAft>
                <a:spcPts val="0"/>
              </a:spcAft>
              <a:buNone/>
            </a:pPr>
            <a:r>
              <a:rPr lang="es-419"/>
              <a:t>El movimiento empírico, de Francis Bacon</a:t>
            </a:r>
            <a:r>
              <a:rPr lang="es-419"/>
              <a:t> (1561-1626), </a:t>
            </a:r>
            <a:r>
              <a:rPr lang="es-419"/>
              <a:t>se caracteriza por el aforismo de John Locke (1632-1704): </a:t>
            </a:r>
            <a:r>
              <a:rPr i="1" lang="es-419"/>
              <a:t>Nada existe en la mente que no haya pasado antes por los sentidos</a:t>
            </a:r>
            <a:r>
              <a:rPr lang="es-419"/>
              <a:t>. David Hume (1711-1776) propuso lo que actualmente se conoce como principio de inducción: </a:t>
            </a:r>
            <a:r>
              <a:rPr i="1" lang="es-419"/>
              <a:t>las reglas generales se obtienen mediante la exposición a asociaciones repetidas entres sus elementos</a:t>
            </a:r>
            <a:r>
              <a:rPr lang="es-419"/>
              <a:t>. </a:t>
            </a:r>
            <a:endParaRPr/>
          </a:p>
          <a:p>
            <a:pPr indent="0" lvl="0" marL="0" rtl="0" algn="l">
              <a:spcBef>
                <a:spcPts val="1200"/>
              </a:spcBef>
              <a:spcAft>
                <a:spcPts val="1200"/>
              </a:spcAft>
              <a:buNone/>
            </a:pPr>
            <a:r>
              <a:rPr lang="es-419"/>
              <a:t>Rudolf Carnap (1891-1970), desarrolló la doctrina del </a:t>
            </a:r>
            <a:r>
              <a:rPr b="1" lang="es-419"/>
              <a:t>positivismo lógico</a:t>
            </a:r>
            <a:r>
              <a:rPr lang="es-419"/>
              <a:t>. </a:t>
            </a:r>
            <a:r>
              <a:rPr i="1" lang="es-419"/>
              <a:t>Esa doctrina sostiene que todo el conocimiento se puede caracterizar mediante teorías lógicas relacionadas, en última instancia, con sentencias de observación que corresponden a estímulos sensoriales.</a:t>
            </a:r>
            <a:r>
              <a:rPr lang="es-419"/>
              <a:t> La teoría de la confirmación de Carnap y Carl Hempel (1905-1997) intenta explicar cómo el conocimiento se obtiene a partir de la experiencia. Carnap, define un procedimiento computacional explícito para la extracción de conocimiento a partir de experiencias primarias. Fue posiblemente la primera teoría en mostrar la mente como un proceso computacional.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Filosofía</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último elemento en esta discusión filosófica sobre la mente es l</a:t>
            </a:r>
            <a:r>
              <a:rPr b="1" lang="es-419"/>
              <a:t>a relación que existe entre conocimiento y acción</a:t>
            </a:r>
            <a:r>
              <a:rPr lang="es-419"/>
              <a:t>. Aristóteles argumenta que las acciones se pueden justificar por la conexión lógica entre los objetivos y el conocimiento de los efectos de las acciones</a:t>
            </a:r>
            <a:endParaRPr/>
          </a:p>
          <a:p>
            <a:pPr indent="0" lvl="0" marL="0" rtl="0" algn="l">
              <a:spcBef>
                <a:spcPts val="1200"/>
              </a:spcBef>
              <a:spcAft>
                <a:spcPts val="0"/>
              </a:spcAft>
              <a:buNone/>
            </a:pPr>
            <a:r>
              <a:rPr i="1" lang="es-419"/>
              <a:t>Yo necesito abrigarme; una manta abriga. Yo necesito una manta. Qué necesito, qué debo hacer; necesito una manta. Necesito hacer una manta. Y la conclusión, «Yo tengo que hacer una manta», es una acción. </a:t>
            </a:r>
            <a:endParaRPr i="1"/>
          </a:p>
          <a:p>
            <a:pPr indent="0" lvl="0" marL="0" rtl="0" algn="l">
              <a:spcBef>
                <a:spcPts val="1200"/>
              </a:spcBef>
              <a:spcAft>
                <a:spcPts val="1200"/>
              </a:spcAft>
              <a:buNone/>
            </a:pPr>
            <a:r>
              <a:rPr lang="es-419"/>
              <a:t>El libro Utilitarianism (Mill, 1863) de John Stuart Mill (1806-1873) propone la idea de un criterio de decisión racional en todos los ámbitos de la actividad humana.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Matem</a:t>
            </a:r>
            <a:r>
              <a:rPr lang="es-419"/>
              <a:t>áticas</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s-419"/>
              <a:t>¿Qué reglas formales son las adecuadas para obtener conclusiones válidas?</a:t>
            </a:r>
            <a:endParaRPr/>
          </a:p>
          <a:p>
            <a:pPr indent="-308610" lvl="0" marL="457200" rtl="0" algn="l">
              <a:spcBef>
                <a:spcPts val="0"/>
              </a:spcBef>
              <a:spcAft>
                <a:spcPts val="0"/>
              </a:spcAft>
              <a:buSzPct val="100000"/>
              <a:buChar char="●"/>
            </a:pPr>
            <a:r>
              <a:rPr lang="es-419"/>
              <a:t>¿Qué se puede computar?</a:t>
            </a:r>
            <a:endParaRPr/>
          </a:p>
          <a:p>
            <a:pPr indent="-308610" lvl="0" marL="457200" rtl="0" algn="l">
              <a:spcBef>
                <a:spcPts val="0"/>
              </a:spcBef>
              <a:spcAft>
                <a:spcPts val="0"/>
              </a:spcAft>
              <a:buSzPct val="100000"/>
              <a:buChar char="●"/>
            </a:pPr>
            <a:r>
              <a:rPr lang="es-419"/>
              <a:t>¿Cómo razonamos con información incierta?</a:t>
            </a:r>
            <a:endParaRPr/>
          </a:p>
          <a:p>
            <a:pPr indent="0" lvl="0" marL="0" rtl="0" algn="l">
              <a:spcBef>
                <a:spcPts val="1200"/>
              </a:spcBef>
              <a:spcAft>
                <a:spcPts val="0"/>
              </a:spcAft>
              <a:buNone/>
            </a:pPr>
            <a:r>
              <a:rPr lang="es-419"/>
              <a:t>Los filósofos delimitaron las ideas más importantes de la IA, pero para pasar de ahí a una ciencia formal es necesario contar con una formulación matemática en tres áreas fundamentales: lógica, computación y probabilidad.</a:t>
            </a:r>
            <a:endParaRPr/>
          </a:p>
          <a:p>
            <a:pPr indent="0" lvl="0" marL="0" rtl="0" algn="l">
              <a:spcBef>
                <a:spcPts val="1200"/>
              </a:spcBef>
              <a:spcAft>
                <a:spcPts val="0"/>
              </a:spcAft>
              <a:buNone/>
            </a:pPr>
            <a:r>
              <a:rPr lang="es-419"/>
              <a:t>El trabajo de George Boole (1815-1864) que definió la lógica proposicional o Booleana.</a:t>
            </a:r>
            <a:endParaRPr/>
          </a:p>
          <a:p>
            <a:pPr indent="0" lvl="0" marL="0" rtl="0" algn="l">
              <a:spcBef>
                <a:spcPts val="1200"/>
              </a:spcBef>
              <a:spcAft>
                <a:spcPts val="0"/>
              </a:spcAft>
              <a:buNone/>
            </a:pPr>
            <a:r>
              <a:rPr lang="es-419"/>
              <a:t>En 1879, Gottlob Frege (1848-1925) extendió la lógica de Boole para incluir objetos y relaciones, y creó la lógica de primer orden que se utiliza hoy como el sistema más básico de representación de conocimiento.</a:t>
            </a:r>
            <a:endParaRPr/>
          </a:p>
          <a:p>
            <a:pPr indent="0" lvl="0" marL="0" rtl="0" algn="l">
              <a:spcBef>
                <a:spcPts val="1200"/>
              </a:spcBef>
              <a:spcAft>
                <a:spcPts val="0"/>
              </a:spcAft>
              <a:buNone/>
            </a:pPr>
            <a:r>
              <a:rPr lang="es-419"/>
              <a:t>Alfred Tarski (1902-1983) introdujo una teoría de referencia que enseña cómo relacionar objetos de una lógica con objetos del mundo real.</a:t>
            </a:r>
            <a:endParaRPr/>
          </a:p>
          <a:p>
            <a:pPr indent="0" lvl="0" marL="0" rtl="0" algn="l">
              <a:spcBef>
                <a:spcPts val="1200"/>
              </a:spcBef>
              <a:spcAft>
                <a:spcPts val="1200"/>
              </a:spcAft>
              <a:buNone/>
            </a:pPr>
            <a:r>
              <a:rPr lang="es-419"/>
              <a:t>En 1900, David Hilbert (1862-1943) presentó </a:t>
            </a:r>
            <a:r>
              <a:rPr i="1" lang="es-419"/>
              <a:t>los problemas del milenio</a:t>
            </a:r>
            <a:r>
              <a:rPr lang="es-419"/>
              <a:t>. En el último de ellos se preguntaba si existe un algoritmo que permita determinar la validez de cualquier proposición lógica en la que aparezcan números naturales (el famoso Entscheidungsproblem, o problema de decisión).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Matemáticas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s-419"/>
              <a:t>En 1930, Kurt Gödel (1906-1978) demostró que existe un procedimiento eficiente para demostrar cualquier aseveración verdadera en la lógica de primer orden de Frege y Russell; sin embargo, con la lógica de primer orden no era posible capturar el principio de inducción matemática necesario para la caracterización de los números naturales.</a:t>
            </a:r>
            <a:endParaRPr/>
          </a:p>
          <a:p>
            <a:pPr indent="0" lvl="0" marL="0" rtl="0" algn="l">
              <a:spcBef>
                <a:spcPts val="1200"/>
              </a:spcBef>
              <a:spcAft>
                <a:spcPts val="0"/>
              </a:spcAft>
              <a:buNone/>
            </a:pPr>
            <a:r>
              <a:rPr lang="es-419"/>
              <a:t>En 1931, demostró que, en efecto, existen límites reales. Mediante s</a:t>
            </a:r>
            <a:r>
              <a:rPr b="1" lang="es-419"/>
              <a:t>u teorema de incompletitud</a:t>
            </a:r>
            <a:r>
              <a:rPr lang="es-419"/>
              <a:t> demostró que en cualquier lenguaje que tuviera la capacidad suficiente para expresar las propiedades de los números naturales, existen aseveraciones verdaderas no decidible en el sentido de que no es posible decidir su validez mediante ningún algoritmo.</a:t>
            </a:r>
            <a:endParaRPr/>
          </a:p>
          <a:p>
            <a:pPr indent="0" lvl="0" marL="0" rtl="0" algn="l">
              <a:spcBef>
                <a:spcPts val="1200"/>
              </a:spcBef>
              <a:spcAft>
                <a:spcPts val="0"/>
              </a:spcAft>
              <a:buNone/>
            </a:pPr>
            <a:r>
              <a:rPr lang="es-419"/>
              <a:t>El resultado fundamental anterior se puede interpretar también como la indicación de que </a:t>
            </a:r>
            <a:r>
              <a:rPr b="1" lang="es-419"/>
              <a:t>existen algunas funciones de los números enteros que no se pueden representar mediante un algoritmo, es decir, no se pueden calcular. </a:t>
            </a:r>
            <a:endParaRPr b="1"/>
          </a:p>
          <a:p>
            <a:pPr indent="0" lvl="0" marL="0" rtl="0" algn="l">
              <a:spcBef>
                <a:spcPts val="1200"/>
              </a:spcBef>
              <a:spcAft>
                <a:spcPts val="0"/>
              </a:spcAft>
              <a:buNone/>
            </a:pPr>
            <a:r>
              <a:rPr lang="es-419"/>
              <a:t>Lo anterior llevó a Alan Turing (1912-1954) a tratar de caracterizar exactamente aquellas funciones que sí eran susceptibles de ser caracterizadas. La noción anterior es de hecho problemático hasta cierto punto, porque no es posible dar una definición formal a la noción de cálculo o procedimiento efectivo. No obstante, l</a:t>
            </a:r>
            <a:r>
              <a:rPr b="1" lang="es-419"/>
              <a:t>a tesis de Church-Turing, que afirma que la máquina de Turing (Turing, 1936) es capaz de calcular cualquier función computable, goza de aceptación generalizada, ya que proporciona una definición suficiente. </a:t>
            </a:r>
            <a:endParaRPr b="1"/>
          </a:p>
          <a:p>
            <a:pPr indent="0" lvl="0" marL="0" rtl="0" algn="l">
              <a:spcBef>
                <a:spcPts val="1200"/>
              </a:spcBef>
              <a:spcAft>
                <a:spcPts val="1200"/>
              </a:spcAft>
              <a:buNone/>
            </a:pPr>
            <a:r>
              <a:rPr lang="es-419"/>
              <a:t>Turing también demostró que existen algunas funciones que no se pueden calcular mediante la máquina de Turing. Por ejemplo, ninguna máquina puede decidir en general si un programa dado producirá una respuesta a partir de unas entradas, o si seguirá calculando indefinidamente.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Matemáticas</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419"/>
              <a:t>Si bien ser no decidible ni computable son importantes para comprender el proceso del cálculo, la noción de intratabilidad tuvo repercusiones más importantes. En términos generales, se dice que</a:t>
            </a:r>
            <a:r>
              <a:rPr b="1" lang="es-419"/>
              <a:t> un problema es intratable si el tiempo necesario para la resolución de casos particulares de dicho problema crece exponencialmente con el tamaño de dichos casos. </a:t>
            </a:r>
            <a:endParaRPr b="1"/>
          </a:p>
          <a:p>
            <a:pPr indent="0" lvl="0" marL="0" rtl="0" algn="l">
              <a:spcBef>
                <a:spcPts val="1200"/>
              </a:spcBef>
              <a:spcAft>
                <a:spcPts val="0"/>
              </a:spcAft>
              <a:buNone/>
            </a:pPr>
            <a:r>
              <a:rPr lang="es-419"/>
              <a:t>Un crecimiento exponencial implica la imposibilidad de resolver casos moderadamente grandes en un tiempo razonable. Por tanto, se debe optar por dividir el problema de la generación de una conducta inteligente en subproblemas que sean tratables en vez de manejar problemas intratables.</a:t>
            </a:r>
            <a:endParaRPr/>
          </a:p>
          <a:p>
            <a:pPr indent="0" lvl="0" marL="0" rtl="0" algn="l">
              <a:spcBef>
                <a:spcPts val="1200"/>
              </a:spcBef>
              <a:spcAft>
                <a:spcPts val="0"/>
              </a:spcAft>
              <a:buNone/>
            </a:pPr>
            <a:r>
              <a:rPr lang="es-419"/>
              <a:t>¿Cómo se puede reconocer un problema intratable? La teoría de la NP-completitud, propuesta por primera vez por Steven Cook (1971) y Richard Karp (1972) propone un método.</a:t>
            </a:r>
            <a:endParaRPr/>
          </a:p>
          <a:p>
            <a:pPr indent="0" lvl="0" marL="0" rtl="0" algn="l">
              <a:spcBef>
                <a:spcPts val="1200"/>
              </a:spcBef>
              <a:spcAft>
                <a:spcPts val="1200"/>
              </a:spcAft>
              <a:buNone/>
            </a:pPr>
            <a:r>
              <a:rPr lang="es-419"/>
              <a:t>Cook y Karp demostraron la existencia de grandes clases de problemas de razonamiento y búsqueda combinatoria canónica que son NP completos. </a:t>
            </a:r>
            <a:r>
              <a:rPr b="1" lang="es-419"/>
              <a:t>Toda clase de problema a la que la clase de problemas NP completos se pueda reducir será seguramente intratable </a:t>
            </a:r>
            <a:r>
              <a:rPr lang="es-419"/>
              <a:t>(aunque no se ha demostrado que los problemas NP completos son necesariamente intratables, la mayor parte de los teóricos así lo creen).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